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5.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6.xml" ContentType="application/vnd.openxmlformats-officedocument.presentationml.tags+xml"/>
  <Override PartName="/ppt/notesSlides/notesSlide11.xml" ContentType="application/vnd.openxmlformats-officedocument.presentationml.notesSlide+xml"/>
  <Override PartName="/ppt/tags/tag7.xml" ContentType="application/vnd.openxmlformats-officedocument.presentationml.tags+xml"/>
  <Override PartName="/ppt/notesSlides/notesSlide12.xml" ContentType="application/vnd.openxmlformats-officedocument.presentationml.notesSlide+xml"/>
  <Override PartName="/ppt/tags/tag8.xml" ContentType="application/vnd.openxmlformats-officedocument.presentationml.tags+xml"/>
  <Override PartName="/ppt/notesSlides/notesSlide13.xml" ContentType="application/vnd.openxmlformats-officedocument.presentationml.notesSlide+xml"/>
  <Override PartName="/ppt/tags/tag9.xml" ContentType="application/vnd.openxmlformats-officedocument.presentationml.tags+xml"/>
  <Override PartName="/ppt/notesSlides/notesSlide14.xml" ContentType="application/vnd.openxmlformats-officedocument.presentationml.notesSlide+xml"/>
  <Override PartName="/ppt/tags/tag10.xml" ContentType="application/vnd.openxmlformats-officedocument.presentationml.tags+xml"/>
  <Override PartName="/ppt/notesSlides/notesSlide15.xml" ContentType="application/vnd.openxmlformats-officedocument.presentationml.notesSlide+xml"/>
  <Override PartName="/ppt/tags/tag11.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12.xml" ContentType="application/vnd.openxmlformats-officedocument.presentationml.tags+xml"/>
  <Override PartName="/ppt/notesSlides/notesSlide18.xml" ContentType="application/vnd.openxmlformats-officedocument.presentationml.notesSlide+xml"/>
  <Override PartName="/ppt/tags/tag13.xml" ContentType="application/vnd.openxmlformats-officedocument.presentationml.tags+xml"/>
  <Override PartName="/ppt/notesSlides/notesSlide19.xml" ContentType="application/vnd.openxmlformats-officedocument.presentationml.notesSlide+xml"/>
  <Override PartName="/ppt/tags/tag14.xml" ContentType="application/vnd.openxmlformats-officedocument.presentationml.tags+xml"/>
  <Override PartName="/ppt/notesSlides/notesSlide20.xml" ContentType="application/vnd.openxmlformats-officedocument.presentationml.notesSlide+xml"/>
  <Override PartName="/ppt/tags/tag15.xml" ContentType="application/vnd.openxmlformats-officedocument.presentationml.tags+xml"/>
  <Override PartName="/ppt/notesSlides/notesSlide21.xml" ContentType="application/vnd.openxmlformats-officedocument.presentationml.notesSlide+xml"/>
  <Override PartName="/ppt/tags/tag16.xml" ContentType="application/vnd.openxmlformats-officedocument.presentationml.tags+xml"/>
  <Override PartName="/ppt/notesSlides/notesSlide22.xml" ContentType="application/vnd.openxmlformats-officedocument.presentationml.notesSlide+xml"/>
  <Override PartName="/ppt/tags/tag17.xml" ContentType="application/vnd.openxmlformats-officedocument.presentationml.tags+xml"/>
  <Override PartName="/ppt/notesSlides/notesSlide23.xml" ContentType="application/vnd.openxmlformats-officedocument.presentationml.notesSlide+xml"/>
  <Override PartName="/ppt/tags/tag18.xml" ContentType="application/vnd.openxmlformats-officedocument.presentationml.tags+xml"/>
  <Override PartName="/ppt/notesSlides/notesSlide24.xml" ContentType="application/vnd.openxmlformats-officedocument.presentationml.notesSlide+xml"/>
  <Override PartName="/ppt/tags/tag19.xml" ContentType="application/vnd.openxmlformats-officedocument.presentationml.tags+xml"/>
  <Override PartName="/ppt/notesSlides/notesSlide25.xml" ContentType="application/vnd.openxmlformats-officedocument.presentationml.notesSlide+xml"/>
  <Override PartName="/ppt/tags/tag20.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tags/tag21.xml" ContentType="application/vnd.openxmlformats-officedocument.presentationml.tags+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2" r:id="rId2"/>
  </p:sldMasterIdLst>
  <p:notesMasterIdLst>
    <p:notesMasterId r:id="rId37"/>
  </p:notesMasterIdLst>
  <p:handoutMasterIdLst>
    <p:handoutMasterId r:id="rId38"/>
  </p:handoutMasterIdLst>
  <p:sldIdLst>
    <p:sldId id="256" r:id="rId3"/>
    <p:sldId id="513" r:id="rId4"/>
    <p:sldId id="380" r:id="rId5"/>
    <p:sldId id="489" r:id="rId6"/>
    <p:sldId id="514" r:id="rId7"/>
    <p:sldId id="510" r:id="rId8"/>
    <p:sldId id="545" r:id="rId9"/>
    <p:sldId id="518" r:id="rId10"/>
    <p:sldId id="515" r:id="rId11"/>
    <p:sldId id="517" r:id="rId12"/>
    <p:sldId id="519" r:id="rId13"/>
    <p:sldId id="520" r:id="rId14"/>
    <p:sldId id="523" r:id="rId15"/>
    <p:sldId id="524" r:id="rId16"/>
    <p:sldId id="527" r:id="rId17"/>
    <p:sldId id="526" r:id="rId18"/>
    <p:sldId id="529" r:id="rId19"/>
    <p:sldId id="530" r:id="rId20"/>
    <p:sldId id="531" r:id="rId21"/>
    <p:sldId id="544" r:id="rId22"/>
    <p:sldId id="532" r:id="rId23"/>
    <p:sldId id="534" r:id="rId24"/>
    <p:sldId id="536" r:id="rId25"/>
    <p:sldId id="535" r:id="rId26"/>
    <p:sldId id="533" r:id="rId27"/>
    <p:sldId id="537" r:id="rId28"/>
    <p:sldId id="538" r:id="rId29"/>
    <p:sldId id="539" r:id="rId30"/>
    <p:sldId id="540" r:id="rId31"/>
    <p:sldId id="541" r:id="rId32"/>
    <p:sldId id="542" r:id="rId33"/>
    <p:sldId id="543" r:id="rId34"/>
    <p:sldId id="521" r:id="rId35"/>
    <p:sldId id="462" r:id="rId36"/>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rtha" initials="B" lastIdx="1" clrIdx="0">
    <p:extLst>
      <p:ext uri="{19B8F6BF-5375-455C-9EA6-DF929625EA0E}">
        <p15:presenceInfo xmlns:p15="http://schemas.microsoft.com/office/powerpoint/2012/main" userId="Berth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72C4"/>
    <a:srgbClr val="ED7D31"/>
    <a:srgbClr val="0962A9"/>
    <a:srgbClr val="F09252"/>
    <a:srgbClr val="F92A25"/>
    <a:srgbClr val="4A779A"/>
    <a:srgbClr val="289C17"/>
    <a:srgbClr val="00B0F0"/>
    <a:srgbClr val="FF66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799B23B-EC83-4686-B30A-512413B5E67A}" styleName="浅色样式 3 - 强调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C89EF96-8CEA-46FF-86C4-4CE0E7609802}" styleName="浅色样式 3 - 强调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2838BEF-8BB2-4498-84A7-C5851F593DF1}" styleName="中度样式 4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77" autoAdjust="0"/>
    <p:restoredTop sz="77071" autoAdjust="0"/>
  </p:normalViewPr>
  <p:slideViewPr>
    <p:cSldViewPr snapToGrid="0">
      <p:cViewPr varScale="1">
        <p:scale>
          <a:sx n="70" d="100"/>
          <a:sy n="70" d="100"/>
        </p:scale>
        <p:origin x="1320" y="54"/>
      </p:cViewPr>
      <p:guideLst>
        <p:guide orient="horz" pos="2160"/>
        <p:guide pos="2880"/>
      </p:guideLst>
    </p:cSldViewPr>
  </p:slideViewPr>
  <p:notesTextViewPr>
    <p:cViewPr>
      <p:scale>
        <a:sx n="100" d="100"/>
        <a:sy n="100" d="100"/>
      </p:scale>
      <p:origin x="0" y="0"/>
    </p:cViewPr>
  </p:notesTextViewPr>
  <p:sorterViewPr>
    <p:cViewPr>
      <p:scale>
        <a:sx n="75" d="100"/>
        <a:sy n="75" d="100"/>
      </p:scale>
      <p:origin x="0" y="6378"/>
    </p:cViewPr>
  </p:sorterViewPr>
  <p:notesViewPr>
    <p:cSldViewPr snapToGrid="0">
      <p:cViewPr varScale="1">
        <p:scale>
          <a:sx n="71" d="100"/>
          <a:sy n="71" d="100"/>
        </p:scale>
        <p:origin x="2690" y="27"/>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commentAuthors" Target="commentAuthor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23BA9EB-ECA7-4E55-A680-185BF9DD08CD}" type="datetimeFigureOut">
              <a:rPr lang="zh-CN" altLang="en-US" smtClean="0"/>
              <a:pPr/>
              <a:t>2016/6/29</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04E2754-6A9A-4F95-9DD3-E4710F5C3FB0}" type="slidenum">
              <a:rPr lang="zh-CN" altLang="en-US" smtClean="0"/>
              <a:pPr/>
              <a:t>‹#›</a:t>
            </a:fld>
            <a:endParaRPr lang="zh-CN" altLang="en-US"/>
          </a:p>
        </p:txBody>
      </p:sp>
    </p:spTree>
    <p:extLst>
      <p:ext uri="{BB962C8B-B14F-4D97-AF65-F5344CB8AC3E}">
        <p14:creationId xmlns:p14="http://schemas.microsoft.com/office/powerpoint/2010/main" val="15898939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FCFDADF-9E73-F749-AE76-24E13094E7AA}" type="datetimeFigureOut">
              <a:rPr kumimoji="1" lang="zh-CN" altLang="en-US" smtClean="0"/>
              <a:pPr/>
              <a:t>2016/6/29</a:t>
            </a:fld>
            <a:endParaRPr kumimoji="1"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zh-CN" altLang="en-US"/>
          </a:p>
        </p:txBody>
      </p:sp>
      <p:sp>
        <p:nvSpPr>
          <p:cNvPr id="7" name="幻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20E64D-F61A-AE41-B0EC-9454024AE08A}" type="slidenum">
              <a:rPr kumimoji="1" lang="zh-CN" altLang="en-US" smtClean="0"/>
              <a:pPr/>
              <a:t>‹#›</a:t>
            </a:fld>
            <a:endParaRPr kumimoji="1" lang="zh-CN" altLang="en-US"/>
          </a:p>
        </p:txBody>
      </p:sp>
    </p:spTree>
    <p:extLst>
      <p:ext uri="{BB962C8B-B14F-4D97-AF65-F5344CB8AC3E}">
        <p14:creationId xmlns:p14="http://schemas.microsoft.com/office/powerpoint/2010/main" val="320916771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Good morning everyone.</a:t>
            </a:r>
            <a:r>
              <a:rPr lang="en-US" altLang="zh-CN" baseline="0" dirty="0" smtClean="0"/>
              <a:t> I’m </a:t>
            </a:r>
            <a:r>
              <a:rPr lang="en-US" altLang="zh-CN" baseline="0" dirty="0" err="1" smtClean="0"/>
              <a:t>Chunhui</a:t>
            </a:r>
            <a:r>
              <a:rPr lang="en-US" altLang="zh-CN" baseline="0" dirty="0" smtClean="0"/>
              <a:t> </a:t>
            </a:r>
            <a:r>
              <a:rPr lang="en-US" altLang="zh-CN" baseline="0" dirty="0" err="1" smtClean="0"/>
              <a:t>Duan</a:t>
            </a:r>
            <a:r>
              <a:rPr lang="en-US" altLang="zh-CN" baseline="0" dirty="0" smtClean="0"/>
              <a:t> from Tsinghua University, China. I’ll present our work named “Accurate Spatial Calibration of RFID Antennas via Spinning Tags”.</a:t>
            </a:r>
            <a:endParaRPr lang="zh-CN" altLang="en-US" dirty="0"/>
          </a:p>
        </p:txBody>
      </p:sp>
      <p:sp>
        <p:nvSpPr>
          <p:cNvPr id="4" name="灯片编号占位符 3"/>
          <p:cNvSpPr>
            <a:spLocks noGrp="1"/>
          </p:cNvSpPr>
          <p:nvPr>
            <p:ph type="sldNum" sz="quarter" idx="10"/>
          </p:nvPr>
        </p:nvSpPr>
        <p:spPr/>
        <p:txBody>
          <a:bodyPr/>
          <a:lstStyle/>
          <a:p>
            <a:fld id="{F720E64D-F61A-AE41-B0EC-9454024AE08A}" type="slidenum">
              <a:rPr kumimoji="1" lang="zh-CN" altLang="en-US" smtClean="0"/>
              <a:pPr/>
              <a:t>1</a:t>
            </a:fld>
            <a:endParaRPr kumimoji="1" lang="zh-CN" altLang="en-US"/>
          </a:p>
        </p:txBody>
      </p:sp>
    </p:spTree>
    <p:extLst>
      <p:ext uri="{BB962C8B-B14F-4D97-AF65-F5344CB8AC3E}">
        <p14:creationId xmlns:p14="http://schemas.microsoft.com/office/powerpoint/2010/main" val="3911732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So</a:t>
            </a:r>
            <a:r>
              <a:rPr lang="en-US" altLang="zh-CN" sz="1200" kern="1200" baseline="0" dirty="0" smtClean="0">
                <a:solidFill>
                  <a:schemeClr val="tx1"/>
                </a:solidFill>
                <a:effectLst/>
                <a:latin typeface="+mn-lt"/>
                <a:ea typeface="+mn-ea"/>
                <a:cs typeface="+mn-cs"/>
              </a:rPr>
              <a:t> how does our system work?</a:t>
            </a:r>
            <a:endParaRPr lang="zh-CN" altLang="en-US" dirty="0"/>
          </a:p>
        </p:txBody>
      </p:sp>
      <p:sp>
        <p:nvSpPr>
          <p:cNvPr id="4" name="灯片编号占位符 3"/>
          <p:cNvSpPr>
            <a:spLocks noGrp="1"/>
          </p:cNvSpPr>
          <p:nvPr>
            <p:ph type="sldNum" sz="quarter" idx="10"/>
          </p:nvPr>
        </p:nvSpPr>
        <p:spPr/>
        <p:txBody>
          <a:bodyPr/>
          <a:lstStyle/>
          <a:p>
            <a:fld id="{F720E64D-F61A-AE41-B0EC-9454024AE08A}" type="slidenum">
              <a:rPr kumimoji="1" lang="zh-CN" altLang="en-US" smtClean="0"/>
              <a:pPr/>
              <a:t>10</a:t>
            </a:fld>
            <a:endParaRPr kumimoji="1" lang="zh-CN" altLang="en-US"/>
          </a:p>
        </p:txBody>
      </p:sp>
    </p:spTree>
    <p:extLst>
      <p:ext uri="{BB962C8B-B14F-4D97-AF65-F5344CB8AC3E}">
        <p14:creationId xmlns:p14="http://schemas.microsoft.com/office/powerpoint/2010/main" val="38029170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2000" b="0" dirty="0" smtClean="0"/>
              <a:t>The basic idea is very simple. We adopt the Angle</a:t>
            </a:r>
            <a:r>
              <a:rPr lang="en-US" altLang="zh-CN" sz="2000" b="0" baseline="0" dirty="0" smtClean="0"/>
              <a:t>-of-Arrival method. Each spinning tag mimics a circular antenna array. Then an SAR-based method is designed to estimate the relative power profile over all spatial angles. The profile will have a sharp peak at the real direction from tag to reader. Finally, we can pinpoint the target from the intersection of these lines.</a:t>
            </a:r>
            <a:endParaRPr lang="en-US" altLang="zh-CN" sz="2000" b="0" dirty="0" smtClean="0"/>
          </a:p>
        </p:txBody>
      </p:sp>
      <p:sp>
        <p:nvSpPr>
          <p:cNvPr id="4" name="灯片编号占位符 3"/>
          <p:cNvSpPr>
            <a:spLocks noGrp="1"/>
          </p:cNvSpPr>
          <p:nvPr>
            <p:ph type="sldNum" sz="quarter" idx="10"/>
          </p:nvPr>
        </p:nvSpPr>
        <p:spPr/>
        <p:txBody>
          <a:bodyPr/>
          <a:lstStyle/>
          <a:p>
            <a:fld id="{F720E64D-F61A-AE41-B0EC-9454024AE08A}" type="slidenum">
              <a:rPr kumimoji="1" lang="zh-CN" altLang="en-US" smtClean="0"/>
              <a:pPr/>
              <a:t>11</a:t>
            </a:fld>
            <a:endParaRPr kumimoji="1" lang="zh-CN" altLang="en-US"/>
          </a:p>
        </p:txBody>
      </p:sp>
    </p:spTree>
    <p:extLst>
      <p:ext uri="{BB962C8B-B14F-4D97-AF65-F5344CB8AC3E}">
        <p14:creationId xmlns:p14="http://schemas.microsoft.com/office/powerpoint/2010/main" val="29095012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2000" b="0" dirty="0" smtClean="0"/>
              <a:t>We now go deep into the details.</a:t>
            </a:r>
            <a:r>
              <a:rPr lang="en-US" altLang="zh-CN" sz="2000" b="0" baseline="0" dirty="0" smtClean="0"/>
              <a:t> As the tag spins around, the collected phase value is a periodic function which will repeat every time it completes a rotation. </a:t>
            </a:r>
            <a:r>
              <a:rPr lang="en-US" altLang="zh-CN" sz="2000" b="0" baseline="0" smtClean="0"/>
              <a:t>The collected </a:t>
            </a:r>
            <a:r>
              <a:rPr lang="en-US" altLang="zh-CN" sz="2000" b="0" baseline="0" dirty="0" smtClean="0"/>
              <a:t>phase here also has a diversity term. This is caused by the device hardware characteristics. </a:t>
            </a:r>
            <a:endParaRPr lang="en-US" altLang="zh-CN" sz="2000" b="0" dirty="0" smtClean="0"/>
          </a:p>
        </p:txBody>
      </p:sp>
      <p:sp>
        <p:nvSpPr>
          <p:cNvPr id="4" name="灯片编号占位符 3"/>
          <p:cNvSpPr>
            <a:spLocks noGrp="1"/>
          </p:cNvSpPr>
          <p:nvPr>
            <p:ph type="sldNum" sz="quarter" idx="10"/>
          </p:nvPr>
        </p:nvSpPr>
        <p:spPr/>
        <p:txBody>
          <a:bodyPr/>
          <a:lstStyle/>
          <a:p>
            <a:fld id="{F720E64D-F61A-AE41-B0EC-9454024AE08A}" type="slidenum">
              <a:rPr kumimoji="1" lang="zh-CN" altLang="en-US" smtClean="0"/>
              <a:pPr/>
              <a:t>12</a:t>
            </a:fld>
            <a:endParaRPr kumimoji="1" lang="zh-CN" altLang="en-US"/>
          </a:p>
        </p:txBody>
      </p:sp>
    </p:spTree>
    <p:extLst>
      <p:ext uri="{BB962C8B-B14F-4D97-AF65-F5344CB8AC3E}">
        <p14:creationId xmlns:p14="http://schemas.microsoft.com/office/powerpoint/2010/main" val="29095929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2000" b="0" dirty="0" smtClean="0"/>
              <a:t>1. To further study the phase pattern of the spinning tag, we conduct the following experiments.</a:t>
            </a:r>
            <a:r>
              <a:rPr lang="en-US" altLang="zh-CN" sz="2000" b="0" baseline="0" dirty="0" smtClean="0"/>
              <a:t> We collect the original phase shifts by attaching the tag onto the edge of a rotating disk. As expected, the original phase shifts show regular pattern. But the curve is not continuous because of the mod operation. 2. So we smooth the curve and find that there are about 2.7 radians misalignment between the measurement and ground truth. As we mention before, the misalignment results from the diversity factor and relatively remains unchanged under the same macro environment. So we can subtract it by using the first value as a reference. More details will be given later.</a:t>
            </a:r>
          </a:p>
          <a:p>
            <a:r>
              <a:rPr lang="en-US" altLang="zh-CN" sz="2000" b="0" baseline="0" dirty="0" smtClean="0"/>
              <a:t>3. Here is the result after eliminating the diversity factor. As we can see, there are still about 0.7 radians gap between the measurement and ground truth especially around the peaks. </a:t>
            </a:r>
          </a:p>
        </p:txBody>
      </p:sp>
      <p:sp>
        <p:nvSpPr>
          <p:cNvPr id="4" name="灯片编号占位符 3"/>
          <p:cNvSpPr>
            <a:spLocks noGrp="1"/>
          </p:cNvSpPr>
          <p:nvPr>
            <p:ph type="sldNum" sz="quarter" idx="10"/>
          </p:nvPr>
        </p:nvSpPr>
        <p:spPr/>
        <p:txBody>
          <a:bodyPr/>
          <a:lstStyle/>
          <a:p>
            <a:fld id="{F720E64D-F61A-AE41-B0EC-9454024AE08A}" type="slidenum">
              <a:rPr kumimoji="1" lang="zh-CN" altLang="en-US" smtClean="0"/>
              <a:pPr/>
              <a:t>13</a:t>
            </a:fld>
            <a:endParaRPr kumimoji="1" lang="zh-CN" altLang="en-US"/>
          </a:p>
        </p:txBody>
      </p:sp>
    </p:spTree>
    <p:extLst>
      <p:ext uri="{BB962C8B-B14F-4D97-AF65-F5344CB8AC3E}">
        <p14:creationId xmlns:p14="http://schemas.microsoft.com/office/powerpoint/2010/main" val="33716688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2000" b="0" baseline="0" dirty="0" smtClean="0"/>
              <a:t>To explore the reason, we conduct another experiment by attaching the tag at the center of the rotating disk. We have the observation that even location remains the same, with the orientation of the tag changing, the measured phase also exhibits small but regular fluctuation.</a:t>
            </a:r>
          </a:p>
          <a:p>
            <a:r>
              <a:rPr lang="en-US" altLang="zh-CN" sz="2000" b="0" baseline="0" dirty="0" smtClean="0"/>
              <a:t>We further test more tags of different models and come to this key observation. </a:t>
            </a:r>
          </a:p>
        </p:txBody>
      </p:sp>
      <p:sp>
        <p:nvSpPr>
          <p:cNvPr id="4" name="灯片编号占位符 3"/>
          <p:cNvSpPr>
            <a:spLocks noGrp="1"/>
          </p:cNvSpPr>
          <p:nvPr>
            <p:ph type="sldNum" sz="quarter" idx="10"/>
          </p:nvPr>
        </p:nvSpPr>
        <p:spPr/>
        <p:txBody>
          <a:bodyPr/>
          <a:lstStyle/>
          <a:p>
            <a:fld id="{F720E64D-F61A-AE41-B0EC-9454024AE08A}" type="slidenum">
              <a:rPr kumimoji="1" lang="zh-CN" altLang="en-US" smtClean="0"/>
              <a:pPr/>
              <a:t>14</a:t>
            </a:fld>
            <a:endParaRPr kumimoji="1" lang="zh-CN" altLang="en-US"/>
          </a:p>
        </p:txBody>
      </p:sp>
    </p:spTree>
    <p:extLst>
      <p:ext uri="{BB962C8B-B14F-4D97-AF65-F5344CB8AC3E}">
        <p14:creationId xmlns:p14="http://schemas.microsoft.com/office/powerpoint/2010/main" val="2447549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2000" dirty="0" smtClean="0">
                <a:solidFill>
                  <a:schemeClr val="tx1">
                    <a:lumMod val="95000"/>
                    <a:lumOff val="5000"/>
                  </a:schemeClr>
                </a:solidFill>
                <a:latin typeface="Calibri" panose="020F0502020204030204" pitchFamily="34" charset="0"/>
              </a:rPr>
              <a:t>Tag’s phase value has an inherent correlation with its orientation,</a:t>
            </a:r>
            <a:r>
              <a:rPr lang="en-US" altLang="zh-CN" sz="2000" baseline="0" dirty="0" smtClean="0">
                <a:solidFill>
                  <a:schemeClr val="tx1">
                    <a:lumMod val="95000"/>
                    <a:lumOff val="5000"/>
                  </a:schemeClr>
                </a:solidFill>
                <a:latin typeface="Calibri" panose="020F0502020204030204" pitchFamily="34" charset="0"/>
              </a:rPr>
              <a:t> </a:t>
            </a:r>
            <a:r>
              <a:rPr lang="en-US" altLang="zh-CN" sz="1200" b="0" i="0" u="none" strike="noStrike" kern="1200" baseline="0" dirty="0" smtClean="0">
                <a:solidFill>
                  <a:schemeClr val="tx1"/>
                </a:solidFill>
                <a:latin typeface="+mn-lt"/>
                <a:ea typeface="+mn-ea"/>
                <a:cs typeface="+mn-cs"/>
              </a:rPr>
              <a:t>namely the angle between the tag plane and the line from tag to reader.</a:t>
            </a:r>
            <a:endParaRPr lang="en-US" altLang="zh-CN" sz="2000" dirty="0" smtClean="0">
              <a:solidFill>
                <a:schemeClr val="tx1">
                  <a:lumMod val="95000"/>
                  <a:lumOff val="5000"/>
                </a:schemeClr>
              </a:solidFill>
              <a:latin typeface="Calibri" panose="020F0502020204030204" pitchFamily="34" charset="0"/>
            </a:endParaRPr>
          </a:p>
          <a:p>
            <a:pPr algn="just">
              <a:lnSpc>
                <a:spcPct val="100000"/>
              </a:lnSpc>
              <a:spcBef>
                <a:spcPts val="0"/>
              </a:spcBef>
            </a:pPr>
            <a:r>
              <a:rPr lang="en-US" altLang="zh-CN" sz="2000" dirty="0" smtClean="0">
                <a:solidFill>
                  <a:schemeClr val="tx1">
                    <a:lumMod val="95000"/>
                    <a:lumOff val="5000"/>
                  </a:schemeClr>
                </a:solidFill>
                <a:latin typeface="Calibri" panose="020F0502020204030204" pitchFamily="34" charset="0"/>
              </a:rPr>
              <a:t>And this specific correlation can be quantified as a function through data fitting using Fourier series.</a:t>
            </a:r>
            <a:endParaRPr lang="en-US" altLang="zh-CN" sz="2000" kern="0" dirty="0" smtClean="0">
              <a:latin typeface="Calibri" panose="020F0502020204030204" pitchFamily="34" charset="0"/>
            </a:endParaRPr>
          </a:p>
          <a:p>
            <a:endParaRPr lang="en-US" altLang="zh-CN" sz="2000" b="0" dirty="0" smtClean="0"/>
          </a:p>
        </p:txBody>
      </p:sp>
      <p:sp>
        <p:nvSpPr>
          <p:cNvPr id="4" name="灯片编号占位符 3"/>
          <p:cNvSpPr>
            <a:spLocks noGrp="1"/>
          </p:cNvSpPr>
          <p:nvPr>
            <p:ph type="sldNum" sz="quarter" idx="10"/>
          </p:nvPr>
        </p:nvSpPr>
        <p:spPr/>
        <p:txBody>
          <a:bodyPr/>
          <a:lstStyle/>
          <a:p>
            <a:fld id="{F720E64D-F61A-AE41-B0EC-9454024AE08A}" type="slidenum">
              <a:rPr kumimoji="1" lang="zh-CN" altLang="en-US" smtClean="0"/>
              <a:pPr/>
              <a:t>15</a:t>
            </a:fld>
            <a:endParaRPr kumimoji="1" lang="zh-CN" altLang="en-US"/>
          </a:p>
        </p:txBody>
      </p:sp>
    </p:spTree>
    <p:extLst>
      <p:ext uri="{BB962C8B-B14F-4D97-AF65-F5344CB8AC3E}">
        <p14:creationId xmlns:p14="http://schemas.microsoft.com/office/powerpoint/2010/main" val="10398843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2000" b="0" baseline="0" dirty="0" smtClean="0"/>
              <a:t>4. Then after we mathematically account for the tag orientation’s influence, we can clearly see from the last figure that the phase measurements become more consistent with the ground truth. This will be very useful for improving the final accuracy.</a:t>
            </a:r>
          </a:p>
        </p:txBody>
      </p:sp>
      <p:sp>
        <p:nvSpPr>
          <p:cNvPr id="4" name="灯片编号占位符 3"/>
          <p:cNvSpPr>
            <a:spLocks noGrp="1"/>
          </p:cNvSpPr>
          <p:nvPr>
            <p:ph type="sldNum" sz="quarter" idx="10"/>
          </p:nvPr>
        </p:nvSpPr>
        <p:spPr/>
        <p:txBody>
          <a:bodyPr/>
          <a:lstStyle/>
          <a:p>
            <a:fld id="{F720E64D-F61A-AE41-B0EC-9454024AE08A}" type="slidenum">
              <a:rPr kumimoji="1" lang="zh-CN" altLang="en-US" smtClean="0"/>
              <a:pPr/>
              <a:t>16</a:t>
            </a:fld>
            <a:endParaRPr kumimoji="1" lang="zh-CN" altLang="en-US"/>
          </a:p>
        </p:txBody>
      </p:sp>
    </p:spTree>
    <p:extLst>
      <p:ext uri="{BB962C8B-B14F-4D97-AF65-F5344CB8AC3E}">
        <p14:creationId xmlns:p14="http://schemas.microsoft.com/office/powerpoint/2010/main" val="11311938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After acquiring the phase</a:t>
            </a:r>
            <a:r>
              <a:rPr lang="en-US" altLang="zh-CN" sz="1200" kern="1200" baseline="0" dirty="0" smtClean="0">
                <a:solidFill>
                  <a:schemeClr val="tx1"/>
                </a:solidFill>
                <a:effectLst/>
                <a:latin typeface="+mn-lt"/>
                <a:ea typeface="+mn-ea"/>
                <a:cs typeface="+mn-cs"/>
              </a:rPr>
              <a:t> shifts</a:t>
            </a:r>
            <a:r>
              <a:rPr lang="en-US" altLang="zh-CN" sz="1200" kern="1200" dirty="0" smtClean="0">
                <a:solidFill>
                  <a:schemeClr val="tx1"/>
                </a:solidFill>
                <a:effectLst/>
                <a:latin typeface="+mn-lt"/>
                <a:ea typeface="+mn-ea"/>
                <a:cs typeface="+mn-cs"/>
              </a:rPr>
              <a:t>,</a:t>
            </a:r>
            <a:r>
              <a:rPr lang="en-US" altLang="zh-CN" sz="1200" kern="1200" baseline="0" dirty="0" smtClean="0">
                <a:solidFill>
                  <a:schemeClr val="tx1"/>
                </a:solidFill>
                <a:effectLst/>
                <a:latin typeface="+mn-lt"/>
                <a:ea typeface="+mn-ea"/>
                <a:cs typeface="+mn-cs"/>
              </a:rPr>
              <a:t> we now look at our system’s technical details.</a:t>
            </a:r>
            <a:endParaRPr lang="zh-CN" altLang="en-US" dirty="0"/>
          </a:p>
        </p:txBody>
      </p:sp>
      <p:sp>
        <p:nvSpPr>
          <p:cNvPr id="4" name="灯片编号占位符 3"/>
          <p:cNvSpPr>
            <a:spLocks noGrp="1"/>
          </p:cNvSpPr>
          <p:nvPr>
            <p:ph type="sldNum" sz="quarter" idx="10"/>
          </p:nvPr>
        </p:nvSpPr>
        <p:spPr/>
        <p:txBody>
          <a:bodyPr/>
          <a:lstStyle/>
          <a:p>
            <a:fld id="{F720E64D-F61A-AE41-B0EC-9454024AE08A}" type="slidenum">
              <a:rPr kumimoji="1" lang="zh-CN" altLang="en-US" smtClean="0"/>
              <a:pPr/>
              <a:t>17</a:t>
            </a:fld>
            <a:endParaRPr kumimoji="1" lang="zh-CN" altLang="en-US"/>
          </a:p>
        </p:txBody>
      </p:sp>
    </p:spTree>
    <p:extLst>
      <p:ext uri="{BB962C8B-B14F-4D97-AF65-F5344CB8AC3E}">
        <p14:creationId xmlns:p14="http://schemas.microsoft.com/office/powerpoint/2010/main" val="22369798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u="none" strike="noStrike" kern="1200" baseline="0" dirty="0" smtClean="0">
                <a:solidFill>
                  <a:schemeClr val="tx1"/>
                </a:solidFill>
                <a:latin typeface="+mn-lt"/>
                <a:ea typeface="+mn-ea"/>
                <a:cs typeface="+mn-cs"/>
              </a:rPr>
              <a:t>(Our theoretical basis is that the tag’s phase rotation will exhibit different value patterns if the reader signal’s angle of arrival changes. )</a:t>
            </a:r>
          </a:p>
          <a:p>
            <a:r>
              <a:rPr lang="en-US" altLang="zh-CN" sz="1200" b="0" i="0" u="none" strike="noStrike" kern="1200" baseline="0" dirty="0" smtClean="0">
                <a:solidFill>
                  <a:schemeClr val="tx1"/>
                </a:solidFill>
                <a:latin typeface="+mn-lt"/>
                <a:ea typeface="+mn-ea"/>
                <a:cs typeface="+mn-cs"/>
              </a:rPr>
              <a:t>To understand the basic principle behind our method, let’s first introduce how the traditional </a:t>
            </a:r>
            <a:r>
              <a:rPr lang="en-US" altLang="zh-CN" sz="1200" b="0" i="0" u="none" strike="noStrike" kern="1200" baseline="0" dirty="0" err="1" smtClean="0">
                <a:solidFill>
                  <a:schemeClr val="tx1"/>
                </a:solidFill>
                <a:latin typeface="+mn-lt"/>
                <a:ea typeface="+mn-ea"/>
                <a:cs typeface="+mn-cs"/>
              </a:rPr>
              <a:t>AoA</a:t>
            </a:r>
            <a:r>
              <a:rPr lang="en-US" altLang="zh-CN" sz="1200" b="0" i="0" u="none" strike="noStrike" kern="1200" baseline="0" dirty="0" smtClean="0">
                <a:solidFill>
                  <a:schemeClr val="tx1"/>
                </a:solidFill>
                <a:latin typeface="+mn-lt"/>
                <a:ea typeface="+mn-ea"/>
                <a:cs typeface="+mn-cs"/>
              </a:rPr>
              <a:t> approach works under our scenario. </a:t>
            </a:r>
          </a:p>
          <a:p>
            <a:r>
              <a:rPr lang="en-US" altLang="zh-CN" sz="1200" b="0" i="0" u="none" strike="noStrike" kern="1200" baseline="0" dirty="0" smtClean="0">
                <a:solidFill>
                  <a:schemeClr val="tx1"/>
                </a:solidFill>
                <a:latin typeface="+mn-lt"/>
                <a:ea typeface="+mn-ea"/>
                <a:cs typeface="+mn-cs"/>
              </a:rPr>
              <a:t>From basic channel models, the wireless channel parameter hi measured at the </a:t>
            </a:r>
            <a:r>
              <a:rPr lang="en-US" altLang="zh-CN" sz="1200" b="0" i="0" u="none" strike="noStrike" kern="1200" baseline="0" dirty="0" err="1" smtClean="0">
                <a:solidFill>
                  <a:schemeClr val="tx1"/>
                </a:solidFill>
                <a:latin typeface="+mn-lt"/>
                <a:ea typeface="+mn-ea"/>
                <a:cs typeface="+mn-cs"/>
              </a:rPr>
              <a:t>i</a:t>
            </a:r>
            <a:r>
              <a:rPr lang="en-US" altLang="zh-CN" sz="1200" b="0" i="0" u="none" strike="noStrike" kern="1200" baseline="0" dirty="0" smtClean="0">
                <a:solidFill>
                  <a:schemeClr val="tx1"/>
                </a:solidFill>
                <a:latin typeface="+mn-lt"/>
                <a:ea typeface="+mn-ea"/>
                <a:cs typeface="+mn-cs"/>
              </a:rPr>
              <a:t> </a:t>
            </a:r>
            <a:r>
              <a:rPr lang="en-US" altLang="zh-CN" sz="1200" b="0" i="0" u="none" strike="noStrike" kern="1200" baseline="0" dirty="0" err="1" smtClean="0">
                <a:solidFill>
                  <a:schemeClr val="tx1"/>
                </a:solidFill>
                <a:latin typeface="+mn-lt"/>
                <a:ea typeface="+mn-ea"/>
                <a:cs typeface="+mn-cs"/>
              </a:rPr>
              <a:t>th</a:t>
            </a:r>
            <a:r>
              <a:rPr lang="en-US" altLang="zh-CN" sz="1200" b="0" i="0" u="none" strike="noStrike" kern="1200" baseline="0" dirty="0" smtClean="0">
                <a:solidFill>
                  <a:schemeClr val="tx1"/>
                </a:solidFill>
                <a:latin typeface="+mn-lt"/>
                <a:ea typeface="+mn-ea"/>
                <a:cs typeface="+mn-cs"/>
              </a:rPr>
              <a:t> snapshot can be expressed as the complex number. And </a:t>
            </a:r>
            <a:r>
              <a:rPr lang="en-US" altLang="zh-CN" sz="1200" b="0" i="0" u="none" strike="noStrike" kern="1200" baseline="0" dirty="0" err="1" smtClean="0">
                <a:solidFill>
                  <a:schemeClr val="tx1"/>
                </a:solidFill>
                <a:latin typeface="+mn-lt"/>
                <a:ea typeface="+mn-ea"/>
                <a:cs typeface="+mn-cs"/>
              </a:rPr>
              <a:t>θi</a:t>
            </a:r>
            <a:r>
              <a:rPr lang="en-US" altLang="zh-CN" sz="1200" b="0" i="0" u="none" strike="noStrike" kern="1200" baseline="0" dirty="0" smtClean="0">
                <a:solidFill>
                  <a:schemeClr val="tx1"/>
                </a:solidFill>
                <a:latin typeface="+mn-lt"/>
                <a:ea typeface="+mn-ea"/>
                <a:cs typeface="+mn-cs"/>
              </a:rPr>
              <a:t> denotes the measured phase, which should equal the theoretical value in the ideal situation. </a:t>
            </a:r>
          </a:p>
          <a:p>
            <a:r>
              <a:rPr lang="en-US" altLang="zh-CN" sz="2000" b="0" baseline="0" dirty="0" smtClean="0"/>
              <a:t>Then the power profile along each direction φ is generated. When we traverse through all the possible angles, theoretically the function P will get maximum if and only if φ equals the reader’s real direction.</a:t>
            </a:r>
          </a:p>
        </p:txBody>
      </p:sp>
      <p:sp>
        <p:nvSpPr>
          <p:cNvPr id="4" name="灯片编号占位符 3"/>
          <p:cNvSpPr>
            <a:spLocks noGrp="1"/>
          </p:cNvSpPr>
          <p:nvPr>
            <p:ph type="sldNum" sz="quarter" idx="10"/>
          </p:nvPr>
        </p:nvSpPr>
        <p:spPr/>
        <p:txBody>
          <a:bodyPr/>
          <a:lstStyle/>
          <a:p>
            <a:fld id="{F720E64D-F61A-AE41-B0EC-9454024AE08A}" type="slidenum">
              <a:rPr kumimoji="1" lang="zh-CN" altLang="en-US" smtClean="0"/>
              <a:pPr/>
              <a:t>18</a:t>
            </a:fld>
            <a:endParaRPr kumimoji="1" lang="zh-CN" altLang="en-US"/>
          </a:p>
        </p:txBody>
      </p:sp>
    </p:spTree>
    <p:extLst>
      <p:ext uri="{BB962C8B-B14F-4D97-AF65-F5344CB8AC3E}">
        <p14:creationId xmlns:p14="http://schemas.microsoft.com/office/powerpoint/2010/main" val="16628397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2000" b="0" baseline="0" dirty="0" smtClean="0"/>
              <a:t>But unfortunately, in real environment, we are facing the challenges of device diversity and thermal noise. </a:t>
            </a:r>
          </a:p>
        </p:txBody>
      </p:sp>
      <p:sp>
        <p:nvSpPr>
          <p:cNvPr id="4" name="灯片编号占位符 3"/>
          <p:cNvSpPr>
            <a:spLocks noGrp="1"/>
          </p:cNvSpPr>
          <p:nvPr>
            <p:ph type="sldNum" sz="quarter" idx="10"/>
          </p:nvPr>
        </p:nvSpPr>
        <p:spPr/>
        <p:txBody>
          <a:bodyPr/>
          <a:lstStyle/>
          <a:p>
            <a:fld id="{F720E64D-F61A-AE41-B0EC-9454024AE08A}" type="slidenum">
              <a:rPr kumimoji="1" lang="zh-CN" altLang="en-US" smtClean="0"/>
              <a:pPr/>
              <a:t>19</a:t>
            </a:fld>
            <a:endParaRPr kumimoji="1" lang="zh-CN" altLang="en-US"/>
          </a:p>
        </p:txBody>
      </p:sp>
    </p:spTree>
    <p:extLst>
      <p:ext uri="{BB962C8B-B14F-4D97-AF65-F5344CB8AC3E}">
        <p14:creationId xmlns:p14="http://schemas.microsoft.com/office/powerpoint/2010/main" val="2292306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t>My</a:t>
            </a:r>
            <a:r>
              <a:rPr lang="en-US" b="0" baseline="0" dirty="0" smtClean="0"/>
              <a:t> talk has six components. </a:t>
            </a:r>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20E64D-F61A-AE41-B0EC-9454024AE08A}" type="slidenum">
              <a:rPr kumimoji="1"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1"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5972263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2000" b="0" baseline="0" dirty="0" smtClean="0"/>
              <a:t>As we mention before, the hardware diversity will cause misalignment between the measured and theoretical phase. If we use the first value as a reference, as we can see from this formula, both the diversity term and distance variable can be removed. </a:t>
            </a:r>
          </a:p>
        </p:txBody>
      </p:sp>
      <p:sp>
        <p:nvSpPr>
          <p:cNvPr id="4" name="灯片编号占位符 3"/>
          <p:cNvSpPr>
            <a:spLocks noGrp="1"/>
          </p:cNvSpPr>
          <p:nvPr>
            <p:ph type="sldNum" sz="quarter" idx="10"/>
          </p:nvPr>
        </p:nvSpPr>
        <p:spPr/>
        <p:txBody>
          <a:bodyPr/>
          <a:lstStyle/>
          <a:p>
            <a:fld id="{F720E64D-F61A-AE41-B0EC-9454024AE08A}" type="slidenum">
              <a:rPr kumimoji="1" lang="zh-CN" altLang="en-US" smtClean="0"/>
              <a:pPr/>
              <a:t>20</a:t>
            </a:fld>
            <a:endParaRPr kumimoji="1" lang="zh-CN" altLang="en-US"/>
          </a:p>
        </p:txBody>
      </p:sp>
    </p:spTree>
    <p:extLst>
      <p:ext uri="{BB962C8B-B14F-4D97-AF65-F5344CB8AC3E}">
        <p14:creationId xmlns:p14="http://schemas.microsoft.com/office/powerpoint/2010/main" val="23944986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2000" b="0" baseline="0" dirty="0" smtClean="0"/>
              <a:t>So we get a new form of power profile Q by dividing P with the square of h1. Although the misalignment problem is solved by doing this, we still need to deal with thermal noise.</a:t>
            </a:r>
          </a:p>
        </p:txBody>
      </p:sp>
      <p:sp>
        <p:nvSpPr>
          <p:cNvPr id="4" name="灯片编号占位符 3"/>
          <p:cNvSpPr>
            <a:spLocks noGrp="1"/>
          </p:cNvSpPr>
          <p:nvPr>
            <p:ph type="sldNum" sz="quarter" idx="10"/>
          </p:nvPr>
        </p:nvSpPr>
        <p:spPr/>
        <p:txBody>
          <a:bodyPr/>
          <a:lstStyle/>
          <a:p>
            <a:fld id="{F720E64D-F61A-AE41-B0EC-9454024AE08A}" type="slidenum">
              <a:rPr kumimoji="1" lang="zh-CN" altLang="en-US" smtClean="0"/>
              <a:pPr/>
              <a:t>21</a:t>
            </a:fld>
            <a:endParaRPr kumimoji="1" lang="zh-CN" altLang="en-US"/>
          </a:p>
        </p:txBody>
      </p:sp>
    </p:spTree>
    <p:extLst>
      <p:ext uri="{BB962C8B-B14F-4D97-AF65-F5344CB8AC3E}">
        <p14:creationId xmlns:p14="http://schemas.microsoft.com/office/powerpoint/2010/main" val="12947331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2000" b="0" baseline="0" dirty="0" smtClean="0"/>
              <a:t>We now introduce how our proposed method works. Let’s first look at the simulation result of the original power profile. We observe that, it has a peak at the reader’s real direction, which is consistent with the ground truth. But there also exists a large continuous region around the ground truth with relatively high power values. This may decrease the accuracy and make the result easily affected by noise. </a:t>
            </a:r>
          </a:p>
          <a:p>
            <a:r>
              <a:rPr lang="en-US" altLang="zh-CN" sz="2000" b="0" baseline="0" dirty="0" smtClean="0"/>
              <a:t>Inspired from previous work, we know that tag’s phase measurements contain random errors, following a typical Gaussian distribution with a standard deviation of 0.1 radians. So we should regard the phase as a random variable instead of a constant.</a:t>
            </a:r>
          </a:p>
        </p:txBody>
      </p:sp>
      <p:sp>
        <p:nvSpPr>
          <p:cNvPr id="4" name="灯片编号占位符 3"/>
          <p:cNvSpPr>
            <a:spLocks noGrp="1"/>
          </p:cNvSpPr>
          <p:nvPr>
            <p:ph type="sldNum" sz="quarter" idx="10"/>
          </p:nvPr>
        </p:nvSpPr>
        <p:spPr/>
        <p:txBody>
          <a:bodyPr/>
          <a:lstStyle/>
          <a:p>
            <a:fld id="{F720E64D-F61A-AE41-B0EC-9454024AE08A}" type="slidenum">
              <a:rPr kumimoji="1" lang="zh-CN" altLang="en-US" smtClean="0"/>
              <a:pPr/>
              <a:t>22</a:t>
            </a:fld>
            <a:endParaRPr kumimoji="1" lang="zh-CN" altLang="en-US"/>
          </a:p>
        </p:txBody>
      </p:sp>
    </p:spTree>
    <p:extLst>
      <p:ext uri="{BB962C8B-B14F-4D97-AF65-F5344CB8AC3E}">
        <p14:creationId xmlns:p14="http://schemas.microsoft.com/office/powerpoint/2010/main" val="37788967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r>
                  <a:rPr lang="en-US" altLang="zh-CN" sz="2000" dirty="0" smtClean="0"/>
                  <a:t>To</a:t>
                </a:r>
                <a:r>
                  <a:rPr lang="en-US" altLang="zh-CN" sz="2000" baseline="0" dirty="0" smtClean="0"/>
                  <a:t> eliminate the impacts from the thermal noise, we propose a new power profile which is given by R. </a:t>
                </a:r>
              </a:p>
              <a:p>
                <a:pPr marL="0" marR="0" indent="0" algn="l" defTabSz="457200" rtl="0" eaLnBrk="1" fontAlgn="auto" latinLnBrk="0" hangingPunct="1">
                  <a:lnSpc>
                    <a:spcPct val="100000"/>
                  </a:lnSpc>
                  <a:spcBef>
                    <a:spcPts val="0"/>
                  </a:spcBef>
                  <a:spcAft>
                    <a:spcPts val="0"/>
                  </a:spcAft>
                  <a:buClrTx/>
                  <a:buSzTx/>
                  <a:buFontTx/>
                  <a:buNone/>
                  <a:tabLst/>
                  <a:defRPr/>
                </a:pPr>
                <a:r>
                  <a:rPr lang="en-US" altLang="zh-CN" sz="2000" b="0" kern="1200" dirty="0" smtClean="0">
                    <a:solidFill>
                      <a:schemeClr val="tx1"/>
                    </a:solidFill>
                    <a:effectLst/>
                    <a:latin typeface="+mn-lt"/>
                    <a:ea typeface="+mn-ea"/>
                    <a:cs typeface="+mn-cs"/>
                  </a:rPr>
                  <a:t>Here</a:t>
                </a:r>
                <a:r>
                  <a:rPr lang="en-US" altLang="zh-CN" sz="2000" b="0" kern="1200" baseline="0" dirty="0" smtClean="0">
                    <a:solidFill>
                      <a:schemeClr val="tx1"/>
                    </a:solidFill>
                    <a:effectLst/>
                    <a:latin typeface="+mn-lt"/>
                    <a:ea typeface="+mn-ea"/>
                    <a:cs typeface="+mn-cs"/>
                  </a:rPr>
                  <a:t> we add a probabilistic weight </a:t>
                </a:r>
                <a:r>
                  <a:rPr lang="en-US" altLang="zh-CN" sz="2000" b="0" kern="1200" baseline="0" dirty="0" err="1" smtClean="0">
                    <a:solidFill>
                      <a:schemeClr val="tx1"/>
                    </a:solidFill>
                    <a:effectLst/>
                    <a:latin typeface="+mn-lt"/>
                    <a:ea typeface="+mn-ea"/>
                    <a:cs typeface="+mn-cs"/>
                  </a:rPr>
                  <a:t>wi</a:t>
                </a:r>
                <a:r>
                  <a:rPr lang="en-US" altLang="zh-CN" sz="2000" b="0" kern="1200" baseline="0" dirty="0" smtClean="0">
                    <a:solidFill>
                      <a:schemeClr val="tx1"/>
                    </a:solidFill>
                    <a:effectLst/>
                    <a:latin typeface="+mn-lt"/>
                    <a:ea typeface="+mn-ea"/>
                    <a:cs typeface="+mn-cs"/>
                  </a:rPr>
                  <a:t> to each virtual signal. And </a:t>
                </a:r>
                <a14:m>
                  <m:oMath xmlns:m="http://schemas.openxmlformats.org/officeDocument/2006/math">
                    <m:sSub>
                      <m:sSubPr>
                        <m:ctrlPr>
                          <a:rPr lang="en-US" altLang="zh-CN" sz="2000" b="1" i="1" dirty="0" smtClean="0">
                            <a:latin typeface="Cambria Math" panose="02040503050406030204" pitchFamily="18" charset="0"/>
                          </a:rPr>
                        </m:ctrlPr>
                      </m:sSubPr>
                      <m:e>
                        <m:r>
                          <a:rPr lang="en-US" altLang="zh-CN" sz="2000" b="1" i="1" dirty="0">
                            <a:latin typeface="Cambria Math" panose="02040503050406030204" pitchFamily="18" charset="0"/>
                          </a:rPr>
                          <m:t>𝜽</m:t>
                        </m:r>
                      </m:e>
                      <m:sub>
                        <m:r>
                          <a:rPr lang="en-US" altLang="zh-CN" sz="2000" b="1" i="1" dirty="0" smtClean="0">
                            <a:latin typeface="Cambria Math" panose="02040503050406030204" pitchFamily="18" charset="0"/>
                          </a:rPr>
                          <m:t>𝒊</m:t>
                        </m:r>
                      </m:sub>
                    </m:sSub>
                    <m:r>
                      <a:rPr lang="en-US" altLang="zh-CN" sz="2000" b="1" i="1" dirty="0" smtClean="0">
                        <a:latin typeface="Cambria Math" panose="02040503050406030204" pitchFamily="18" charset="0"/>
                      </a:rPr>
                      <m:t>−</m:t>
                    </m:r>
                    <m:sSub>
                      <m:sSubPr>
                        <m:ctrlPr>
                          <a:rPr lang="en-US" altLang="zh-CN" sz="2000" b="1" i="1" dirty="0" smtClean="0">
                            <a:latin typeface="Cambria Math" panose="02040503050406030204" pitchFamily="18" charset="0"/>
                          </a:rPr>
                        </m:ctrlPr>
                      </m:sSubPr>
                      <m:e>
                        <m:r>
                          <a:rPr lang="en-US" altLang="zh-CN" sz="2000" b="1" i="1" dirty="0" smtClean="0">
                            <a:latin typeface="Cambria Math" panose="02040503050406030204" pitchFamily="18" charset="0"/>
                          </a:rPr>
                          <m:t>𝜽</m:t>
                        </m:r>
                      </m:e>
                      <m:sub>
                        <m:r>
                          <a:rPr lang="en-US" altLang="zh-CN" sz="2000" b="1" i="1" dirty="0" smtClean="0">
                            <a:latin typeface="Cambria Math" panose="02040503050406030204" pitchFamily="18" charset="0"/>
                          </a:rPr>
                          <m:t>𝟏</m:t>
                        </m:r>
                      </m:sub>
                    </m:sSub>
                  </m:oMath>
                </a14:m>
                <a:r>
                  <a:rPr lang="en-US" altLang="zh-CN" sz="2000" b="0" kern="1200" baseline="0" dirty="0" smtClean="0">
                    <a:solidFill>
                      <a:schemeClr val="tx1"/>
                    </a:solidFill>
                    <a:effectLst/>
                    <a:latin typeface="+mn-lt"/>
                    <a:ea typeface="+mn-ea"/>
                    <a:cs typeface="+mn-cs"/>
                  </a:rPr>
                  <a:t> is a random variable, which should follow this Gaussian distribution. </a:t>
                </a:r>
              </a:p>
              <a:p>
                <a:pPr marL="0" marR="0" indent="0" algn="l" defTabSz="457200" rtl="0" eaLnBrk="1" fontAlgn="auto" latinLnBrk="0" hangingPunct="1">
                  <a:lnSpc>
                    <a:spcPct val="100000"/>
                  </a:lnSpc>
                  <a:spcBef>
                    <a:spcPts val="0"/>
                  </a:spcBef>
                  <a:spcAft>
                    <a:spcPts val="0"/>
                  </a:spcAft>
                  <a:buClrTx/>
                  <a:buSzTx/>
                  <a:buFontTx/>
                  <a:buNone/>
                  <a:tabLst/>
                  <a:defRPr/>
                </a:pPr>
                <a:r>
                  <a:rPr lang="en-US" altLang="zh-CN" sz="2000" b="0" kern="1200" baseline="0" dirty="0" smtClean="0">
                    <a:solidFill>
                      <a:schemeClr val="tx1"/>
                    </a:solidFill>
                    <a:effectLst/>
                    <a:latin typeface="+mn-lt"/>
                    <a:ea typeface="+mn-ea"/>
                    <a:cs typeface="+mn-cs"/>
                  </a:rPr>
                  <a:t>(</a:t>
                </a:r>
                <a:r>
                  <a:rPr lang="en-US" altLang="zh-CN" sz="2000" b="0" kern="1200" baseline="0" dirty="0" err="1" smtClean="0">
                    <a:solidFill>
                      <a:schemeClr val="tx1"/>
                    </a:solidFill>
                    <a:effectLst/>
                    <a:latin typeface="+mn-lt"/>
                    <a:ea typeface="+mn-ea"/>
                    <a:cs typeface="+mn-cs"/>
                  </a:rPr>
                  <a:t>wi</a:t>
                </a:r>
                <a:r>
                  <a:rPr lang="en-US" altLang="zh-CN" sz="2000" b="0" kern="1200" baseline="0" dirty="0" smtClean="0">
                    <a:solidFill>
                      <a:schemeClr val="tx1"/>
                    </a:solidFill>
                    <a:effectLst/>
                    <a:latin typeface="+mn-lt"/>
                    <a:ea typeface="+mn-ea"/>
                    <a:cs typeface="+mn-cs"/>
                  </a:rPr>
                  <a:t> indicates the possibility the angle </a:t>
                </a:r>
                <a14:m>
                  <m:oMath xmlns:m="http://schemas.openxmlformats.org/officeDocument/2006/math">
                    <m:r>
                      <a:rPr lang="en-US" altLang="zh-CN" sz="2000" b="1" i="1" dirty="0" smtClean="0">
                        <a:latin typeface="Cambria Math" panose="02040503050406030204" pitchFamily="18" charset="0"/>
                      </a:rPr>
                      <m:t>𝝓</m:t>
                    </m:r>
                  </m:oMath>
                </a14:m>
                <a:r>
                  <a:rPr lang="en-US" altLang="zh-CN" sz="2000" b="0" kern="1200" baseline="0" dirty="0" smtClean="0">
                    <a:solidFill>
                      <a:schemeClr val="tx1"/>
                    </a:solidFill>
                    <a:effectLst/>
                    <a:latin typeface="+mn-lt"/>
                    <a:ea typeface="+mn-ea"/>
                    <a:cs typeface="+mn-cs"/>
                  </a:rPr>
                  <a:t> being the ground truth. )Then the power profile is enhanced for angles with higher probability to be the ground truth and weakened for others.</a:t>
                </a:r>
              </a:p>
            </p:txBody>
          </p:sp>
        </mc:Choice>
        <mc:Fallback xmlns="">
          <p:sp>
            <p:nvSpPr>
              <p:cNvPr id="3" name="备注占位符 2"/>
              <p:cNvSpPr>
                <a:spLocks noGrp="1"/>
              </p:cNvSpPr>
              <p:nvPr>
                <p:ph type="body" idx="1"/>
              </p:nvPr>
            </p:nvSpPr>
            <p:spPr/>
            <p:txBody>
              <a:bodyPr/>
              <a:lstStyle/>
              <a:p>
                <a:r>
                  <a:rPr lang="en-US" altLang="zh-CN" sz="2000" dirty="0" smtClean="0"/>
                  <a:t>To</a:t>
                </a:r>
                <a:r>
                  <a:rPr lang="en-US" altLang="zh-CN" sz="2000" baseline="0" dirty="0" smtClean="0"/>
                  <a:t> eliminate the impacts from the thermal noise, we propose a new power profile which is given by R. </a:t>
                </a:r>
              </a:p>
              <a:p>
                <a:pPr marL="0" marR="0" indent="0" algn="l" defTabSz="457200" rtl="0" eaLnBrk="1" fontAlgn="auto" latinLnBrk="0" hangingPunct="1">
                  <a:lnSpc>
                    <a:spcPct val="100000"/>
                  </a:lnSpc>
                  <a:spcBef>
                    <a:spcPts val="0"/>
                  </a:spcBef>
                  <a:spcAft>
                    <a:spcPts val="0"/>
                  </a:spcAft>
                  <a:buClrTx/>
                  <a:buSzTx/>
                  <a:buFontTx/>
                  <a:buNone/>
                  <a:tabLst/>
                  <a:defRPr/>
                </a:pPr>
                <a:r>
                  <a:rPr lang="en-US" altLang="zh-CN" sz="2000" b="0" kern="1200" dirty="0" smtClean="0">
                    <a:solidFill>
                      <a:schemeClr val="tx1"/>
                    </a:solidFill>
                    <a:effectLst/>
                    <a:latin typeface="+mn-lt"/>
                    <a:ea typeface="+mn-ea"/>
                    <a:cs typeface="+mn-cs"/>
                  </a:rPr>
                  <a:t>Here</a:t>
                </a:r>
                <a:r>
                  <a:rPr lang="en-US" altLang="zh-CN" sz="2000" b="0" kern="1200" baseline="0" dirty="0" smtClean="0">
                    <a:solidFill>
                      <a:schemeClr val="tx1"/>
                    </a:solidFill>
                    <a:effectLst/>
                    <a:latin typeface="+mn-lt"/>
                    <a:ea typeface="+mn-ea"/>
                    <a:cs typeface="+mn-cs"/>
                  </a:rPr>
                  <a:t> we add a probabilistic weight </a:t>
                </a:r>
                <a:r>
                  <a:rPr lang="en-US" altLang="zh-CN" sz="2000" b="0" kern="1200" baseline="0" dirty="0" err="1" smtClean="0">
                    <a:solidFill>
                      <a:schemeClr val="tx1"/>
                    </a:solidFill>
                    <a:effectLst/>
                    <a:latin typeface="+mn-lt"/>
                    <a:ea typeface="+mn-ea"/>
                    <a:cs typeface="+mn-cs"/>
                  </a:rPr>
                  <a:t>wi</a:t>
                </a:r>
                <a:r>
                  <a:rPr lang="en-US" altLang="zh-CN" sz="2000" b="0" kern="1200" baseline="0" dirty="0" smtClean="0">
                    <a:solidFill>
                      <a:schemeClr val="tx1"/>
                    </a:solidFill>
                    <a:effectLst/>
                    <a:latin typeface="+mn-lt"/>
                    <a:ea typeface="+mn-ea"/>
                    <a:cs typeface="+mn-cs"/>
                  </a:rPr>
                  <a:t> to each virtual signal. Here </a:t>
                </a:r>
                <a:r>
                  <a:rPr lang="en-US" altLang="zh-CN" sz="2000" b="1" i="0" dirty="0">
                    <a:latin typeface="Cambria Math" panose="02040503050406030204" pitchFamily="18" charset="0"/>
                  </a:rPr>
                  <a:t>𝜽</a:t>
                </a:r>
                <a:r>
                  <a:rPr lang="en-US" altLang="zh-CN" sz="2000" b="1" i="0" dirty="0" smtClean="0">
                    <a:latin typeface="Cambria Math" panose="02040503050406030204" pitchFamily="18" charset="0"/>
                  </a:rPr>
                  <a:t>_</a:t>
                </a:r>
                <a:r>
                  <a:rPr lang="en-US" altLang="zh-CN" sz="2000" b="1" i="0" dirty="0" smtClean="0">
                    <a:latin typeface="Cambria Math" panose="02040503050406030204" pitchFamily="18" charset="0"/>
                  </a:rPr>
                  <a:t>𝒊−𝜽_𝟏</a:t>
                </a:r>
                <a:r>
                  <a:rPr lang="en-US" altLang="zh-CN" sz="2000" b="0" kern="1200" baseline="0" dirty="0" smtClean="0">
                    <a:solidFill>
                      <a:schemeClr val="tx1"/>
                    </a:solidFill>
                    <a:effectLst/>
                    <a:latin typeface="+mn-lt"/>
                    <a:ea typeface="+mn-ea"/>
                    <a:cs typeface="+mn-cs"/>
                  </a:rPr>
                  <a:t> is a random variable, and should follow this Gaussian distribution. </a:t>
                </a:r>
              </a:p>
              <a:p>
                <a:pPr marL="0" marR="0" indent="0" algn="l" defTabSz="457200" rtl="0" eaLnBrk="1" fontAlgn="auto" latinLnBrk="0" hangingPunct="1">
                  <a:lnSpc>
                    <a:spcPct val="100000"/>
                  </a:lnSpc>
                  <a:spcBef>
                    <a:spcPts val="0"/>
                  </a:spcBef>
                  <a:spcAft>
                    <a:spcPts val="0"/>
                  </a:spcAft>
                  <a:buClrTx/>
                  <a:buSzTx/>
                  <a:buFontTx/>
                  <a:buNone/>
                  <a:tabLst/>
                  <a:defRPr/>
                </a:pPr>
                <a:r>
                  <a:rPr lang="en-US" altLang="zh-CN" sz="2000" b="0" kern="1200" baseline="0" dirty="0" smtClean="0">
                    <a:solidFill>
                      <a:schemeClr val="tx1"/>
                    </a:solidFill>
                    <a:effectLst/>
                    <a:latin typeface="+mn-lt"/>
                    <a:ea typeface="+mn-ea"/>
                    <a:cs typeface="+mn-cs"/>
                  </a:rPr>
                  <a:t>It indicates the possibility the angle </a:t>
                </a:r>
                <a:r>
                  <a:rPr lang="en-US" altLang="zh-CN" sz="2000" b="1" i="0" dirty="0" smtClean="0">
                    <a:latin typeface="Cambria Math" panose="02040503050406030204" pitchFamily="18" charset="0"/>
                  </a:rPr>
                  <a:t>𝝓</a:t>
                </a:r>
                <a:r>
                  <a:rPr lang="en-US" altLang="zh-CN" sz="2000" b="0" kern="1200" baseline="0" dirty="0" smtClean="0">
                    <a:solidFill>
                      <a:schemeClr val="tx1"/>
                    </a:solidFill>
                    <a:effectLst/>
                    <a:latin typeface="+mn-lt"/>
                    <a:ea typeface="+mn-ea"/>
                    <a:cs typeface="+mn-cs"/>
                  </a:rPr>
                  <a:t> being the ground truth. Then the power profile is enhanced for angles with higher probability to be the ground truth</a:t>
                </a:r>
              </a:p>
              <a:p>
                <a:pPr marL="0" marR="0" indent="0" algn="l" defTabSz="457200" rtl="0" eaLnBrk="1" fontAlgn="auto" latinLnBrk="0" hangingPunct="1">
                  <a:lnSpc>
                    <a:spcPct val="100000"/>
                  </a:lnSpc>
                  <a:spcBef>
                    <a:spcPts val="0"/>
                  </a:spcBef>
                  <a:spcAft>
                    <a:spcPts val="0"/>
                  </a:spcAft>
                  <a:buClrTx/>
                  <a:buSzTx/>
                  <a:buFontTx/>
                  <a:buNone/>
                  <a:tabLst/>
                  <a:defRPr/>
                </a:pPr>
                <a:r>
                  <a:rPr lang="en-US" altLang="zh-CN" sz="2000" b="0" kern="1200" baseline="0" dirty="0" smtClean="0">
                    <a:solidFill>
                      <a:schemeClr val="tx1"/>
                    </a:solidFill>
                    <a:effectLst/>
                    <a:latin typeface="+mn-lt"/>
                    <a:ea typeface="+mn-ea"/>
                    <a:cs typeface="+mn-cs"/>
                  </a:rPr>
                  <a:t>and weakened for others.</a:t>
                </a:r>
              </a:p>
            </p:txBody>
          </p:sp>
        </mc:Fallback>
      </mc:AlternateContent>
      <p:sp>
        <p:nvSpPr>
          <p:cNvPr id="4" name="灯片编号占位符 3"/>
          <p:cNvSpPr>
            <a:spLocks noGrp="1"/>
          </p:cNvSpPr>
          <p:nvPr>
            <p:ph type="sldNum" sz="quarter" idx="10"/>
          </p:nvPr>
        </p:nvSpPr>
        <p:spPr/>
        <p:txBody>
          <a:bodyPr/>
          <a:lstStyle/>
          <a:p>
            <a:fld id="{F720E64D-F61A-AE41-B0EC-9454024AE08A}" type="slidenum">
              <a:rPr kumimoji="1" lang="zh-CN" altLang="en-US" smtClean="0"/>
              <a:pPr/>
              <a:t>23</a:t>
            </a:fld>
            <a:endParaRPr kumimoji="1" lang="zh-CN" altLang="en-US"/>
          </a:p>
        </p:txBody>
      </p:sp>
    </p:spTree>
    <p:extLst>
      <p:ext uri="{BB962C8B-B14F-4D97-AF65-F5344CB8AC3E}">
        <p14:creationId xmlns:p14="http://schemas.microsoft.com/office/powerpoint/2010/main" val="3271752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zh-CN" sz="2000" b="0" kern="1200" baseline="0" dirty="0" smtClean="0">
                <a:solidFill>
                  <a:schemeClr val="tx1"/>
                </a:solidFill>
                <a:effectLst/>
                <a:latin typeface="+mn-lt"/>
                <a:ea typeface="+mn-ea"/>
                <a:cs typeface="+mn-cs"/>
              </a:rPr>
              <a:t>As we can see from </a:t>
            </a:r>
            <a:r>
              <a:rPr lang="en-US" altLang="zh-CN" sz="2000" b="0" kern="1200" baseline="0" dirty="0" smtClean="0">
                <a:solidFill>
                  <a:schemeClr val="tx1"/>
                </a:solidFill>
                <a:effectLst/>
                <a:latin typeface="+mn-lt"/>
                <a:ea typeface="+mn-ea"/>
                <a:cs typeface="+mn-cs"/>
              </a:rPr>
              <a:t>the simulation results at the </a:t>
            </a:r>
            <a:r>
              <a:rPr lang="en-US" altLang="zh-CN" sz="2000" b="0" kern="1200" baseline="0" dirty="0" smtClean="0">
                <a:solidFill>
                  <a:schemeClr val="tx1"/>
                </a:solidFill>
                <a:effectLst/>
                <a:latin typeface="+mn-lt"/>
                <a:ea typeface="+mn-ea"/>
                <a:cs typeface="+mn-cs"/>
              </a:rPr>
              <a:t>right figure, the real angle of arrival is highlighted.</a:t>
            </a:r>
          </a:p>
          <a:p>
            <a:pPr marL="0" marR="0" indent="0" algn="l" defTabSz="457200" rtl="0" eaLnBrk="1" fontAlgn="auto" latinLnBrk="0" hangingPunct="1">
              <a:lnSpc>
                <a:spcPct val="100000"/>
              </a:lnSpc>
              <a:spcBef>
                <a:spcPts val="0"/>
              </a:spcBef>
              <a:spcAft>
                <a:spcPts val="0"/>
              </a:spcAft>
              <a:buClrTx/>
              <a:buSzTx/>
              <a:buFontTx/>
              <a:buNone/>
              <a:tabLst/>
              <a:defRPr/>
            </a:pPr>
            <a:r>
              <a:rPr lang="en-US" altLang="zh-CN" sz="2000" b="0" kern="1200" baseline="0" dirty="0" smtClean="0">
                <a:solidFill>
                  <a:schemeClr val="tx1"/>
                </a:solidFill>
                <a:effectLst/>
                <a:latin typeface="+mn-lt"/>
                <a:ea typeface="+mn-ea"/>
                <a:cs typeface="+mn-cs"/>
              </a:rPr>
              <a:t>Compared to the original power profile, our proposed method is more accurate and robust, especially under strong noise environment.</a:t>
            </a:r>
          </a:p>
          <a:p>
            <a:pPr marL="0" marR="0" indent="0" algn="l" defTabSz="457200" rtl="0" eaLnBrk="1" fontAlgn="auto" latinLnBrk="0" hangingPunct="1">
              <a:lnSpc>
                <a:spcPct val="100000"/>
              </a:lnSpc>
              <a:spcBef>
                <a:spcPts val="0"/>
              </a:spcBef>
              <a:spcAft>
                <a:spcPts val="0"/>
              </a:spcAft>
              <a:buClrTx/>
              <a:buSzTx/>
              <a:buFontTx/>
              <a:buNone/>
              <a:tabLst/>
              <a:defRPr/>
            </a:pPr>
            <a:r>
              <a:rPr lang="en-US" altLang="zh-CN" sz="2000" b="0" kern="1200" baseline="0" dirty="0" smtClean="0">
                <a:solidFill>
                  <a:schemeClr val="tx1"/>
                </a:solidFill>
                <a:effectLst/>
                <a:latin typeface="+mn-lt"/>
                <a:ea typeface="+mn-ea"/>
                <a:cs typeface="+mn-cs"/>
              </a:rPr>
              <a:t>This can be very meaningful because the precision of </a:t>
            </a:r>
            <a:r>
              <a:rPr lang="en-US" altLang="zh-CN" sz="2000" b="0" kern="1200" baseline="0" dirty="0" err="1" smtClean="0">
                <a:solidFill>
                  <a:schemeClr val="tx1"/>
                </a:solidFill>
                <a:effectLst/>
                <a:latin typeface="+mn-lt"/>
                <a:ea typeface="+mn-ea"/>
                <a:cs typeface="+mn-cs"/>
              </a:rPr>
              <a:t>AoA</a:t>
            </a:r>
            <a:r>
              <a:rPr lang="en-US" altLang="zh-CN" sz="2000" b="0" kern="1200" baseline="0" dirty="0" smtClean="0">
                <a:solidFill>
                  <a:schemeClr val="tx1"/>
                </a:solidFill>
                <a:effectLst/>
                <a:latin typeface="+mn-lt"/>
                <a:ea typeface="+mn-ea"/>
                <a:cs typeface="+mn-cs"/>
              </a:rPr>
              <a:t> has a direct impact on the final positioning accuracy.</a:t>
            </a:r>
          </a:p>
        </p:txBody>
      </p:sp>
      <p:sp>
        <p:nvSpPr>
          <p:cNvPr id="4" name="灯片编号占位符 3"/>
          <p:cNvSpPr>
            <a:spLocks noGrp="1"/>
          </p:cNvSpPr>
          <p:nvPr>
            <p:ph type="sldNum" sz="quarter" idx="10"/>
          </p:nvPr>
        </p:nvSpPr>
        <p:spPr/>
        <p:txBody>
          <a:bodyPr/>
          <a:lstStyle/>
          <a:p>
            <a:fld id="{F720E64D-F61A-AE41-B0EC-9454024AE08A}" type="slidenum">
              <a:rPr kumimoji="1" lang="zh-CN" altLang="en-US" smtClean="0"/>
              <a:pPr/>
              <a:t>24</a:t>
            </a:fld>
            <a:endParaRPr kumimoji="1" lang="zh-CN" altLang="en-US"/>
          </a:p>
        </p:txBody>
      </p:sp>
    </p:spTree>
    <p:extLst>
      <p:ext uri="{BB962C8B-B14F-4D97-AF65-F5344CB8AC3E}">
        <p14:creationId xmlns:p14="http://schemas.microsoft.com/office/powerpoint/2010/main" val="40934774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2000" b="0" baseline="0" dirty="0" smtClean="0"/>
              <a:t>To locate the target reader, we only need to intersect the angle spectrums of two spinning tags. </a:t>
            </a:r>
          </a:p>
          <a:p>
            <a:pPr marL="0" marR="0" indent="0" algn="l" defTabSz="457200" rtl="0" eaLnBrk="1" fontAlgn="auto" latinLnBrk="0" hangingPunct="1">
              <a:lnSpc>
                <a:spcPct val="100000"/>
              </a:lnSpc>
              <a:spcBef>
                <a:spcPts val="0"/>
              </a:spcBef>
              <a:spcAft>
                <a:spcPts val="0"/>
              </a:spcAft>
              <a:buClrTx/>
              <a:buSzTx/>
              <a:buFontTx/>
              <a:buNone/>
              <a:tabLst/>
              <a:defRPr/>
            </a:pPr>
            <a:r>
              <a:rPr lang="en-US" altLang="zh-CN" sz="2000" b="0" baseline="0" dirty="0" smtClean="0"/>
              <a:t>Our method can still work when applying to three dimensional scenario. To fully describe </a:t>
            </a:r>
            <a:r>
              <a:rPr lang="en-US" altLang="zh-CN" sz="2000" b="0" baseline="0" dirty="0" smtClean="0"/>
              <a:t>a </a:t>
            </a:r>
            <a:r>
              <a:rPr lang="en-US" altLang="zh-CN" sz="2000" b="0" baseline="0" dirty="0" smtClean="0"/>
              <a:t>spatial direction, in addition to the azimuthal angle </a:t>
            </a:r>
            <a:r>
              <a:rPr lang="el-GR" altLang="zh-CN" sz="2000" b="0" baseline="0" dirty="0" smtClean="0"/>
              <a:t>φ</a:t>
            </a:r>
            <a:r>
              <a:rPr lang="en-US" altLang="zh-CN" sz="2000" b="0" baseline="0" dirty="0" smtClean="0"/>
              <a:t> along the horizontal plane, we also need another parameter γ to indicate the polar angle along the vertical direction. The target’s location can still be well determined with only two spinning tags. You can refer to our paper for more details.</a:t>
            </a:r>
          </a:p>
        </p:txBody>
      </p:sp>
      <p:sp>
        <p:nvSpPr>
          <p:cNvPr id="4" name="灯片编号占位符 3"/>
          <p:cNvSpPr>
            <a:spLocks noGrp="1"/>
          </p:cNvSpPr>
          <p:nvPr>
            <p:ph type="sldNum" sz="quarter" idx="10"/>
          </p:nvPr>
        </p:nvSpPr>
        <p:spPr/>
        <p:txBody>
          <a:bodyPr/>
          <a:lstStyle/>
          <a:p>
            <a:fld id="{F720E64D-F61A-AE41-B0EC-9454024AE08A}" type="slidenum">
              <a:rPr kumimoji="1" lang="zh-CN" altLang="en-US" smtClean="0"/>
              <a:pPr/>
              <a:t>25</a:t>
            </a:fld>
            <a:endParaRPr kumimoji="1" lang="zh-CN" altLang="en-US"/>
          </a:p>
        </p:txBody>
      </p:sp>
    </p:spTree>
    <p:extLst>
      <p:ext uri="{BB962C8B-B14F-4D97-AF65-F5344CB8AC3E}">
        <p14:creationId xmlns:p14="http://schemas.microsoft.com/office/powerpoint/2010/main" val="16893649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2000" b="0" baseline="0" dirty="0" smtClean="0"/>
              <a:t>Simulation results also show that even in three dimensional space, our proposed power profile still performs much better than the original one. </a:t>
            </a:r>
          </a:p>
        </p:txBody>
      </p:sp>
      <p:sp>
        <p:nvSpPr>
          <p:cNvPr id="4" name="灯片编号占位符 3"/>
          <p:cNvSpPr>
            <a:spLocks noGrp="1"/>
          </p:cNvSpPr>
          <p:nvPr>
            <p:ph type="sldNum" sz="quarter" idx="10"/>
          </p:nvPr>
        </p:nvSpPr>
        <p:spPr/>
        <p:txBody>
          <a:bodyPr/>
          <a:lstStyle/>
          <a:p>
            <a:fld id="{F720E64D-F61A-AE41-B0EC-9454024AE08A}" type="slidenum">
              <a:rPr kumimoji="1" lang="zh-CN" altLang="en-US" smtClean="0"/>
              <a:pPr/>
              <a:t>26</a:t>
            </a:fld>
            <a:endParaRPr kumimoji="1" lang="zh-CN" altLang="en-US"/>
          </a:p>
        </p:txBody>
      </p:sp>
    </p:spTree>
    <p:extLst>
      <p:ext uri="{BB962C8B-B14F-4D97-AF65-F5344CB8AC3E}">
        <p14:creationId xmlns:p14="http://schemas.microsoft.com/office/powerpoint/2010/main" val="7975684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zh-CN" dirty="0" smtClean="0"/>
              <a:t>We implement</a:t>
            </a:r>
            <a:r>
              <a:rPr lang="en-US" altLang="zh-CN" baseline="0" dirty="0" smtClean="0"/>
              <a:t> our system and evaluate its performance.</a:t>
            </a:r>
            <a:endParaRPr lang="zh-CN" altLang="en-US" dirty="0"/>
          </a:p>
        </p:txBody>
      </p:sp>
      <p:sp>
        <p:nvSpPr>
          <p:cNvPr id="4" name="灯片编号占位符 3"/>
          <p:cNvSpPr>
            <a:spLocks noGrp="1"/>
          </p:cNvSpPr>
          <p:nvPr>
            <p:ph type="sldNum" sz="quarter" idx="10"/>
          </p:nvPr>
        </p:nvSpPr>
        <p:spPr/>
        <p:txBody>
          <a:bodyPr/>
          <a:lstStyle/>
          <a:p>
            <a:fld id="{F720E64D-F61A-AE41-B0EC-9454024AE08A}" type="slidenum">
              <a:rPr kumimoji="1" lang="zh-CN" altLang="en-US" smtClean="0"/>
              <a:pPr/>
              <a:t>27</a:t>
            </a:fld>
            <a:endParaRPr kumimoji="1" lang="zh-CN" altLang="en-US"/>
          </a:p>
        </p:txBody>
      </p:sp>
    </p:spTree>
    <p:extLst>
      <p:ext uri="{BB962C8B-B14F-4D97-AF65-F5344CB8AC3E}">
        <p14:creationId xmlns:p14="http://schemas.microsoft.com/office/powerpoint/2010/main" val="41337071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1" dirty="0" smtClean="0"/>
              <a:t>Here</a:t>
            </a:r>
            <a:r>
              <a:rPr lang="en-US" altLang="zh-CN" b="1" baseline="0" dirty="0" smtClean="0"/>
              <a:t> are the specifications of reader, tag and software.</a:t>
            </a:r>
            <a:endParaRPr lang="en-US" altLang="zh-CN" b="1" dirty="0" smtClean="0"/>
          </a:p>
          <a:p>
            <a:r>
              <a:rPr lang="en-US" altLang="zh-CN" sz="1200" b="0" i="0" u="none" strike="noStrike" kern="1200" baseline="0" dirty="0" smtClean="0">
                <a:solidFill>
                  <a:schemeClr val="tx1"/>
                </a:solidFill>
                <a:latin typeface="+mn-lt"/>
                <a:ea typeface="+mn-ea"/>
                <a:cs typeface="+mn-cs"/>
              </a:rPr>
              <a:t>We adopt an </a:t>
            </a:r>
            <a:r>
              <a:rPr lang="en-US" altLang="zh-CN" sz="1200" b="0" i="0" u="none" strike="noStrike" kern="1200" baseline="0" dirty="0" err="1" smtClean="0">
                <a:solidFill>
                  <a:schemeClr val="tx1"/>
                </a:solidFill>
                <a:latin typeface="+mn-lt"/>
                <a:ea typeface="+mn-ea"/>
                <a:cs typeface="+mn-cs"/>
              </a:rPr>
              <a:t>ImpinJ</a:t>
            </a:r>
            <a:r>
              <a:rPr lang="en-US" altLang="zh-CN" sz="1200" b="0" i="0" u="none" strike="noStrike" kern="1200" baseline="0" dirty="0" smtClean="0">
                <a:solidFill>
                  <a:schemeClr val="tx1"/>
                </a:solidFill>
                <a:latin typeface="+mn-lt"/>
                <a:ea typeface="+mn-ea"/>
                <a:cs typeface="+mn-cs"/>
              </a:rPr>
              <a:t> Speedway modeled R420 reader without any hardware or firmware modification. The reader supports</a:t>
            </a:r>
          </a:p>
          <a:p>
            <a:r>
              <a:rPr lang="en-US" altLang="zh-CN" sz="1200" b="0" i="0" u="none" strike="noStrike" kern="1200" baseline="0" dirty="0" smtClean="0">
                <a:solidFill>
                  <a:schemeClr val="tx1"/>
                </a:solidFill>
                <a:latin typeface="+mn-lt"/>
                <a:ea typeface="+mn-ea"/>
                <a:cs typeface="+mn-cs"/>
              </a:rPr>
              <a:t>four directional antennas at most.</a:t>
            </a:r>
          </a:p>
          <a:p>
            <a:r>
              <a:rPr lang="en-US" altLang="zh-CN" sz="1200" b="0" i="0" u="none" strike="noStrike" kern="1200" baseline="0" dirty="0" smtClean="0">
                <a:solidFill>
                  <a:schemeClr val="tx1"/>
                </a:solidFill>
                <a:latin typeface="+mn-lt"/>
                <a:ea typeface="+mn-ea"/>
                <a:cs typeface="+mn-cs"/>
              </a:rPr>
              <a:t>Totally five types of tags are employed. We only list two of them here.</a:t>
            </a:r>
            <a:endParaRPr lang="en-US" altLang="zh-CN" dirty="0" smtClean="0"/>
          </a:p>
          <a:p>
            <a:endParaRPr lang="en-US" altLang="zh-CN" dirty="0" smtClean="0"/>
          </a:p>
          <a:p>
            <a:r>
              <a:rPr lang="en-US" altLang="zh-CN" dirty="0" smtClean="0"/>
              <a:t>Software:</a:t>
            </a:r>
          </a:p>
          <a:p>
            <a:pPr marL="0" marR="0" indent="0" algn="l" defTabSz="457200" rtl="0" eaLnBrk="1" fontAlgn="auto" latinLnBrk="0" hangingPunct="1">
              <a:lnSpc>
                <a:spcPct val="100000"/>
              </a:lnSpc>
              <a:spcBef>
                <a:spcPts val="0"/>
              </a:spcBef>
              <a:spcAft>
                <a:spcPts val="0"/>
              </a:spcAft>
              <a:buClrTx/>
              <a:buSzTx/>
              <a:buFontTx/>
              <a:buNone/>
              <a:tabLst/>
              <a:defRPr/>
            </a:pPr>
            <a:r>
              <a:rPr lang="en-US" altLang="zh-CN" sz="1200" b="0" i="0" u="none" strike="noStrike" kern="1200" baseline="0" dirty="0" smtClean="0">
                <a:solidFill>
                  <a:schemeClr val="tx1"/>
                </a:solidFill>
                <a:latin typeface="+mn-lt"/>
                <a:ea typeface="+mn-ea"/>
                <a:cs typeface="+mn-cs"/>
              </a:rPr>
              <a:t>We adopt LLRP protocol to communicate with the reader and </a:t>
            </a:r>
            <a:r>
              <a:rPr lang="en-US" altLang="zh-CN" dirty="0" smtClean="0"/>
              <a:t>implement our software using Java language.</a:t>
            </a: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20E64D-F61A-AE41-B0EC-9454024AE08A}" type="slidenum">
              <a:rPr kumimoji="1"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1"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6137714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This figure shows the experimental</a:t>
            </a:r>
            <a:r>
              <a:rPr lang="en-US" altLang="zh-CN" baseline="0" dirty="0" smtClean="0"/>
              <a:t> setup.</a:t>
            </a:r>
          </a:p>
          <a:p>
            <a:r>
              <a:rPr lang="en-US" altLang="zh-CN" baseline="0" dirty="0" smtClean="0"/>
              <a:t>We make the tag spinning by attaching it onto the edge of a rotating disk.</a:t>
            </a:r>
          </a:p>
          <a:p>
            <a:r>
              <a:rPr lang="en-US" altLang="zh-CN" baseline="0" dirty="0" smtClean="0"/>
              <a:t>Since the </a:t>
            </a:r>
            <a:r>
              <a:rPr lang="en-US" altLang="zh-CN" baseline="0" dirty="0" err="1" smtClean="0"/>
              <a:t>Impinj</a:t>
            </a:r>
            <a:r>
              <a:rPr lang="en-US" altLang="zh-CN" baseline="0" dirty="0" smtClean="0"/>
              <a:t> reader we adopt supports four antennas at most, our system can calibrate four antennas at the same time, which saves the time cost efficiently.</a:t>
            </a:r>
            <a:endParaRPr lang="en-US" altLang="zh-CN" dirty="0" smtClean="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20E64D-F61A-AE41-B0EC-9454024AE08A}" type="slidenum">
              <a:rPr kumimoji="1"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1"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704081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10"/>
          </p:nvPr>
        </p:nvSpPr>
        <p:spPr/>
        <p:txBody>
          <a:bodyPr/>
          <a:lstStyle/>
          <a:p>
            <a:fld id="{F720E64D-F61A-AE41-B0EC-9454024AE08A}" type="slidenum">
              <a:rPr kumimoji="1" lang="zh-CN" altLang="en-US" smtClean="0"/>
              <a:pPr/>
              <a:t>3</a:t>
            </a:fld>
            <a:endParaRPr kumimoji="1" lang="zh-CN" altLang="en-US"/>
          </a:p>
        </p:txBody>
      </p:sp>
    </p:spTree>
    <p:extLst>
      <p:ext uri="{BB962C8B-B14F-4D97-AF65-F5344CB8AC3E}">
        <p14:creationId xmlns:p14="http://schemas.microsoft.com/office/powerpoint/2010/main" val="32517868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One</a:t>
            </a:r>
            <a:r>
              <a:rPr lang="en-US" altLang="zh-CN" baseline="0" dirty="0" smtClean="0"/>
              <a:t> of the most important metrics of our system is localization accuracy. </a:t>
            </a:r>
            <a:r>
              <a:rPr lang="en-US" altLang="zh-CN" dirty="0" err="1" smtClean="0"/>
              <a:t>Tagspin</a:t>
            </a:r>
            <a:r>
              <a:rPr lang="en-US" altLang="zh-CN" dirty="0" smtClean="0"/>
              <a:t> achieves a mean accuracy of 7.3cm in combined dimension with standard deviation of 1.8cm in 3D space. And the error in two dimensional case is 5.3cm.</a:t>
            </a: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20E64D-F61A-AE41-B0EC-9454024AE08A}" type="slidenum">
              <a:rPr kumimoji="1"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1"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0101826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As we mention before,</a:t>
            </a:r>
            <a:r>
              <a:rPr lang="en-US" altLang="zh-CN" baseline="0" dirty="0" smtClean="0"/>
              <a:t> </a:t>
            </a:r>
            <a:r>
              <a:rPr lang="en-US" altLang="zh-CN" baseline="0" dirty="0" smtClean="0"/>
              <a:t>the tag </a:t>
            </a:r>
            <a:r>
              <a:rPr lang="en-US" altLang="zh-CN" baseline="0" dirty="0" smtClean="0"/>
              <a:t>orientation’s impact is non-ignorable. </a:t>
            </a:r>
          </a:p>
          <a:p>
            <a:r>
              <a:rPr lang="en-US" altLang="zh-CN" dirty="0" smtClean="0"/>
              <a:t>This figure shows that there exhibits stable regularity</a:t>
            </a:r>
            <a:r>
              <a:rPr lang="en-US" altLang="zh-CN" baseline="0" dirty="0" smtClean="0"/>
              <a:t> </a:t>
            </a:r>
            <a:r>
              <a:rPr lang="en-US" altLang="zh-CN" dirty="0" smtClean="0"/>
              <a:t>between orientation angle and corresponding phase value.</a:t>
            </a:r>
          </a:p>
          <a:p>
            <a:r>
              <a:rPr lang="en-US" altLang="zh-CN" dirty="0" smtClean="0"/>
              <a:t>After we calibrate this</a:t>
            </a:r>
            <a:r>
              <a:rPr lang="en-US" altLang="zh-CN" baseline="0" dirty="0" smtClean="0"/>
              <a:t> impact, the positioning accuracy can be dramatically improved, as we can see in the figure below. If we don’t consider this, the mean error is increased to 27cm. So our idea can improve the accuracy by more than three times, which is substantial in indoor environment. </a:t>
            </a: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20E64D-F61A-AE41-B0EC-9454024AE08A}" type="slidenum">
              <a:rPr kumimoji="1"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1"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5080402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When we consider </a:t>
            </a:r>
            <a:r>
              <a:rPr lang="en-US" altLang="zh-CN" dirty="0" err="1" smtClean="0"/>
              <a:t>Tagspin’s</a:t>
            </a:r>
            <a:r>
              <a:rPr lang="en-US" altLang="zh-CN" dirty="0" smtClean="0"/>
              <a:t> performance, especially compared to traditional manual calibration, the system overhead is also an important metric.</a:t>
            </a:r>
          </a:p>
          <a:p>
            <a:r>
              <a:rPr lang="en-US" altLang="zh-CN" dirty="0" smtClean="0"/>
              <a:t>It only takes our</a:t>
            </a:r>
            <a:r>
              <a:rPr lang="en-US" altLang="zh-CN" baseline="0" dirty="0" smtClean="0"/>
              <a:t> system </a:t>
            </a:r>
            <a:r>
              <a:rPr lang="en-US" altLang="zh-CN" dirty="0" smtClean="0"/>
              <a:t>1.7min on average to finish the whole localization procedure, which is much faster than manual method.</a:t>
            </a:r>
            <a:r>
              <a:rPr lang="en-US" altLang="zh-CN" baseline="0" dirty="0" smtClean="0"/>
              <a:t> </a:t>
            </a:r>
            <a:endParaRPr lang="en-US" altLang="zh-CN" dirty="0" smtClean="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20E64D-F61A-AE41-B0EC-9454024AE08A}" type="slidenum">
              <a:rPr kumimoji="1"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1"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3802639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zh-CN" sz="2000" b="0" dirty="0" smtClean="0"/>
              <a:t>In</a:t>
            </a:r>
            <a:r>
              <a:rPr lang="en-US" altLang="zh-CN" sz="2000" b="0" baseline="0" dirty="0" smtClean="0"/>
              <a:t> summary, we propose the </a:t>
            </a:r>
            <a:r>
              <a:rPr lang="en-US" altLang="zh-CN" sz="2000" b="0" baseline="0" dirty="0" err="1" smtClean="0"/>
              <a:t>Tagspin</a:t>
            </a:r>
            <a:r>
              <a:rPr lang="en-US" altLang="zh-CN" sz="2000" b="0" baseline="0" dirty="0" smtClean="0"/>
              <a:t> system which is light-weighted, inexpensive yet highly precise w</a:t>
            </a:r>
            <a:r>
              <a:rPr lang="en-US" altLang="zh-CN" sz="2000" dirty="0" smtClean="0">
                <a:latin typeface="Calibri" panose="020F0502020204030204" pitchFamily="34" charset="0"/>
              </a:rPr>
              <a:t>ith only a few spinning tags.</a:t>
            </a:r>
          </a:p>
          <a:p>
            <a:pPr marL="0" marR="0" indent="0" algn="l" defTabSz="457200" rtl="0" eaLnBrk="1" fontAlgn="auto" latinLnBrk="0" hangingPunct="1">
              <a:lnSpc>
                <a:spcPct val="100000"/>
              </a:lnSpc>
              <a:spcBef>
                <a:spcPts val="0"/>
              </a:spcBef>
              <a:spcAft>
                <a:spcPts val="0"/>
              </a:spcAft>
              <a:buClrTx/>
              <a:buSzTx/>
              <a:buFontTx/>
              <a:buNone/>
              <a:tabLst/>
              <a:defRPr/>
            </a:pPr>
            <a:r>
              <a:rPr lang="en-US" altLang="zh-CN" sz="2000" dirty="0" err="1" smtClean="0">
                <a:latin typeface="Calibri" panose="020F0502020204030204" pitchFamily="34" charset="0"/>
              </a:rPr>
              <a:t>Tagspin</a:t>
            </a:r>
            <a:r>
              <a:rPr lang="en-US" altLang="zh-CN" sz="2000" dirty="0" smtClean="0">
                <a:latin typeface="Calibri" panose="020F0502020204030204" pitchFamily="34" charset="0"/>
              </a:rPr>
              <a:t> fills in the gap of RFID reader localization</a:t>
            </a:r>
            <a:r>
              <a:rPr lang="en-US" altLang="zh-CN" sz="2000" baseline="0" dirty="0" smtClean="0">
                <a:latin typeface="Calibri" panose="020F0502020204030204" pitchFamily="34" charset="0"/>
              </a:rPr>
              <a:t> domain and it </a:t>
            </a:r>
            <a:r>
              <a:rPr lang="en-US" altLang="zh-CN" sz="2000" baseline="0" smtClean="0">
                <a:latin typeface="Calibri" panose="020F0502020204030204" pitchFamily="34" charset="0"/>
              </a:rPr>
              <a:t>quantifies </a:t>
            </a:r>
            <a:r>
              <a:rPr lang="en-US" altLang="zh-CN" sz="2000" baseline="0" smtClean="0">
                <a:latin typeface="Calibri" panose="020F0502020204030204" pitchFamily="34" charset="0"/>
              </a:rPr>
              <a:t>the tag </a:t>
            </a:r>
            <a:r>
              <a:rPr lang="en-US" altLang="zh-CN" sz="2000" baseline="0" dirty="0" smtClean="0">
                <a:latin typeface="Calibri" panose="020F0502020204030204" pitchFamily="34" charset="0"/>
              </a:rPr>
              <a:t>orientation</a:t>
            </a:r>
            <a:r>
              <a:rPr lang="en-US" altLang="zh-CN" sz="2000" b="0" baseline="0" dirty="0" smtClean="0">
                <a:latin typeface="+mn-lt"/>
              </a:rPr>
              <a:t>’s impact.</a:t>
            </a:r>
            <a:endParaRPr lang="en-US" altLang="zh-CN" sz="2000" dirty="0" smtClean="0">
              <a:latin typeface="Calibri" panose="020F0502020204030204" pitchFamily="34" charset="0"/>
            </a:endParaRPr>
          </a:p>
        </p:txBody>
      </p:sp>
      <p:sp>
        <p:nvSpPr>
          <p:cNvPr id="4" name="灯片编号占位符 3"/>
          <p:cNvSpPr>
            <a:spLocks noGrp="1"/>
          </p:cNvSpPr>
          <p:nvPr>
            <p:ph type="sldNum" sz="quarter" idx="10"/>
          </p:nvPr>
        </p:nvSpPr>
        <p:spPr/>
        <p:txBody>
          <a:bodyPr/>
          <a:lstStyle/>
          <a:p>
            <a:fld id="{F720E64D-F61A-AE41-B0EC-9454024AE08A}" type="slidenum">
              <a:rPr kumimoji="1" lang="zh-CN" altLang="en-US" smtClean="0"/>
              <a:pPr/>
              <a:t>33</a:t>
            </a:fld>
            <a:endParaRPr kumimoji="1" lang="zh-CN" altLang="en-US"/>
          </a:p>
        </p:txBody>
      </p:sp>
    </p:spTree>
    <p:extLst>
      <p:ext uri="{BB962C8B-B14F-4D97-AF65-F5344CB8AC3E}">
        <p14:creationId xmlns:p14="http://schemas.microsoft.com/office/powerpoint/2010/main" val="37567756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That’s all of my talk. Welcome for questions.</a:t>
            </a:r>
            <a:r>
              <a:rPr lang="en-US" altLang="zh-CN" baseline="0" dirty="0" smtClean="0"/>
              <a:t> Thank you!</a:t>
            </a:r>
            <a:endParaRPr lang="zh-CN" altLang="en-US" dirty="0"/>
          </a:p>
        </p:txBody>
      </p:sp>
      <p:sp>
        <p:nvSpPr>
          <p:cNvPr id="4" name="灯片编号占位符 3"/>
          <p:cNvSpPr>
            <a:spLocks noGrp="1"/>
          </p:cNvSpPr>
          <p:nvPr>
            <p:ph type="sldNum" sz="quarter" idx="10"/>
          </p:nvPr>
        </p:nvSpPr>
        <p:spPr/>
        <p:txBody>
          <a:bodyPr/>
          <a:lstStyle/>
          <a:p>
            <a:fld id="{F720E64D-F61A-AE41-B0EC-9454024AE08A}" type="slidenum">
              <a:rPr kumimoji="1" lang="zh-CN" altLang="en-US" smtClean="0"/>
              <a:t>34</a:t>
            </a:fld>
            <a:endParaRPr kumimoji="1" lang="zh-CN" altLang="en-US"/>
          </a:p>
        </p:txBody>
      </p:sp>
    </p:spTree>
    <p:extLst>
      <p:ext uri="{BB962C8B-B14F-4D97-AF65-F5344CB8AC3E}">
        <p14:creationId xmlns:p14="http://schemas.microsoft.com/office/powerpoint/2010/main" val="978441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u="none" strike="noStrike" kern="1200" baseline="0" dirty="0" smtClean="0">
                <a:solidFill>
                  <a:schemeClr val="tx1"/>
                </a:solidFill>
                <a:latin typeface="+mn-lt"/>
                <a:ea typeface="+mn-ea"/>
                <a:cs typeface="+mn-cs"/>
              </a:rPr>
              <a:t>As we know, most of the work in RFID localization domain paid attention on how to accurately locate the RFID tags instead of readers.</a:t>
            </a:r>
          </a:p>
          <a:p>
            <a:r>
              <a:rPr lang="en-US" altLang="zh-CN" sz="1200" b="0" i="0" u="none" strike="noStrike" kern="1200" baseline="0" dirty="0" smtClean="0">
                <a:solidFill>
                  <a:schemeClr val="tx1"/>
                </a:solidFill>
                <a:latin typeface="+mn-lt"/>
                <a:ea typeface="+mn-ea"/>
                <a:cs typeface="+mn-cs"/>
              </a:rPr>
              <a:t>Many applications would benefit from accurate tag localization or tracking.</a:t>
            </a:r>
          </a:p>
          <a:p>
            <a:r>
              <a:rPr lang="en-US" altLang="zh-CN" sz="1200" b="0" i="0" u="none" strike="noStrike" kern="1200" baseline="0" dirty="0" smtClean="0">
                <a:solidFill>
                  <a:schemeClr val="tx1"/>
                </a:solidFill>
                <a:latin typeface="+mn-lt"/>
                <a:ea typeface="+mn-ea"/>
                <a:cs typeface="+mn-cs"/>
              </a:rPr>
              <a:t>For example, we can enable human-machine interaction with the tag attached on the finger.</a:t>
            </a:r>
            <a:endParaRPr lang="zh-CN" altLang="en-US" b="1" i="0" dirty="0"/>
          </a:p>
        </p:txBody>
      </p:sp>
      <p:sp>
        <p:nvSpPr>
          <p:cNvPr id="4" name="灯片编号占位符 3"/>
          <p:cNvSpPr>
            <a:spLocks noGrp="1"/>
          </p:cNvSpPr>
          <p:nvPr>
            <p:ph type="sldNum" sz="quarter" idx="10"/>
          </p:nvPr>
        </p:nvSpPr>
        <p:spPr/>
        <p:txBody>
          <a:bodyPr/>
          <a:lstStyle/>
          <a:p>
            <a:fld id="{F720E64D-F61A-AE41-B0EC-9454024AE08A}" type="slidenum">
              <a:rPr kumimoji="1" lang="zh-CN" altLang="en-US" smtClean="0"/>
              <a:pPr/>
              <a:t>4</a:t>
            </a:fld>
            <a:endParaRPr kumimoji="1" lang="zh-CN" altLang="en-US"/>
          </a:p>
        </p:txBody>
      </p:sp>
    </p:spTree>
    <p:extLst>
      <p:ext uri="{BB962C8B-B14F-4D97-AF65-F5344CB8AC3E}">
        <p14:creationId xmlns:p14="http://schemas.microsoft.com/office/powerpoint/2010/main" val="31855775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u="none" strike="noStrike" kern="1200" baseline="0" dirty="0" smtClean="0">
                <a:solidFill>
                  <a:schemeClr val="tx1"/>
                </a:solidFill>
                <a:latin typeface="+mn-lt"/>
                <a:ea typeface="+mn-ea"/>
                <a:cs typeface="+mn-cs"/>
              </a:rPr>
              <a:t>Besides, by tagging each object, it can also aid in baggage sortation in the airport and so on.</a:t>
            </a:r>
            <a:endParaRPr lang="zh-CN" altLang="en-US" b="1" i="0" dirty="0"/>
          </a:p>
        </p:txBody>
      </p:sp>
      <p:sp>
        <p:nvSpPr>
          <p:cNvPr id="4" name="灯片编号占位符 3"/>
          <p:cNvSpPr>
            <a:spLocks noGrp="1"/>
          </p:cNvSpPr>
          <p:nvPr>
            <p:ph type="sldNum" sz="quarter" idx="10"/>
          </p:nvPr>
        </p:nvSpPr>
        <p:spPr/>
        <p:txBody>
          <a:bodyPr/>
          <a:lstStyle/>
          <a:p>
            <a:fld id="{F720E64D-F61A-AE41-B0EC-9454024AE08A}" type="slidenum">
              <a:rPr kumimoji="1" lang="zh-CN" altLang="en-US" smtClean="0"/>
              <a:pPr/>
              <a:t>5</a:t>
            </a:fld>
            <a:endParaRPr kumimoji="1" lang="zh-CN" altLang="en-US"/>
          </a:p>
        </p:txBody>
      </p:sp>
    </p:spTree>
    <p:extLst>
      <p:ext uri="{BB962C8B-B14F-4D97-AF65-F5344CB8AC3E}">
        <p14:creationId xmlns:p14="http://schemas.microsoft.com/office/powerpoint/2010/main" val="34458510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u="none" strike="noStrike" kern="1200" baseline="0" dirty="0" smtClean="0">
                <a:solidFill>
                  <a:schemeClr val="tx1"/>
                </a:solidFill>
                <a:latin typeface="+mn-lt"/>
                <a:ea typeface="+mn-ea"/>
                <a:cs typeface="+mn-cs"/>
              </a:rPr>
              <a:t>But, our focus in this paper is the problem of reader calibration. Considering previous work locating tags, all of them have a mandatory precondition that the reader’s location is known or calibrated in advance. And this calibration procedure is often conducted manually, which can be time-consuming, laborious and inaccurate, especially when many antennas are required. </a:t>
            </a:r>
            <a:endParaRPr lang="en-US" altLang="zh-CN" sz="2000" b="0" dirty="0" smtClean="0"/>
          </a:p>
        </p:txBody>
      </p:sp>
      <p:sp>
        <p:nvSpPr>
          <p:cNvPr id="4" name="灯片编号占位符 3"/>
          <p:cNvSpPr>
            <a:spLocks noGrp="1"/>
          </p:cNvSpPr>
          <p:nvPr>
            <p:ph type="sldNum" sz="quarter" idx="10"/>
          </p:nvPr>
        </p:nvSpPr>
        <p:spPr/>
        <p:txBody>
          <a:bodyPr/>
          <a:lstStyle/>
          <a:p>
            <a:fld id="{F720E64D-F61A-AE41-B0EC-9454024AE08A}" type="slidenum">
              <a:rPr kumimoji="1" lang="zh-CN" altLang="en-US" smtClean="0"/>
              <a:pPr/>
              <a:t>6</a:t>
            </a:fld>
            <a:endParaRPr kumimoji="1" lang="zh-CN" altLang="en-US"/>
          </a:p>
        </p:txBody>
      </p:sp>
    </p:spTree>
    <p:extLst>
      <p:ext uri="{BB962C8B-B14F-4D97-AF65-F5344CB8AC3E}">
        <p14:creationId xmlns:p14="http://schemas.microsoft.com/office/powerpoint/2010/main" val="17271327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u="none" strike="noStrike" kern="1200" baseline="0" dirty="0" smtClean="0">
                <a:solidFill>
                  <a:schemeClr val="tx1"/>
                </a:solidFill>
                <a:latin typeface="+mn-lt"/>
                <a:ea typeface="+mn-ea"/>
                <a:cs typeface="+mn-cs"/>
              </a:rPr>
              <a:t>Here we take the work in Mobicom’14 as an example. It takes us over 20 minutes to calibrate all four antennas deployed. And the manual calibration itself is exhausting and boring. </a:t>
            </a:r>
          </a:p>
          <a:p>
            <a:r>
              <a:rPr lang="en-US" altLang="zh-CN" sz="1200" b="0" i="0" u="none" strike="noStrike" kern="1200" baseline="0" dirty="0" smtClean="0">
                <a:solidFill>
                  <a:schemeClr val="tx1"/>
                </a:solidFill>
                <a:latin typeface="+mn-lt"/>
                <a:ea typeface="+mn-ea"/>
                <a:cs typeface="+mn-cs"/>
              </a:rPr>
              <a:t>So a simple, convenient and accurate way of calibration is needed.</a:t>
            </a:r>
            <a:endParaRPr lang="en-US" altLang="zh-CN" sz="2000" b="0" dirty="0" smtClean="0"/>
          </a:p>
        </p:txBody>
      </p:sp>
      <p:sp>
        <p:nvSpPr>
          <p:cNvPr id="4" name="灯片编号占位符 3"/>
          <p:cNvSpPr>
            <a:spLocks noGrp="1"/>
          </p:cNvSpPr>
          <p:nvPr>
            <p:ph type="sldNum" sz="quarter" idx="10"/>
          </p:nvPr>
        </p:nvSpPr>
        <p:spPr/>
        <p:txBody>
          <a:bodyPr/>
          <a:lstStyle/>
          <a:p>
            <a:fld id="{F720E64D-F61A-AE41-B0EC-9454024AE08A}" type="slidenum">
              <a:rPr kumimoji="1" lang="zh-CN" altLang="en-US" smtClean="0"/>
              <a:pPr/>
              <a:t>7</a:t>
            </a:fld>
            <a:endParaRPr kumimoji="1" lang="zh-CN" altLang="en-US"/>
          </a:p>
        </p:txBody>
      </p:sp>
    </p:spTree>
    <p:extLst>
      <p:ext uri="{BB962C8B-B14F-4D97-AF65-F5344CB8AC3E}">
        <p14:creationId xmlns:p14="http://schemas.microsoft.com/office/powerpoint/2010/main" val="20554092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zh-CN" dirty="0" smtClean="0"/>
              <a:t>Based on this,</a:t>
            </a:r>
            <a:endParaRPr lang="zh-CN" altLang="en-US" dirty="0"/>
          </a:p>
        </p:txBody>
      </p:sp>
      <p:sp>
        <p:nvSpPr>
          <p:cNvPr id="4" name="灯片编号占位符 3"/>
          <p:cNvSpPr>
            <a:spLocks noGrp="1"/>
          </p:cNvSpPr>
          <p:nvPr>
            <p:ph type="sldNum" sz="quarter" idx="10"/>
          </p:nvPr>
        </p:nvSpPr>
        <p:spPr/>
        <p:txBody>
          <a:bodyPr/>
          <a:lstStyle/>
          <a:p>
            <a:fld id="{F720E64D-F61A-AE41-B0EC-9454024AE08A}" type="slidenum">
              <a:rPr kumimoji="1" lang="zh-CN" altLang="en-US" smtClean="0"/>
              <a:pPr/>
              <a:t>8</a:t>
            </a:fld>
            <a:endParaRPr kumimoji="1" lang="zh-CN" altLang="en-US"/>
          </a:p>
        </p:txBody>
      </p:sp>
    </p:spTree>
    <p:extLst>
      <p:ext uri="{BB962C8B-B14F-4D97-AF65-F5344CB8AC3E}">
        <p14:creationId xmlns:p14="http://schemas.microsoft.com/office/powerpoint/2010/main" val="5033473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2000" b="0" dirty="0" smtClean="0"/>
              <a:t>Based on this, we propose the </a:t>
            </a:r>
            <a:r>
              <a:rPr lang="en-US" altLang="zh-CN" sz="2000" b="0" dirty="0" err="1" smtClean="0"/>
              <a:t>Tagspin</a:t>
            </a:r>
            <a:r>
              <a:rPr lang="en-US" altLang="zh-CN" sz="2000" b="0" dirty="0" smtClean="0"/>
              <a:t> system</a:t>
            </a:r>
            <a:r>
              <a:rPr lang="en-US" altLang="zh-CN" sz="2000" b="0" baseline="0" dirty="0" smtClean="0"/>
              <a:t> and it makes the following contributions.</a:t>
            </a:r>
          </a:p>
          <a:p>
            <a:pPr marL="0" marR="0" indent="0" algn="l" defTabSz="457200" rtl="0" eaLnBrk="1" fontAlgn="auto" latinLnBrk="0" hangingPunct="1">
              <a:lnSpc>
                <a:spcPct val="100000"/>
              </a:lnSpc>
              <a:spcBef>
                <a:spcPts val="0"/>
              </a:spcBef>
              <a:spcAft>
                <a:spcPts val="0"/>
              </a:spcAft>
              <a:buClrTx/>
              <a:buSzTx/>
              <a:buFontTx/>
              <a:buNone/>
              <a:tabLst/>
              <a:defRPr/>
            </a:pPr>
            <a:r>
              <a:rPr lang="en-US" altLang="zh-CN" sz="2000" b="0" baseline="0" dirty="0" smtClean="0"/>
              <a:t>Firstly, we give an </a:t>
            </a:r>
            <a:r>
              <a:rPr lang="en-US" altLang="zh-CN" sz="2000" dirty="0" smtClean="0">
                <a:latin typeface="Calibri" panose="020F0502020204030204" pitchFamily="34" charset="0"/>
              </a:rPr>
              <a:t>innovative improvement to the traditional </a:t>
            </a:r>
            <a:r>
              <a:rPr lang="en-US" altLang="zh-CN" sz="2000" dirty="0" err="1" smtClean="0">
                <a:latin typeface="Calibri" panose="020F0502020204030204" pitchFamily="34" charset="0"/>
              </a:rPr>
              <a:t>AoA</a:t>
            </a:r>
            <a:r>
              <a:rPr lang="en-US" altLang="zh-CN" sz="2000" dirty="0" smtClean="0">
                <a:latin typeface="Calibri" panose="020F0502020204030204" pitchFamily="34" charset="0"/>
              </a:rPr>
              <a:t>-based localization method.</a:t>
            </a:r>
          </a:p>
          <a:p>
            <a:pPr marL="0" marR="0" indent="0" algn="l" defTabSz="457200" rtl="0" eaLnBrk="1" fontAlgn="auto" latinLnBrk="0" hangingPunct="1">
              <a:lnSpc>
                <a:spcPct val="100000"/>
              </a:lnSpc>
              <a:spcBef>
                <a:spcPts val="0"/>
              </a:spcBef>
              <a:spcAft>
                <a:spcPts val="0"/>
              </a:spcAft>
              <a:buClrTx/>
              <a:buSzTx/>
              <a:buFontTx/>
              <a:buNone/>
              <a:tabLst/>
              <a:defRPr/>
            </a:pPr>
            <a:r>
              <a:rPr lang="en-US" altLang="zh-CN" sz="2000" dirty="0" smtClean="0">
                <a:latin typeface="Calibri" panose="020F0502020204030204" pitchFamily="34" charset="0"/>
              </a:rPr>
              <a:t>Secondly, we</a:t>
            </a:r>
            <a:r>
              <a:rPr lang="en-US" altLang="zh-CN" sz="2000" baseline="0" dirty="0" smtClean="0">
                <a:latin typeface="Calibri" panose="020F0502020204030204" pitchFamily="34" charset="0"/>
              </a:rPr>
              <a:t> are the first to propose the finding that </a:t>
            </a:r>
            <a:r>
              <a:rPr lang="en-US" altLang="zh-CN" sz="2400" dirty="0" smtClean="0">
                <a:latin typeface="Calibri" panose="020F0502020204030204" pitchFamily="34" charset="0"/>
              </a:rPr>
              <a:t>there exists a regular pattern between tag’s phase measurements and its orientations.</a:t>
            </a:r>
          </a:p>
          <a:p>
            <a:pPr marL="0" marR="0" indent="0" algn="l" defTabSz="457200" rtl="0" eaLnBrk="1" fontAlgn="auto" latinLnBrk="0" hangingPunct="1">
              <a:lnSpc>
                <a:spcPct val="100000"/>
              </a:lnSpc>
              <a:spcBef>
                <a:spcPts val="0"/>
              </a:spcBef>
              <a:spcAft>
                <a:spcPts val="0"/>
              </a:spcAft>
              <a:buClrTx/>
              <a:buSzTx/>
              <a:buFontTx/>
              <a:buNone/>
              <a:tabLst/>
              <a:defRPr/>
            </a:pPr>
            <a:r>
              <a:rPr lang="en-US" altLang="zh-CN" sz="2400" dirty="0" smtClean="0">
                <a:latin typeface="Calibri" panose="020F0502020204030204" pitchFamily="34" charset="0"/>
              </a:rPr>
              <a:t>Thirdly, we implement the system with COTS RFID products and evaluate it comprehensively.</a:t>
            </a:r>
          </a:p>
          <a:p>
            <a:pPr marL="0" marR="0" indent="0" algn="l" defTabSz="457200" rtl="0" eaLnBrk="1" fontAlgn="auto" latinLnBrk="0" hangingPunct="1">
              <a:lnSpc>
                <a:spcPct val="100000"/>
              </a:lnSpc>
              <a:spcBef>
                <a:spcPts val="0"/>
              </a:spcBef>
              <a:spcAft>
                <a:spcPts val="0"/>
              </a:spcAft>
              <a:buClrTx/>
              <a:buSzTx/>
              <a:buFontTx/>
              <a:buNone/>
              <a:tabLst/>
              <a:defRPr/>
            </a:pPr>
            <a:endParaRPr lang="en-US" altLang="zh-CN" sz="2400" dirty="0" smtClean="0">
              <a:latin typeface="Calibri" panose="020F0502020204030204" pitchFamily="34" charset="0"/>
            </a:endParaRPr>
          </a:p>
          <a:p>
            <a:endParaRPr lang="en-US" altLang="zh-CN" sz="2000" b="0" dirty="0" smtClean="0"/>
          </a:p>
        </p:txBody>
      </p:sp>
      <p:sp>
        <p:nvSpPr>
          <p:cNvPr id="4" name="灯片编号占位符 3"/>
          <p:cNvSpPr>
            <a:spLocks noGrp="1"/>
          </p:cNvSpPr>
          <p:nvPr>
            <p:ph type="sldNum" sz="quarter" idx="10"/>
          </p:nvPr>
        </p:nvSpPr>
        <p:spPr/>
        <p:txBody>
          <a:bodyPr/>
          <a:lstStyle/>
          <a:p>
            <a:fld id="{F720E64D-F61A-AE41-B0EC-9454024AE08A}" type="slidenum">
              <a:rPr kumimoji="1" lang="zh-CN" altLang="en-US" smtClean="0"/>
              <a:pPr/>
              <a:t>9</a:t>
            </a:fld>
            <a:endParaRPr kumimoji="1" lang="zh-CN" altLang="en-US"/>
          </a:p>
        </p:txBody>
      </p:sp>
    </p:spTree>
    <p:extLst>
      <p:ext uri="{BB962C8B-B14F-4D97-AF65-F5344CB8AC3E}">
        <p14:creationId xmlns:p14="http://schemas.microsoft.com/office/powerpoint/2010/main" val="32351400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C3B722AF-1AA5-4CBB-BAC1-F2248C07B421}" type="datetime1">
              <a:rPr lang="zh-CN" altLang="en-US" smtClean="0"/>
              <a:t>2016/6/29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DF117AA-CEB0-421E-A079-91D0E9F5A472}" type="slidenum">
              <a:rPr lang="zh-CN" altLang="en-US" smtClean="0"/>
              <a:pPr/>
              <a:t>‹#›</a:t>
            </a:fld>
            <a:endParaRPr lang="zh-CN" altLang="en-US"/>
          </a:p>
        </p:txBody>
      </p:sp>
    </p:spTree>
    <p:extLst>
      <p:ext uri="{BB962C8B-B14F-4D97-AF65-F5344CB8AC3E}">
        <p14:creationId xmlns:p14="http://schemas.microsoft.com/office/powerpoint/2010/main" val="122354330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A6BBBA2F-4EB0-4146-B7CA-0F7F4930A537}" type="datetime1">
              <a:rPr lang="zh-CN" altLang="en-US" smtClean="0"/>
              <a:t>2016/6/29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DF117AA-CEB0-421E-A079-91D0E9F5A472}" type="slidenum">
              <a:rPr lang="zh-CN" altLang="en-US" smtClean="0"/>
              <a:pPr/>
              <a:t>‹#›</a:t>
            </a:fld>
            <a:endParaRPr lang="zh-CN" altLang="en-US"/>
          </a:p>
        </p:txBody>
      </p:sp>
    </p:spTree>
    <p:extLst>
      <p:ext uri="{BB962C8B-B14F-4D97-AF65-F5344CB8AC3E}">
        <p14:creationId xmlns:p14="http://schemas.microsoft.com/office/powerpoint/2010/main" val="2819645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6DF233FA-953F-404B-9ADD-F5F6806F2C49}" type="datetime1">
              <a:rPr lang="zh-CN" altLang="en-US" smtClean="0"/>
              <a:t>2016/6/29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DF117AA-CEB0-421E-A079-91D0E9F5A472}" type="slidenum">
              <a:rPr lang="zh-CN" altLang="en-US" smtClean="0"/>
              <a:pPr/>
              <a:t>‹#›</a:t>
            </a:fld>
            <a:endParaRPr lang="zh-CN" altLang="en-US"/>
          </a:p>
        </p:txBody>
      </p:sp>
    </p:spTree>
    <p:extLst>
      <p:ext uri="{BB962C8B-B14F-4D97-AF65-F5344CB8AC3E}">
        <p14:creationId xmlns:p14="http://schemas.microsoft.com/office/powerpoint/2010/main" val="2577053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B7F232A6-500C-4EC7-A219-6A3FC9481CE3}" type="datetime1">
              <a:rPr lang="zh-CN" altLang="en-US" smtClean="0"/>
              <a:t>2016/6/29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DF117AA-CEB0-421E-A079-91D0E9F5A472}" type="slidenum">
              <a:rPr lang="zh-CN" altLang="en-US" smtClean="0"/>
              <a:pPr/>
              <a:t>‹#›</a:t>
            </a:fld>
            <a:endParaRPr lang="zh-CN" altLang="en-US"/>
          </a:p>
        </p:txBody>
      </p:sp>
    </p:spTree>
    <p:extLst>
      <p:ext uri="{BB962C8B-B14F-4D97-AF65-F5344CB8AC3E}">
        <p14:creationId xmlns:p14="http://schemas.microsoft.com/office/powerpoint/2010/main" val="376403876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C792E110-C17D-4F8D-9B4F-CFE99F7092ED}" type="datetime1">
              <a:rPr lang="zh-CN" altLang="en-US" smtClean="0"/>
              <a:t>2016/6/29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DF117AA-CEB0-421E-A079-91D0E9F5A472}" type="slidenum">
              <a:rPr lang="zh-CN" altLang="en-US" smtClean="0"/>
              <a:pPr/>
              <a:t>‹#›</a:t>
            </a:fld>
            <a:endParaRPr lang="zh-CN" altLang="en-US"/>
          </a:p>
        </p:txBody>
      </p:sp>
    </p:spTree>
    <p:extLst>
      <p:ext uri="{BB962C8B-B14F-4D97-AF65-F5344CB8AC3E}">
        <p14:creationId xmlns:p14="http://schemas.microsoft.com/office/powerpoint/2010/main" val="380054019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ED10606C-278D-4356-81BE-811EB4124D8F}" type="datetime1">
              <a:rPr lang="zh-CN" altLang="en-US" smtClean="0"/>
              <a:t>2016/6/29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DF117AA-CEB0-421E-A079-91D0E9F5A472}" type="slidenum">
              <a:rPr lang="zh-CN" altLang="en-US" smtClean="0"/>
              <a:pPr/>
              <a:t>‹#›</a:t>
            </a:fld>
            <a:endParaRPr lang="zh-CN" altLang="en-US"/>
          </a:p>
        </p:txBody>
      </p:sp>
    </p:spTree>
    <p:extLst>
      <p:ext uri="{BB962C8B-B14F-4D97-AF65-F5344CB8AC3E}">
        <p14:creationId xmlns:p14="http://schemas.microsoft.com/office/powerpoint/2010/main" val="37369749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82340EAE-01AA-492B-A892-AB3E8A3DF601}" type="datetime1">
              <a:rPr lang="zh-CN" altLang="en-US" smtClean="0"/>
              <a:t>2016/6/29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DF117AA-CEB0-421E-A079-91D0E9F5A472}" type="slidenum">
              <a:rPr lang="zh-CN" altLang="en-US" smtClean="0"/>
              <a:pPr/>
              <a:t>‹#›</a:t>
            </a:fld>
            <a:endParaRPr lang="zh-CN" altLang="en-US"/>
          </a:p>
        </p:txBody>
      </p:sp>
    </p:spTree>
    <p:extLst>
      <p:ext uri="{BB962C8B-B14F-4D97-AF65-F5344CB8AC3E}">
        <p14:creationId xmlns:p14="http://schemas.microsoft.com/office/powerpoint/2010/main" val="42839263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629842" y="2505075"/>
            <a:ext cx="3868340"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0" y="2505075"/>
            <a:ext cx="3887391"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DE126EAC-3B89-428E-91A6-38180A00F865}" type="datetime1">
              <a:rPr lang="zh-CN" altLang="en-US" smtClean="0"/>
              <a:t>2016/6/29</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2DF117AA-CEB0-421E-A079-91D0E9F5A472}" type="slidenum">
              <a:rPr lang="zh-CN" altLang="en-US" smtClean="0"/>
              <a:pPr/>
              <a:t>‹#›</a:t>
            </a:fld>
            <a:endParaRPr lang="zh-CN" altLang="en-US"/>
          </a:p>
        </p:txBody>
      </p:sp>
    </p:spTree>
    <p:extLst>
      <p:ext uri="{BB962C8B-B14F-4D97-AF65-F5344CB8AC3E}">
        <p14:creationId xmlns:p14="http://schemas.microsoft.com/office/powerpoint/2010/main" val="9087377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DC459A0E-1A26-4F03-B3C0-26B2DE1A0A67}" type="datetime1">
              <a:rPr lang="zh-CN" altLang="en-US" smtClean="0"/>
              <a:t>2016/6/29</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2DF117AA-CEB0-421E-A079-91D0E9F5A472}" type="slidenum">
              <a:rPr lang="zh-CN" altLang="en-US" smtClean="0"/>
              <a:pPr/>
              <a:t>‹#›</a:t>
            </a:fld>
            <a:endParaRPr lang="zh-CN" altLang="en-US"/>
          </a:p>
        </p:txBody>
      </p:sp>
    </p:spTree>
    <p:extLst>
      <p:ext uri="{BB962C8B-B14F-4D97-AF65-F5344CB8AC3E}">
        <p14:creationId xmlns:p14="http://schemas.microsoft.com/office/powerpoint/2010/main" val="5775224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7E3039-BB4F-4AB0-A0A2-E8C8B169B90E}" type="datetime1">
              <a:rPr lang="zh-CN" altLang="en-US" smtClean="0"/>
              <a:t>2016/6/29</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2DF117AA-CEB0-421E-A079-91D0E9F5A472}" type="slidenum">
              <a:rPr lang="zh-CN" altLang="en-US" smtClean="0"/>
              <a:pPr/>
              <a:t>‹#›</a:t>
            </a:fld>
            <a:endParaRPr lang="zh-CN" altLang="en-US"/>
          </a:p>
        </p:txBody>
      </p:sp>
    </p:spTree>
    <p:extLst>
      <p:ext uri="{BB962C8B-B14F-4D97-AF65-F5344CB8AC3E}">
        <p14:creationId xmlns:p14="http://schemas.microsoft.com/office/powerpoint/2010/main" val="4818347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BA4C6D39-2492-4125-B23C-4730FBDE372E}" type="datetime1">
              <a:rPr lang="zh-CN" altLang="en-US" smtClean="0"/>
              <a:t>2016/6/29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DF117AA-CEB0-421E-A079-91D0E9F5A472}" type="slidenum">
              <a:rPr lang="zh-CN" altLang="en-US" smtClean="0"/>
              <a:pPr/>
              <a:t>‹#›</a:t>
            </a:fld>
            <a:endParaRPr lang="zh-CN" altLang="en-US"/>
          </a:p>
        </p:txBody>
      </p:sp>
    </p:spTree>
    <p:extLst>
      <p:ext uri="{BB962C8B-B14F-4D97-AF65-F5344CB8AC3E}">
        <p14:creationId xmlns:p14="http://schemas.microsoft.com/office/powerpoint/2010/main" val="2584730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D75EE71C-4388-4348-98D7-C3B67E8AE945}" type="datetime1">
              <a:rPr lang="zh-CN" altLang="en-US" smtClean="0"/>
              <a:t>2016/6/29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DF117AA-CEB0-421E-A079-91D0E9F5A472}" type="slidenum">
              <a:rPr lang="zh-CN" altLang="en-US" smtClean="0"/>
              <a:pPr/>
              <a:t>‹#›</a:t>
            </a:fld>
            <a:endParaRPr lang="zh-CN" altLang="en-US"/>
          </a:p>
        </p:txBody>
      </p:sp>
    </p:spTree>
    <p:extLst>
      <p:ext uri="{BB962C8B-B14F-4D97-AF65-F5344CB8AC3E}">
        <p14:creationId xmlns:p14="http://schemas.microsoft.com/office/powerpoint/2010/main" val="70432319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B2FEE7E2-C4B6-4C3D-8CB2-FECB63263A2E}" type="datetime1">
              <a:rPr lang="zh-CN" altLang="en-US" smtClean="0"/>
              <a:t>2016/6/29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DF117AA-CEB0-421E-A079-91D0E9F5A472}" type="slidenum">
              <a:rPr lang="zh-CN" altLang="en-US" smtClean="0"/>
              <a:pPr/>
              <a:t>‹#›</a:t>
            </a:fld>
            <a:endParaRPr lang="zh-CN" altLang="en-US"/>
          </a:p>
        </p:txBody>
      </p:sp>
    </p:spTree>
    <p:extLst>
      <p:ext uri="{BB962C8B-B14F-4D97-AF65-F5344CB8AC3E}">
        <p14:creationId xmlns:p14="http://schemas.microsoft.com/office/powerpoint/2010/main" val="32002012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052430DE-01BB-4CAA-9B2B-9C6F350A1855}" type="datetime1">
              <a:rPr lang="zh-CN" altLang="en-US" smtClean="0"/>
              <a:t>2016/6/29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DF117AA-CEB0-421E-A079-91D0E9F5A472}" type="slidenum">
              <a:rPr lang="zh-CN" altLang="en-US" smtClean="0"/>
              <a:pPr/>
              <a:t>‹#›</a:t>
            </a:fld>
            <a:endParaRPr lang="zh-CN" altLang="en-US"/>
          </a:p>
        </p:txBody>
      </p:sp>
    </p:spTree>
    <p:extLst>
      <p:ext uri="{BB962C8B-B14F-4D97-AF65-F5344CB8AC3E}">
        <p14:creationId xmlns:p14="http://schemas.microsoft.com/office/powerpoint/2010/main" val="26181946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D3A0C369-8C9A-4661-AED9-CE7FF9BDC4D1}" type="datetime1">
              <a:rPr lang="zh-CN" altLang="en-US" smtClean="0"/>
              <a:t>2016/6/29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DF117AA-CEB0-421E-A079-91D0E9F5A472}" type="slidenum">
              <a:rPr lang="zh-CN" altLang="en-US" smtClean="0"/>
              <a:pPr/>
              <a:t>‹#›</a:t>
            </a:fld>
            <a:endParaRPr lang="zh-CN" altLang="en-US"/>
          </a:p>
        </p:txBody>
      </p:sp>
    </p:spTree>
    <p:extLst>
      <p:ext uri="{BB962C8B-B14F-4D97-AF65-F5344CB8AC3E}">
        <p14:creationId xmlns:p14="http://schemas.microsoft.com/office/powerpoint/2010/main" val="29071833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498EF28F-06E6-4523-98E1-1E4A01B37BB8}" type="datetime1">
              <a:rPr lang="zh-CN" altLang="en-US" smtClean="0"/>
              <a:t>2016/6/29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DF117AA-CEB0-421E-A079-91D0E9F5A472}" type="slidenum">
              <a:rPr lang="zh-CN" altLang="en-US" smtClean="0"/>
              <a:pPr/>
              <a:t>‹#›</a:t>
            </a:fld>
            <a:endParaRPr lang="zh-CN" altLang="en-US"/>
          </a:p>
        </p:txBody>
      </p:sp>
    </p:spTree>
    <p:extLst>
      <p:ext uri="{BB962C8B-B14F-4D97-AF65-F5344CB8AC3E}">
        <p14:creationId xmlns:p14="http://schemas.microsoft.com/office/powerpoint/2010/main" val="1608324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26943637-C2E0-45ED-BBAB-9CE2C8409BCA}" type="datetime1">
              <a:rPr lang="zh-CN" altLang="en-US" smtClean="0"/>
              <a:t>2016/6/29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DF117AA-CEB0-421E-A079-91D0E9F5A472}" type="slidenum">
              <a:rPr lang="zh-CN" altLang="en-US" smtClean="0"/>
              <a:pPr/>
              <a:t>‹#›</a:t>
            </a:fld>
            <a:endParaRPr lang="zh-CN" altLang="en-US"/>
          </a:p>
        </p:txBody>
      </p:sp>
    </p:spTree>
    <p:extLst>
      <p:ext uri="{BB962C8B-B14F-4D97-AF65-F5344CB8AC3E}">
        <p14:creationId xmlns:p14="http://schemas.microsoft.com/office/powerpoint/2010/main" val="2442866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629842" y="2505075"/>
            <a:ext cx="3868340"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0" y="2505075"/>
            <a:ext cx="3887391"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54F73386-4476-4E1C-9343-7FDCD76BFCF6}" type="datetime1">
              <a:rPr lang="zh-CN" altLang="en-US" smtClean="0"/>
              <a:t>2016/6/29</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2DF117AA-CEB0-421E-A079-91D0E9F5A472}" type="slidenum">
              <a:rPr lang="zh-CN" altLang="en-US" smtClean="0"/>
              <a:pPr/>
              <a:t>‹#›</a:t>
            </a:fld>
            <a:endParaRPr lang="zh-CN" altLang="en-US"/>
          </a:p>
        </p:txBody>
      </p:sp>
    </p:spTree>
    <p:extLst>
      <p:ext uri="{BB962C8B-B14F-4D97-AF65-F5344CB8AC3E}">
        <p14:creationId xmlns:p14="http://schemas.microsoft.com/office/powerpoint/2010/main" val="2483411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F8CB6D2F-507A-414F-85A5-BD3F2C33A986}" type="datetime1">
              <a:rPr lang="zh-CN" altLang="en-US" smtClean="0"/>
              <a:t>2016/6/29</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2DF117AA-CEB0-421E-A079-91D0E9F5A472}" type="slidenum">
              <a:rPr lang="zh-CN" altLang="en-US" smtClean="0"/>
              <a:pPr/>
              <a:t>‹#›</a:t>
            </a:fld>
            <a:endParaRPr lang="zh-CN" altLang="en-US"/>
          </a:p>
        </p:txBody>
      </p:sp>
    </p:spTree>
    <p:extLst>
      <p:ext uri="{BB962C8B-B14F-4D97-AF65-F5344CB8AC3E}">
        <p14:creationId xmlns:p14="http://schemas.microsoft.com/office/powerpoint/2010/main" val="1925328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BC837B-0025-41C3-9F8B-8E6B3A3E3593}" type="datetime1">
              <a:rPr lang="zh-CN" altLang="en-US" smtClean="0"/>
              <a:t>2016/6/29</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2DF117AA-CEB0-421E-A079-91D0E9F5A472}" type="slidenum">
              <a:rPr lang="zh-CN" altLang="en-US" smtClean="0"/>
              <a:pPr/>
              <a:t>‹#›</a:t>
            </a:fld>
            <a:endParaRPr lang="zh-CN" altLang="en-US"/>
          </a:p>
        </p:txBody>
      </p:sp>
    </p:spTree>
    <p:extLst>
      <p:ext uri="{BB962C8B-B14F-4D97-AF65-F5344CB8AC3E}">
        <p14:creationId xmlns:p14="http://schemas.microsoft.com/office/powerpoint/2010/main" val="23942969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AB6E09D9-2827-46E7-81E4-AC1B89BFDDE7}" type="datetime1">
              <a:rPr lang="zh-CN" altLang="en-US" smtClean="0"/>
              <a:t>2016/6/29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DF117AA-CEB0-421E-A079-91D0E9F5A472}" type="slidenum">
              <a:rPr lang="zh-CN" altLang="en-US" smtClean="0"/>
              <a:pPr/>
              <a:t>‹#›</a:t>
            </a:fld>
            <a:endParaRPr lang="zh-CN" altLang="en-US"/>
          </a:p>
        </p:txBody>
      </p:sp>
    </p:spTree>
    <p:extLst>
      <p:ext uri="{BB962C8B-B14F-4D97-AF65-F5344CB8AC3E}">
        <p14:creationId xmlns:p14="http://schemas.microsoft.com/office/powerpoint/2010/main" val="13862678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CB2048A8-65CC-4FCC-9105-031A73B3E079}" type="datetime1">
              <a:rPr lang="zh-CN" altLang="en-US" smtClean="0"/>
              <a:t>2016/6/29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DF117AA-CEB0-421E-A079-91D0E9F5A472}" type="slidenum">
              <a:rPr lang="zh-CN" altLang="en-US" smtClean="0"/>
              <a:pPr/>
              <a:t>‹#›</a:t>
            </a:fld>
            <a:endParaRPr lang="zh-CN" altLang="en-US"/>
          </a:p>
        </p:txBody>
      </p:sp>
    </p:spTree>
    <p:extLst>
      <p:ext uri="{BB962C8B-B14F-4D97-AF65-F5344CB8AC3E}">
        <p14:creationId xmlns:p14="http://schemas.microsoft.com/office/powerpoint/2010/main" val="349922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72B99E-F5EC-4711-8D39-022648C707DA}" type="datetime1">
              <a:rPr lang="zh-CN" altLang="en-US" smtClean="0"/>
              <a:t>2016/6/29</a:t>
            </a:fld>
            <a:endParaRPr lang="zh-CN"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F117AA-CEB0-421E-A079-91D0E9F5A472}" type="slidenum">
              <a:rPr lang="zh-CN" altLang="en-US" smtClean="0"/>
              <a:pPr/>
              <a:t>‹#›</a:t>
            </a:fld>
            <a:endParaRPr lang="zh-CN" altLang="en-US"/>
          </a:p>
        </p:txBody>
      </p:sp>
    </p:spTree>
    <p:extLst>
      <p:ext uri="{BB962C8B-B14F-4D97-AF65-F5344CB8AC3E}">
        <p14:creationId xmlns:p14="http://schemas.microsoft.com/office/powerpoint/2010/main" val="14940008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672BEC-BE02-4F61-BF22-8940143205F9}" type="datetime1">
              <a:rPr lang="zh-CN" altLang="en-US" smtClean="0"/>
              <a:t>2016/6/29</a:t>
            </a:fld>
            <a:endParaRPr lang="zh-CN"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F117AA-CEB0-421E-A079-91D0E9F5A472}" type="slidenum">
              <a:rPr lang="zh-CN" altLang="en-US" smtClean="0"/>
              <a:pPr/>
              <a:t>‹#›</a:t>
            </a:fld>
            <a:endParaRPr lang="zh-CN" altLang="en-US"/>
          </a:p>
        </p:txBody>
      </p:sp>
    </p:spTree>
    <p:extLst>
      <p:ext uri="{BB962C8B-B14F-4D97-AF65-F5344CB8AC3E}">
        <p14:creationId xmlns:p14="http://schemas.microsoft.com/office/powerpoint/2010/main" val="83009016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0.xml"/><Relationship Id="rId5" Type="http://schemas.openxmlformats.org/officeDocument/2006/relationships/image" Target="../media/image18.png"/><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2.xml"/><Relationship Id="rId5" Type="http://schemas.openxmlformats.org/officeDocument/2006/relationships/image" Target="../media/image21.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13.xml"/><Relationship Id="rId5" Type="http://schemas.openxmlformats.org/officeDocument/2006/relationships/image" Target="../media/image23.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14.xml"/><Relationship Id="rId5" Type="http://schemas.openxmlformats.org/officeDocument/2006/relationships/image" Target="../media/image230.pn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notesSlide" Target="../notesSlides/notesSlide22.xml"/><Relationship Id="rId7" Type="http://schemas.openxmlformats.org/officeDocument/2006/relationships/image" Target="../media/image28.png"/><Relationship Id="rId2" Type="http://schemas.openxmlformats.org/officeDocument/2006/relationships/slideLayout" Target="../slideLayouts/slideLayout2.xml"/><Relationship Id="rId1" Type="http://schemas.openxmlformats.org/officeDocument/2006/relationships/tags" Target="../tags/tag16.xml"/><Relationship Id="rId6" Type="http://schemas.openxmlformats.org/officeDocument/2006/relationships/image" Target="../media/image270.png"/><Relationship Id="rId5" Type="http://schemas.openxmlformats.org/officeDocument/2006/relationships/image" Target="../media/image27.png"/><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18.xml"/><Relationship Id="rId5" Type="http://schemas.openxmlformats.org/officeDocument/2006/relationships/image" Target="../media/image26.png"/><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19.xml"/><Relationship Id="rId5" Type="http://schemas.openxmlformats.org/officeDocument/2006/relationships/image" Target="../media/image35.png"/><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20.xml"/><Relationship Id="rId5" Type="http://schemas.openxmlformats.org/officeDocument/2006/relationships/image" Target="../media/image37.png"/><Relationship Id="rId4" Type="http://schemas.openxmlformats.org/officeDocument/2006/relationships/image" Target="../media/image36.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28.xml"/><Relationship Id="rId1" Type="http://schemas.openxmlformats.org/officeDocument/2006/relationships/slideLayout" Target="../slideLayouts/slideLayout13.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1.xml"/><Relationship Id="rId1" Type="http://schemas.openxmlformats.org/officeDocument/2006/relationships/slideLayout" Target="../slideLayouts/slideLayout13.xml"/><Relationship Id="rId4" Type="http://schemas.openxmlformats.org/officeDocument/2006/relationships/image" Target="../media/image47.png"/></Relationships>
</file>

<file path=ppt/slides/_rels/slide3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1.xml"/><Relationship Id="rId1" Type="http://schemas.openxmlformats.org/officeDocument/2006/relationships/vmlDrawing" Target="../drawings/vmlDrawing1.vml"/><Relationship Id="rId6" Type="http://schemas.openxmlformats.org/officeDocument/2006/relationships/image" Target="../media/image49.wmf"/><Relationship Id="rId5" Type="http://schemas.openxmlformats.org/officeDocument/2006/relationships/oleObject" Target="../embeddings/oleObject1.bin"/><Relationship Id="rId4"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698287"/>
            <a:ext cx="3178198" cy="1112943"/>
          </a:xfrm>
          <a:prstGeom prst="rect">
            <a:avLst/>
          </a:prstGeom>
        </p:spPr>
      </p:pic>
      <p:sp>
        <p:nvSpPr>
          <p:cNvPr id="7" name="副标题 2"/>
          <p:cNvSpPr>
            <a:spLocks noGrp="1"/>
          </p:cNvSpPr>
          <p:nvPr>
            <p:ph type="subTitle" idx="1"/>
          </p:nvPr>
        </p:nvSpPr>
        <p:spPr>
          <a:xfrm>
            <a:off x="728786" y="3650417"/>
            <a:ext cx="7543800" cy="972907"/>
          </a:xfrm>
        </p:spPr>
        <p:txBody>
          <a:bodyPr>
            <a:noAutofit/>
          </a:bodyPr>
          <a:lstStyle/>
          <a:p>
            <a:r>
              <a:rPr lang="en-US" altLang="zh-CN" dirty="0" smtClean="0">
                <a:solidFill>
                  <a:schemeClr val="tx2"/>
                </a:solidFill>
              </a:rPr>
              <a:t>Presenter: </a:t>
            </a:r>
            <a:r>
              <a:rPr lang="en-US" altLang="zh-CN" dirty="0" err="1" smtClean="0">
                <a:solidFill>
                  <a:schemeClr val="tx2"/>
                </a:solidFill>
              </a:rPr>
              <a:t>Chunhui</a:t>
            </a:r>
            <a:r>
              <a:rPr lang="en-US" altLang="zh-CN" dirty="0" smtClean="0">
                <a:solidFill>
                  <a:schemeClr val="tx2"/>
                </a:solidFill>
              </a:rPr>
              <a:t> </a:t>
            </a:r>
            <a:r>
              <a:rPr lang="en-US" altLang="zh-CN" dirty="0" err="1" smtClean="0">
                <a:solidFill>
                  <a:schemeClr val="tx2"/>
                </a:solidFill>
              </a:rPr>
              <a:t>Duan</a:t>
            </a:r>
            <a:endParaRPr lang="en-US" altLang="zh-CN" dirty="0" smtClean="0">
              <a:solidFill>
                <a:schemeClr val="tx2"/>
              </a:solidFill>
            </a:endParaRPr>
          </a:p>
          <a:p>
            <a:r>
              <a:rPr lang="en-US" altLang="zh-CN" dirty="0" smtClean="0">
                <a:solidFill>
                  <a:schemeClr val="tx2"/>
                </a:solidFill>
              </a:rPr>
              <a:t>Author: </a:t>
            </a:r>
            <a:r>
              <a:rPr lang="en-US" altLang="zh-CN" dirty="0" err="1" smtClean="0">
                <a:solidFill>
                  <a:schemeClr val="tx2"/>
                </a:solidFill>
              </a:rPr>
              <a:t>Chunhui</a:t>
            </a:r>
            <a:r>
              <a:rPr lang="en-US" altLang="zh-CN" dirty="0" smtClean="0">
                <a:solidFill>
                  <a:schemeClr val="tx2"/>
                </a:solidFill>
              </a:rPr>
              <a:t> </a:t>
            </a:r>
            <a:r>
              <a:rPr lang="en-US" altLang="zh-CN" dirty="0" err="1" smtClean="0">
                <a:solidFill>
                  <a:schemeClr val="tx2"/>
                </a:solidFill>
              </a:rPr>
              <a:t>Duan</a:t>
            </a:r>
            <a:r>
              <a:rPr lang="en-US" altLang="zh-CN" dirty="0" smtClean="0">
                <a:solidFill>
                  <a:schemeClr val="tx2"/>
                </a:solidFill>
              </a:rPr>
              <a:t>, Lei Yang and </a:t>
            </a:r>
            <a:r>
              <a:rPr lang="en-US" altLang="zh-CN" dirty="0" err="1" smtClean="0">
                <a:solidFill>
                  <a:schemeClr val="tx2"/>
                </a:solidFill>
              </a:rPr>
              <a:t>Yunhao</a:t>
            </a:r>
            <a:r>
              <a:rPr lang="en-US" altLang="zh-CN" dirty="0" smtClean="0">
                <a:solidFill>
                  <a:schemeClr val="tx2"/>
                </a:solidFill>
              </a:rPr>
              <a:t> Liu</a:t>
            </a:r>
          </a:p>
          <a:p>
            <a:endParaRPr lang="en-US" altLang="zh-CN" dirty="0" smtClean="0">
              <a:solidFill>
                <a:schemeClr val="tx2"/>
              </a:solidFill>
            </a:endParaRPr>
          </a:p>
          <a:p>
            <a:r>
              <a:rPr lang="en-US" altLang="zh-CN" i="1" dirty="0" smtClean="0"/>
              <a:t>Jun.30, 2016</a:t>
            </a:r>
          </a:p>
        </p:txBody>
      </p:sp>
      <p:sp>
        <p:nvSpPr>
          <p:cNvPr id="8" name="标题 1"/>
          <p:cNvSpPr>
            <a:spLocks noGrp="1"/>
          </p:cNvSpPr>
          <p:nvPr>
            <p:ph type="ctrTitle"/>
          </p:nvPr>
        </p:nvSpPr>
        <p:spPr>
          <a:xfrm>
            <a:off x="833213" y="610996"/>
            <a:ext cx="7527449" cy="2450013"/>
          </a:xfrm>
        </p:spPr>
        <p:txBody>
          <a:bodyPr anchor="ctr">
            <a:noAutofit/>
          </a:bodyPr>
          <a:lstStyle/>
          <a:p>
            <a:r>
              <a:rPr lang="en-US" altLang="zh-CN" sz="4000" b="1" dirty="0">
                <a:solidFill>
                  <a:srgbClr val="0962A9"/>
                </a:solidFill>
                <a:latin typeface="Arial" panose="020B0604020202020204" pitchFamily="34" charset="0"/>
                <a:ea typeface="+mn-ea"/>
                <a:cs typeface="Arial" panose="020B0604020202020204" pitchFamily="34" charset="0"/>
              </a:rPr>
              <a:t>Accurate Spatial Calibration of RFID Antennas </a:t>
            </a:r>
            <a:r>
              <a:rPr lang="en-US" altLang="zh-CN" sz="4000" b="1" dirty="0" smtClean="0">
                <a:solidFill>
                  <a:srgbClr val="0962A9"/>
                </a:solidFill>
                <a:latin typeface="Arial" panose="020B0604020202020204" pitchFamily="34" charset="0"/>
                <a:ea typeface="+mn-ea"/>
                <a:cs typeface="Arial" panose="020B0604020202020204" pitchFamily="34" charset="0"/>
              </a:rPr>
              <a:t>via Spinning </a:t>
            </a:r>
            <a:r>
              <a:rPr lang="en-US" altLang="zh-CN" sz="4000" b="1" dirty="0">
                <a:solidFill>
                  <a:srgbClr val="0962A9"/>
                </a:solidFill>
                <a:latin typeface="Arial" panose="020B0604020202020204" pitchFamily="34" charset="0"/>
                <a:ea typeface="+mn-ea"/>
                <a:cs typeface="Arial" panose="020B0604020202020204" pitchFamily="34" charset="0"/>
              </a:rPr>
              <a:t>Tags</a:t>
            </a:r>
            <a:endParaRPr lang="zh-CN" altLang="en-US" sz="4000" b="1" dirty="0">
              <a:solidFill>
                <a:srgbClr val="0962A9"/>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168355654"/>
      </p:ext>
    </p:extLst>
  </p:cSld>
  <p:clrMapOvr>
    <a:masterClrMapping/>
  </p:clrMapOvr>
  <mc:AlternateContent xmlns:mc="http://schemas.openxmlformats.org/markup-compatibility/2006" xmlns:p14="http://schemas.microsoft.com/office/powerpoint/2010/main">
    <mc:Choice Requires="p14">
      <p:transition spd="slow" p14:dur="2000" advTm="903"/>
    </mc:Choice>
    <mc:Fallback xmlns="">
      <p:transition spd="slow" advTm="903"/>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1554541" y="2832924"/>
            <a:ext cx="6891224" cy="1123388"/>
            <a:chOff x="2007549" y="2726139"/>
            <a:chExt cx="4015635" cy="1123388"/>
          </a:xfrm>
        </p:grpSpPr>
        <p:sp>
          <p:nvSpPr>
            <p:cNvPr id="8" name="矩形 7"/>
            <p:cNvSpPr/>
            <p:nvPr/>
          </p:nvSpPr>
          <p:spPr>
            <a:xfrm>
              <a:off x="2132706" y="2726139"/>
              <a:ext cx="3890478" cy="1015663"/>
            </a:xfrm>
            <a:prstGeom prst="rect">
              <a:avLst/>
            </a:prstGeom>
          </p:spPr>
          <p:txBody>
            <a:bodyPr wrap="none">
              <a:spAutoFit/>
            </a:bodyPr>
            <a:lstStyle/>
            <a:p>
              <a:r>
                <a:rPr lang="en-US" altLang="zh-CN" sz="6000" b="1" dirty="0" smtClean="0">
                  <a:solidFill>
                    <a:schemeClr val="tx1">
                      <a:lumMod val="75000"/>
                      <a:lumOff val="25000"/>
                    </a:schemeClr>
                  </a:solidFill>
                  <a:latin typeface="Calibri" panose="020F0502020204030204" pitchFamily="34" charset="0"/>
                  <a:cs typeface="Arial" panose="020B0604020202020204" pitchFamily="34" charset="0"/>
                </a:rPr>
                <a:t>How </a:t>
              </a:r>
              <a:r>
                <a:rPr lang="en-US" altLang="zh-CN" sz="6000" b="1" dirty="0" err="1" smtClean="0">
                  <a:solidFill>
                    <a:schemeClr val="tx1">
                      <a:lumMod val="75000"/>
                      <a:lumOff val="25000"/>
                    </a:schemeClr>
                  </a:solidFill>
                  <a:latin typeface="Calibri" panose="020F0502020204030204" pitchFamily="34" charset="0"/>
                  <a:cs typeface="Arial" panose="020B0604020202020204" pitchFamily="34" charset="0"/>
                </a:rPr>
                <a:t>Tagspin</a:t>
              </a:r>
              <a:r>
                <a:rPr lang="en-US" altLang="zh-CN" sz="6000" b="1" dirty="0" smtClean="0">
                  <a:solidFill>
                    <a:schemeClr val="tx1">
                      <a:lumMod val="75000"/>
                      <a:lumOff val="25000"/>
                    </a:schemeClr>
                  </a:solidFill>
                  <a:latin typeface="Calibri" panose="020F0502020204030204" pitchFamily="34" charset="0"/>
                  <a:cs typeface="Arial" panose="020B0604020202020204" pitchFamily="34" charset="0"/>
                </a:rPr>
                <a:t> works?</a:t>
              </a:r>
              <a:endParaRPr lang="zh-CN" altLang="en-US" sz="3200" b="1" dirty="0">
                <a:solidFill>
                  <a:schemeClr val="tx1">
                    <a:lumMod val="75000"/>
                    <a:lumOff val="25000"/>
                  </a:schemeClr>
                </a:solidFill>
                <a:latin typeface="Calibri" panose="020F0502020204030204" pitchFamily="34" charset="0"/>
                <a:cs typeface="Arial" panose="020B0604020202020204" pitchFamily="34" charset="0"/>
              </a:endParaRPr>
            </a:p>
          </p:txBody>
        </p:sp>
        <p:sp>
          <p:nvSpPr>
            <p:cNvPr id="9" name="矩形 8"/>
            <p:cNvSpPr/>
            <p:nvPr/>
          </p:nvSpPr>
          <p:spPr>
            <a:xfrm>
              <a:off x="2007549" y="3387862"/>
              <a:ext cx="3355656" cy="461665"/>
            </a:xfrm>
            <a:prstGeom prst="rect">
              <a:avLst/>
            </a:prstGeom>
          </p:spPr>
          <p:txBody>
            <a:bodyPr wrap="square">
              <a:spAutoFit/>
            </a:bodyPr>
            <a:lstStyle/>
            <a:p>
              <a:endParaRPr lang="en-US" altLang="zh-CN" sz="2400" dirty="0">
                <a:solidFill>
                  <a:schemeClr val="tx1">
                    <a:lumMod val="75000"/>
                    <a:lumOff val="25000"/>
                  </a:schemeClr>
                </a:solidFill>
              </a:endParaRPr>
            </a:p>
          </p:txBody>
        </p:sp>
      </p:grpSp>
      <p:grpSp>
        <p:nvGrpSpPr>
          <p:cNvPr id="17" name="组合 16"/>
          <p:cNvGrpSpPr/>
          <p:nvPr/>
        </p:nvGrpSpPr>
        <p:grpSpPr>
          <a:xfrm>
            <a:off x="179512" y="0"/>
            <a:ext cx="1079595" cy="2270100"/>
            <a:chOff x="540077" y="6772"/>
            <a:chExt cx="1079595" cy="1333996"/>
          </a:xfrm>
        </p:grpSpPr>
        <p:sp>
          <p:nvSpPr>
            <p:cNvPr id="2" name="矩形 1"/>
            <p:cNvSpPr/>
            <p:nvPr/>
          </p:nvSpPr>
          <p:spPr>
            <a:xfrm>
              <a:off x="825572" y="6772"/>
              <a:ext cx="223111" cy="1117972"/>
            </a:xfrm>
            <a:prstGeom prst="rect">
              <a:avLst/>
            </a:prstGeom>
            <a:solidFill>
              <a:srgbClr val="289C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1111067" y="6772"/>
              <a:ext cx="223111" cy="757932"/>
            </a:xfrm>
            <a:prstGeom prst="rect">
              <a:avLst/>
            </a:prstGeom>
            <a:solidFill>
              <a:srgbClr val="E99E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396561" y="6772"/>
              <a:ext cx="223111" cy="1333996"/>
            </a:xfrm>
            <a:prstGeom prst="rect">
              <a:avLst/>
            </a:prstGeom>
            <a:solidFill>
              <a:srgbClr val="CD2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540077" y="6772"/>
              <a:ext cx="223111" cy="901948"/>
            </a:xfrm>
            <a:prstGeom prst="rect">
              <a:avLst/>
            </a:prstGeom>
            <a:solidFill>
              <a:srgbClr val="096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文本框 10"/>
          <p:cNvSpPr txBox="1"/>
          <p:nvPr/>
        </p:nvSpPr>
        <p:spPr>
          <a:xfrm>
            <a:off x="200330" y="2632873"/>
            <a:ext cx="1809750" cy="1323439"/>
          </a:xfrm>
          <a:prstGeom prst="rect">
            <a:avLst/>
          </a:prstGeom>
          <a:noFill/>
          <a:ln>
            <a:noFill/>
          </a:ln>
        </p:spPr>
        <p:txBody>
          <a:bodyPr wrap="square" rtlCol="0">
            <a:spAutoFit/>
          </a:bodyPr>
          <a:lstStyle/>
          <a:p>
            <a:pPr algn="ctr"/>
            <a:r>
              <a:rPr lang="en-US" altLang="zh-CN" sz="8000" b="1" dirty="0" smtClean="0">
                <a:ln w="28575">
                  <a:solidFill>
                    <a:srgbClr val="0962A9"/>
                  </a:solidFill>
                </a:ln>
                <a:solidFill>
                  <a:schemeClr val="bg1"/>
                </a:solidFill>
              </a:rPr>
              <a:t>3</a:t>
            </a:r>
            <a:endParaRPr lang="zh-CN" altLang="en-US" sz="8000" b="1" dirty="0">
              <a:ln w="28575">
                <a:solidFill>
                  <a:srgbClr val="0962A9"/>
                </a:solidFill>
              </a:ln>
              <a:solidFill>
                <a:schemeClr val="bg1"/>
              </a:solidFill>
            </a:endParaRPr>
          </a:p>
        </p:txBody>
      </p:sp>
      <p:sp>
        <p:nvSpPr>
          <p:cNvPr id="5" name="灯片编号占位符 4"/>
          <p:cNvSpPr>
            <a:spLocks noGrp="1"/>
          </p:cNvSpPr>
          <p:nvPr>
            <p:ph type="sldNum" sz="quarter" idx="12"/>
          </p:nvPr>
        </p:nvSpPr>
        <p:spPr/>
        <p:txBody>
          <a:bodyPr/>
          <a:lstStyle/>
          <a:p>
            <a:fld id="{2DF117AA-CEB0-421E-A079-91D0E9F5A472}" type="slidenum">
              <a:rPr lang="zh-CN" altLang="en-US" smtClean="0"/>
              <a:pPr/>
              <a:t>10</a:t>
            </a:fld>
            <a:endParaRPr lang="zh-CN" altLang="en-US"/>
          </a:p>
        </p:txBody>
      </p:sp>
      <p:sp>
        <p:nvSpPr>
          <p:cNvPr id="13" name="矩形 12"/>
          <p:cNvSpPr/>
          <p:nvPr/>
        </p:nvSpPr>
        <p:spPr>
          <a:xfrm>
            <a:off x="1769323" y="3863975"/>
            <a:ext cx="5941383" cy="584775"/>
          </a:xfrm>
          <a:prstGeom prst="rect">
            <a:avLst/>
          </a:prstGeom>
        </p:spPr>
        <p:txBody>
          <a:bodyPr wrap="square">
            <a:spAutoFit/>
          </a:bodyPr>
          <a:lstStyle/>
          <a:p>
            <a:r>
              <a:rPr lang="en-US" altLang="zh-CN" sz="3200" b="1" dirty="0" smtClean="0">
                <a:solidFill>
                  <a:srgbClr val="0962A9"/>
                </a:solidFill>
              </a:rPr>
              <a:t>Overview the basic idea</a:t>
            </a:r>
            <a:endParaRPr lang="en-US" altLang="zh-CN" sz="3200" b="1" dirty="0">
              <a:solidFill>
                <a:srgbClr val="0962A9"/>
              </a:solidFill>
            </a:endParaRPr>
          </a:p>
        </p:txBody>
      </p:sp>
    </p:spTree>
    <p:extLst>
      <p:ext uri="{BB962C8B-B14F-4D97-AF65-F5344CB8AC3E}">
        <p14:creationId xmlns:p14="http://schemas.microsoft.com/office/powerpoint/2010/main" val="959952446"/>
      </p:ext>
    </p:extLst>
  </p:cSld>
  <p:clrMapOvr>
    <a:masterClrMapping/>
  </p:clrMapOvr>
  <mc:AlternateContent xmlns:mc="http://schemas.openxmlformats.org/markup-compatibility/2006" xmlns:p14="http://schemas.microsoft.com/office/powerpoint/2010/main">
    <mc:Choice Requires="p14">
      <p:transition spd="slow" p14:dur="2000" advTm="12777"/>
    </mc:Choice>
    <mc:Fallback xmlns="">
      <p:transition spd="slow" advTm="12777"/>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灯片编号占位符 5"/>
          <p:cNvSpPr>
            <a:spLocks noGrp="1"/>
          </p:cNvSpPr>
          <p:nvPr>
            <p:ph type="sldNum" sz="quarter" idx="12"/>
          </p:nvPr>
        </p:nvSpPr>
        <p:spPr/>
        <p:txBody>
          <a:bodyPr/>
          <a:lstStyle/>
          <a:p>
            <a:fld id="{2DF117AA-CEB0-421E-A079-91D0E9F5A472}" type="slidenum">
              <a:rPr lang="zh-CN" altLang="en-US" smtClean="0"/>
              <a:pPr/>
              <a:t>11</a:t>
            </a:fld>
            <a:endParaRPr lang="zh-CN" altLang="en-US"/>
          </a:p>
        </p:txBody>
      </p:sp>
      <p:sp>
        <p:nvSpPr>
          <p:cNvPr id="8" name="矩形 7"/>
          <p:cNvSpPr/>
          <p:nvPr/>
        </p:nvSpPr>
        <p:spPr>
          <a:xfrm>
            <a:off x="3447082" y="457863"/>
            <a:ext cx="2210863" cy="584775"/>
          </a:xfrm>
          <a:prstGeom prst="rect">
            <a:avLst/>
          </a:prstGeom>
        </p:spPr>
        <p:txBody>
          <a:bodyPr wrap="none">
            <a:spAutoFit/>
          </a:bodyPr>
          <a:lstStyle/>
          <a:p>
            <a:pPr algn="ctr"/>
            <a:r>
              <a:rPr lang="en-US" altLang="zh-CN" sz="3200" b="1" dirty="0" smtClean="0">
                <a:solidFill>
                  <a:srgbClr val="0962A9"/>
                </a:solidFill>
              </a:rPr>
              <a:t>Basic Idea</a:t>
            </a:r>
            <a:endParaRPr lang="zh-CN" altLang="en-US" sz="3200" b="1" dirty="0">
              <a:solidFill>
                <a:srgbClr val="0962A9"/>
              </a:solidFill>
            </a:endParaRPr>
          </a:p>
        </p:txBody>
      </p:sp>
      <p:cxnSp>
        <p:nvCxnSpPr>
          <p:cNvPr id="9" name="直接连接符 8"/>
          <p:cNvCxnSpPr/>
          <p:nvPr/>
        </p:nvCxnSpPr>
        <p:spPr>
          <a:xfrm>
            <a:off x="1526511" y="1104312"/>
            <a:ext cx="5940000" cy="3453"/>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pic>
        <p:nvPicPr>
          <p:cNvPr id="3" name="图片 2"/>
          <p:cNvPicPr>
            <a:picLocks noChangeAspect="1"/>
          </p:cNvPicPr>
          <p:nvPr/>
        </p:nvPicPr>
        <p:blipFill>
          <a:blip r:embed="rId4"/>
          <a:stretch>
            <a:fillRect/>
          </a:stretch>
        </p:blipFill>
        <p:spPr>
          <a:xfrm>
            <a:off x="144379" y="1432562"/>
            <a:ext cx="6200775" cy="3800475"/>
          </a:xfrm>
          <a:prstGeom prst="rect">
            <a:avLst/>
          </a:prstGeom>
        </p:spPr>
      </p:pic>
      <p:pic>
        <p:nvPicPr>
          <p:cNvPr id="7" name="图片 6"/>
          <p:cNvPicPr>
            <a:picLocks noChangeAspect="1"/>
          </p:cNvPicPr>
          <p:nvPr/>
        </p:nvPicPr>
        <p:blipFill>
          <a:blip r:embed="rId5"/>
          <a:stretch>
            <a:fillRect/>
          </a:stretch>
        </p:blipFill>
        <p:spPr>
          <a:xfrm>
            <a:off x="3447082" y="4958831"/>
            <a:ext cx="2586828" cy="1429380"/>
          </a:xfrm>
          <a:prstGeom prst="rect">
            <a:avLst/>
          </a:prstGeom>
        </p:spPr>
      </p:pic>
      <p:pic>
        <p:nvPicPr>
          <p:cNvPr id="10" name="图片 9"/>
          <p:cNvPicPr>
            <a:picLocks noChangeAspect="1"/>
          </p:cNvPicPr>
          <p:nvPr/>
        </p:nvPicPr>
        <p:blipFill>
          <a:blip r:embed="rId6"/>
          <a:stretch>
            <a:fillRect/>
          </a:stretch>
        </p:blipFill>
        <p:spPr>
          <a:xfrm>
            <a:off x="6145557" y="3540502"/>
            <a:ext cx="2682186" cy="1418329"/>
          </a:xfrm>
          <a:prstGeom prst="rect">
            <a:avLst/>
          </a:prstGeom>
        </p:spPr>
      </p:pic>
      <p:pic>
        <p:nvPicPr>
          <p:cNvPr id="11" name="图片 10"/>
          <p:cNvPicPr>
            <a:picLocks noChangeAspect="1"/>
          </p:cNvPicPr>
          <p:nvPr/>
        </p:nvPicPr>
        <p:blipFill>
          <a:blip r:embed="rId7"/>
          <a:stretch>
            <a:fillRect/>
          </a:stretch>
        </p:blipFill>
        <p:spPr>
          <a:xfrm>
            <a:off x="5775345" y="1432562"/>
            <a:ext cx="2643752" cy="1420840"/>
          </a:xfrm>
          <a:prstGeom prst="rect">
            <a:avLst/>
          </a:prstGeom>
        </p:spPr>
      </p:pic>
    </p:spTree>
    <p:custDataLst>
      <p:tags r:id="rId1"/>
    </p:custDataLst>
    <p:extLst>
      <p:ext uri="{BB962C8B-B14F-4D97-AF65-F5344CB8AC3E}">
        <p14:creationId xmlns:p14="http://schemas.microsoft.com/office/powerpoint/2010/main" val="2334766415"/>
      </p:ext>
    </p:extLst>
  </p:cSld>
  <p:clrMapOvr>
    <a:masterClrMapping/>
  </p:clrMapOvr>
  <mc:AlternateContent xmlns:mc="http://schemas.openxmlformats.org/markup-compatibility/2006" xmlns:p14="http://schemas.microsoft.com/office/powerpoint/2010/main">
    <mc:Choice Requires="p14">
      <p:transition spd="slow" p14:dur="2000" advTm="29559"/>
    </mc:Choice>
    <mc:Fallback xmlns="">
      <p:transition spd="slow" advTm="2955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par>
                          <p:cTn id="13" fill="hold">
                            <p:stCondLst>
                              <p:cond delay="500"/>
                            </p:stCondLst>
                            <p:childTnLst>
                              <p:par>
                                <p:cTn id="14" presetID="22" presetClass="entr" presetSubtype="4"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down)">
                                      <p:cBhvr>
                                        <p:cTn id="16" dur="500"/>
                                        <p:tgtEl>
                                          <p:spTgt spid="10"/>
                                        </p:tgtEl>
                                      </p:cBhvr>
                                    </p:animEffect>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4"/>
          <a:stretch>
            <a:fillRect/>
          </a:stretch>
        </p:blipFill>
        <p:spPr>
          <a:xfrm>
            <a:off x="1917157" y="1169439"/>
            <a:ext cx="5309686" cy="3654195"/>
          </a:xfrm>
          <a:prstGeom prst="rect">
            <a:avLst/>
          </a:prstGeom>
        </p:spPr>
      </p:pic>
      <p:sp>
        <p:nvSpPr>
          <p:cNvPr id="6" name="灯片编号占位符 5"/>
          <p:cNvSpPr>
            <a:spLocks noGrp="1"/>
          </p:cNvSpPr>
          <p:nvPr>
            <p:ph type="sldNum" sz="quarter" idx="12"/>
          </p:nvPr>
        </p:nvSpPr>
        <p:spPr/>
        <p:txBody>
          <a:bodyPr/>
          <a:lstStyle/>
          <a:p>
            <a:fld id="{2DF117AA-CEB0-421E-A079-91D0E9F5A472}" type="slidenum">
              <a:rPr lang="zh-CN" altLang="en-US" smtClean="0"/>
              <a:pPr/>
              <a:t>12</a:t>
            </a:fld>
            <a:endParaRPr lang="zh-CN" altLang="en-US"/>
          </a:p>
        </p:txBody>
      </p:sp>
      <p:sp>
        <p:nvSpPr>
          <p:cNvPr id="8" name="矩形 7"/>
          <p:cNvSpPr/>
          <p:nvPr/>
        </p:nvSpPr>
        <p:spPr>
          <a:xfrm>
            <a:off x="2217583" y="457863"/>
            <a:ext cx="4669868" cy="584775"/>
          </a:xfrm>
          <a:prstGeom prst="rect">
            <a:avLst/>
          </a:prstGeom>
        </p:spPr>
        <p:txBody>
          <a:bodyPr wrap="none">
            <a:spAutoFit/>
          </a:bodyPr>
          <a:lstStyle/>
          <a:p>
            <a:pPr algn="ctr"/>
            <a:r>
              <a:rPr lang="en-US" altLang="zh-CN" sz="3200" b="1" dirty="0" smtClean="0">
                <a:solidFill>
                  <a:srgbClr val="0962A9"/>
                </a:solidFill>
              </a:rPr>
              <a:t>Acquiring Phase Shifts</a:t>
            </a:r>
            <a:endParaRPr lang="zh-CN" altLang="en-US" sz="3200" b="1" dirty="0">
              <a:solidFill>
                <a:srgbClr val="0962A9"/>
              </a:solidFill>
            </a:endParaRPr>
          </a:p>
        </p:txBody>
      </p:sp>
      <p:cxnSp>
        <p:nvCxnSpPr>
          <p:cNvPr id="9" name="直接连接符 8"/>
          <p:cNvCxnSpPr/>
          <p:nvPr/>
        </p:nvCxnSpPr>
        <p:spPr>
          <a:xfrm>
            <a:off x="1526511" y="1104312"/>
            <a:ext cx="5940000" cy="3453"/>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pic>
        <p:nvPicPr>
          <p:cNvPr id="3" name="图片 2"/>
          <p:cNvPicPr>
            <a:picLocks noChangeAspect="1"/>
          </p:cNvPicPr>
          <p:nvPr/>
        </p:nvPicPr>
        <p:blipFill>
          <a:blip r:embed="rId5"/>
          <a:stretch>
            <a:fillRect/>
          </a:stretch>
        </p:blipFill>
        <p:spPr>
          <a:xfrm>
            <a:off x="1190185" y="4758115"/>
            <a:ext cx="6724650" cy="904875"/>
          </a:xfrm>
          <a:prstGeom prst="rect">
            <a:avLst/>
          </a:prstGeom>
        </p:spPr>
      </p:pic>
      <p:grpSp>
        <p:nvGrpSpPr>
          <p:cNvPr id="19" name="组合 18"/>
          <p:cNvGrpSpPr/>
          <p:nvPr/>
        </p:nvGrpSpPr>
        <p:grpSpPr>
          <a:xfrm>
            <a:off x="1684421" y="5414211"/>
            <a:ext cx="4699247" cy="1177514"/>
            <a:chOff x="635766" y="4954438"/>
            <a:chExt cx="4699247" cy="1177514"/>
          </a:xfrm>
        </p:grpSpPr>
        <p:cxnSp>
          <p:nvCxnSpPr>
            <p:cNvPr id="20" name="Curved Connector 22"/>
            <p:cNvCxnSpPr>
              <a:stCxn id="22" idx="1"/>
            </p:cNvCxnSpPr>
            <p:nvPr/>
          </p:nvCxnSpPr>
          <p:spPr>
            <a:xfrm rot="10800000">
              <a:off x="635766" y="4954438"/>
              <a:ext cx="633675" cy="731948"/>
            </a:xfrm>
            <a:prstGeom prst="curvedConnector2">
              <a:avLst/>
            </a:prstGeom>
            <a:ln w="76200">
              <a:solidFill>
                <a:schemeClr val="accent5"/>
              </a:solidFill>
              <a:tailEnd type="arrow"/>
            </a:ln>
          </p:spPr>
          <p:style>
            <a:lnRef idx="1">
              <a:schemeClr val="accent1"/>
            </a:lnRef>
            <a:fillRef idx="0">
              <a:schemeClr val="accent1"/>
            </a:fillRef>
            <a:effectRef idx="0">
              <a:schemeClr val="accent1"/>
            </a:effectRef>
            <a:fontRef idx="minor">
              <a:schemeClr val="tx1"/>
            </a:fontRef>
          </p:style>
        </p:cxnSp>
        <p:sp>
          <p:nvSpPr>
            <p:cNvPr id="22" name="矩形 21"/>
            <p:cNvSpPr/>
            <p:nvPr/>
          </p:nvSpPr>
          <p:spPr>
            <a:xfrm>
              <a:off x="1269440" y="5240820"/>
              <a:ext cx="4065573" cy="89113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CN" sz="2800" b="1" dirty="0" smtClean="0">
                  <a:latin typeface="Calibri" panose="020F0502020204030204" pitchFamily="34" charset="0"/>
                </a:rPr>
                <a:t>Collected phase</a:t>
              </a:r>
              <a:endParaRPr lang="zh-CN" altLang="en-US" sz="2800" b="1" dirty="0">
                <a:latin typeface="Calibri" panose="020F0502020204030204" pitchFamily="34" charset="0"/>
              </a:endParaRPr>
            </a:p>
          </p:txBody>
        </p:sp>
      </p:grpSp>
      <p:grpSp>
        <p:nvGrpSpPr>
          <p:cNvPr id="5" name="组合 4"/>
          <p:cNvGrpSpPr/>
          <p:nvPr/>
        </p:nvGrpSpPr>
        <p:grpSpPr>
          <a:xfrm>
            <a:off x="5991726" y="3913606"/>
            <a:ext cx="2929712" cy="1582734"/>
            <a:chOff x="5991726" y="3913606"/>
            <a:chExt cx="2929712" cy="1582734"/>
          </a:xfrm>
        </p:grpSpPr>
        <p:sp>
          <p:nvSpPr>
            <p:cNvPr id="34" name="椭圆 33"/>
            <p:cNvSpPr/>
            <p:nvPr/>
          </p:nvSpPr>
          <p:spPr>
            <a:xfrm>
              <a:off x="5991726" y="4901346"/>
              <a:ext cx="516975" cy="59499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文本框 34"/>
            <p:cNvSpPr txBox="1"/>
            <p:nvPr/>
          </p:nvSpPr>
          <p:spPr>
            <a:xfrm>
              <a:off x="6383668" y="3913606"/>
              <a:ext cx="2537770" cy="523220"/>
            </a:xfrm>
            <a:prstGeom prst="rect">
              <a:avLst/>
            </a:prstGeom>
            <a:noFill/>
          </p:spPr>
          <p:txBody>
            <a:bodyPr wrap="square" rtlCol="0">
              <a:spAutoFit/>
            </a:bodyPr>
            <a:lstStyle/>
            <a:p>
              <a:r>
                <a:rPr lang="en-US" altLang="zh-CN" sz="2800" b="1" i="1" dirty="0" smtClean="0">
                  <a:latin typeface="Calibri" panose="020F0502020204030204" pitchFamily="34" charset="0"/>
                </a:rPr>
                <a:t>Diversity term</a:t>
              </a:r>
              <a:endParaRPr lang="zh-CN" altLang="en-US" sz="2800" b="1" i="1" dirty="0">
                <a:latin typeface="Calibri" panose="020F0502020204030204" pitchFamily="34" charset="0"/>
              </a:endParaRPr>
            </a:p>
          </p:txBody>
        </p:sp>
        <p:cxnSp>
          <p:nvCxnSpPr>
            <p:cNvPr id="36" name="直接箭头连接符 35"/>
            <p:cNvCxnSpPr/>
            <p:nvPr/>
          </p:nvCxnSpPr>
          <p:spPr>
            <a:xfrm flipV="1">
              <a:off x="6280484" y="4521896"/>
              <a:ext cx="625642" cy="37945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2518116298"/>
      </p:ext>
    </p:extLst>
  </p:cSld>
  <p:clrMapOvr>
    <a:masterClrMapping/>
  </p:clrMapOvr>
  <mc:AlternateContent xmlns:mc="http://schemas.openxmlformats.org/markup-compatibility/2006" xmlns:p14="http://schemas.microsoft.com/office/powerpoint/2010/main">
    <mc:Choice Requires="p14">
      <p:transition spd="slow" p14:dur="2000" advTm="29559"/>
    </mc:Choice>
    <mc:Fallback xmlns="">
      <p:transition spd="slow" advTm="2955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4"/>
          <a:stretch>
            <a:fillRect/>
          </a:stretch>
        </p:blipFill>
        <p:spPr>
          <a:xfrm>
            <a:off x="529389" y="1109278"/>
            <a:ext cx="3577735" cy="2477881"/>
          </a:xfrm>
          <a:prstGeom prst="rect">
            <a:avLst/>
          </a:prstGeom>
        </p:spPr>
      </p:pic>
      <p:pic>
        <p:nvPicPr>
          <p:cNvPr id="7" name="图片 6"/>
          <p:cNvPicPr>
            <a:picLocks noChangeAspect="1"/>
          </p:cNvPicPr>
          <p:nvPr/>
        </p:nvPicPr>
        <p:blipFill>
          <a:blip r:embed="rId5"/>
          <a:stretch>
            <a:fillRect/>
          </a:stretch>
        </p:blipFill>
        <p:spPr>
          <a:xfrm>
            <a:off x="4886554" y="1116936"/>
            <a:ext cx="3610263" cy="2471969"/>
          </a:xfrm>
          <a:prstGeom prst="rect">
            <a:avLst/>
          </a:prstGeom>
        </p:spPr>
      </p:pic>
      <p:pic>
        <p:nvPicPr>
          <p:cNvPr id="10" name="图片 9"/>
          <p:cNvPicPr>
            <a:picLocks noChangeAspect="1"/>
          </p:cNvPicPr>
          <p:nvPr/>
        </p:nvPicPr>
        <p:blipFill>
          <a:blip r:embed="rId6"/>
          <a:stretch>
            <a:fillRect/>
          </a:stretch>
        </p:blipFill>
        <p:spPr>
          <a:xfrm>
            <a:off x="473754" y="4218423"/>
            <a:ext cx="3633370" cy="2477881"/>
          </a:xfrm>
          <a:prstGeom prst="rect">
            <a:avLst/>
          </a:prstGeom>
        </p:spPr>
      </p:pic>
      <p:sp>
        <p:nvSpPr>
          <p:cNvPr id="6" name="灯片编号占位符 5"/>
          <p:cNvSpPr>
            <a:spLocks noGrp="1"/>
          </p:cNvSpPr>
          <p:nvPr>
            <p:ph type="sldNum" sz="quarter" idx="12"/>
          </p:nvPr>
        </p:nvSpPr>
        <p:spPr/>
        <p:txBody>
          <a:bodyPr/>
          <a:lstStyle/>
          <a:p>
            <a:fld id="{2DF117AA-CEB0-421E-A079-91D0E9F5A472}" type="slidenum">
              <a:rPr lang="zh-CN" altLang="en-US" smtClean="0"/>
              <a:pPr/>
              <a:t>13</a:t>
            </a:fld>
            <a:endParaRPr lang="zh-CN" altLang="en-US" dirty="0"/>
          </a:p>
        </p:txBody>
      </p:sp>
      <p:sp>
        <p:nvSpPr>
          <p:cNvPr id="8" name="矩形 7"/>
          <p:cNvSpPr/>
          <p:nvPr/>
        </p:nvSpPr>
        <p:spPr>
          <a:xfrm>
            <a:off x="2103772" y="457863"/>
            <a:ext cx="4897495" cy="584775"/>
          </a:xfrm>
          <a:prstGeom prst="rect">
            <a:avLst/>
          </a:prstGeom>
        </p:spPr>
        <p:txBody>
          <a:bodyPr wrap="none">
            <a:spAutoFit/>
          </a:bodyPr>
          <a:lstStyle/>
          <a:p>
            <a:pPr algn="ctr"/>
            <a:r>
              <a:rPr lang="en-US" altLang="zh-CN" sz="3200" b="1" dirty="0" smtClean="0">
                <a:solidFill>
                  <a:srgbClr val="0962A9"/>
                </a:solidFill>
              </a:rPr>
              <a:t>Calibrating Phase Shifts</a:t>
            </a:r>
            <a:endParaRPr lang="zh-CN" altLang="en-US" sz="3200" b="1" dirty="0">
              <a:solidFill>
                <a:srgbClr val="0962A9"/>
              </a:solidFill>
            </a:endParaRPr>
          </a:p>
        </p:txBody>
      </p:sp>
      <p:cxnSp>
        <p:nvCxnSpPr>
          <p:cNvPr id="9" name="直接连接符 8"/>
          <p:cNvCxnSpPr/>
          <p:nvPr/>
        </p:nvCxnSpPr>
        <p:spPr>
          <a:xfrm>
            <a:off x="1526511" y="1104312"/>
            <a:ext cx="5940000" cy="3453"/>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88130" y="3876289"/>
            <a:ext cx="8816453" cy="7366"/>
          </a:xfrm>
          <a:prstGeom prst="line">
            <a:avLst/>
          </a:prstGeom>
          <a:ln w="381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4496357" y="1133393"/>
            <a:ext cx="964" cy="5588083"/>
          </a:xfrm>
          <a:prstGeom prst="line">
            <a:avLst/>
          </a:prstGeom>
          <a:ln w="381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3" name="矩形 22"/>
          <p:cNvSpPr/>
          <p:nvPr/>
        </p:nvSpPr>
        <p:spPr>
          <a:xfrm>
            <a:off x="1469245" y="3588907"/>
            <a:ext cx="3047367" cy="314758"/>
          </a:xfrm>
          <a:prstGeom prst="rect">
            <a:avLst/>
          </a:prstGeom>
          <a:solidFill>
            <a:srgbClr val="22A1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Original phase shifts</a:t>
            </a:r>
            <a:endParaRPr lang="en-US" b="1" dirty="0"/>
          </a:p>
        </p:txBody>
      </p:sp>
      <p:sp>
        <p:nvSpPr>
          <p:cNvPr id="27" name="矩形 26"/>
          <p:cNvSpPr/>
          <p:nvPr/>
        </p:nvSpPr>
        <p:spPr>
          <a:xfrm>
            <a:off x="1469246" y="3903665"/>
            <a:ext cx="3047366" cy="314758"/>
          </a:xfrm>
          <a:prstGeom prst="rect">
            <a:avLst/>
          </a:prstGeom>
          <a:solidFill>
            <a:srgbClr val="F09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Calibrating the diversity</a:t>
            </a:r>
            <a:endParaRPr lang="en-US" b="1" dirty="0"/>
          </a:p>
        </p:txBody>
      </p:sp>
      <p:sp>
        <p:nvSpPr>
          <p:cNvPr id="28" name="矩形 27"/>
          <p:cNvSpPr/>
          <p:nvPr/>
        </p:nvSpPr>
        <p:spPr>
          <a:xfrm>
            <a:off x="4502255" y="3588906"/>
            <a:ext cx="3047367" cy="314758"/>
          </a:xfrm>
          <a:prstGeom prst="rect">
            <a:avLst/>
          </a:prstGeom>
          <a:solidFill>
            <a:srgbClr val="096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b="1" dirty="0" smtClean="0"/>
              <a:t>Smoothed phase shifts</a:t>
            </a:r>
            <a:endParaRPr lang="en-US" b="1" dirty="0"/>
          </a:p>
        </p:txBody>
      </p:sp>
      <p:sp>
        <p:nvSpPr>
          <p:cNvPr id="29" name="矩形 28"/>
          <p:cNvSpPr/>
          <p:nvPr/>
        </p:nvSpPr>
        <p:spPr>
          <a:xfrm>
            <a:off x="4499454" y="3903665"/>
            <a:ext cx="3044270" cy="31475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b="1" dirty="0" smtClean="0"/>
              <a:t>Calibrating the orientation</a:t>
            </a:r>
            <a:endParaRPr lang="en-US" b="1" dirty="0"/>
          </a:p>
        </p:txBody>
      </p:sp>
      <p:cxnSp>
        <p:nvCxnSpPr>
          <p:cNvPr id="32" name="直接箭头连接符 31"/>
          <p:cNvCxnSpPr/>
          <p:nvPr/>
        </p:nvCxnSpPr>
        <p:spPr>
          <a:xfrm>
            <a:off x="6021589" y="2877586"/>
            <a:ext cx="523590" cy="76610"/>
          </a:xfrm>
          <a:prstGeom prst="straightConnector1">
            <a:avLst/>
          </a:prstGeom>
          <a:ln w="381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3" name="矩形 32"/>
          <p:cNvSpPr/>
          <p:nvPr/>
        </p:nvSpPr>
        <p:spPr>
          <a:xfrm>
            <a:off x="6596606" y="2822596"/>
            <a:ext cx="1900210" cy="31475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000" b="1" dirty="0" smtClean="0">
                <a:latin typeface="Calibri" panose="020F0502020204030204" pitchFamily="34" charset="0"/>
              </a:rPr>
              <a:t>Misalignment</a:t>
            </a:r>
            <a:endParaRPr lang="en-US" b="1" dirty="0">
              <a:latin typeface="Calibri" panose="020F0502020204030204" pitchFamily="34" charset="0"/>
            </a:endParaRPr>
          </a:p>
        </p:txBody>
      </p:sp>
      <p:cxnSp>
        <p:nvCxnSpPr>
          <p:cNvPr id="37" name="直接箭头连接符 36"/>
          <p:cNvCxnSpPr/>
          <p:nvPr/>
        </p:nvCxnSpPr>
        <p:spPr>
          <a:xfrm>
            <a:off x="1959157" y="4668253"/>
            <a:ext cx="337806" cy="303780"/>
          </a:xfrm>
          <a:prstGeom prst="straightConnector1">
            <a:avLst/>
          </a:prstGeom>
          <a:ln w="381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矩形 37"/>
          <p:cNvSpPr/>
          <p:nvPr/>
        </p:nvSpPr>
        <p:spPr>
          <a:xfrm>
            <a:off x="2348390" y="4840433"/>
            <a:ext cx="1248192" cy="31475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000" b="1" dirty="0" smtClean="0">
                <a:latin typeface="Calibri" panose="020F0502020204030204" pitchFamily="34" charset="0"/>
              </a:rPr>
              <a:t>Gap</a:t>
            </a:r>
          </a:p>
        </p:txBody>
      </p:sp>
    </p:spTree>
    <p:custDataLst>
      <p:tags r:id="rId1"/>
    </p:custDataLst>
    <p:extLst>
      <p:ext uri="{BB962C8B-B14F-4D97-AF65-F5344CB8AC3E}">
        <p14:creationId xmlns:p14="http://schemas.microsoft.com/office/powerpoint/2010/main" val="933922163"/>
      </p:ext>
    </p:extLst>
  </p:cSld>
  <p:clrMapOvr>
    <a:masterClrMapping/>
  </p:clrMapOvr>
  <mc:AlternateContent xmlns:mc="http://schemas.openxmlformats.org/markup-compatibility/2006" xmlns:p14="http://schemas.microsoft.com/office/powerpoint/2010/main">
    <mc:Choice Requires="p14">
      <p:transition spd="slow" p14:dur="2000" advTm="29559"/>
    </mc:Choice>
    <mc:Fallback xmlns="">
      <p:transition spd="slow" advTm="2955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left)">
                                      <p:cBhvr>
                                        <p:cTn id="17" dur="500"/>
                                        <p:tgtEl>
                                          <p:spTgt spid="32"/>
                                        </p:tgtEl>
                                      </p:cBhvr>
                                    </p:animEffect>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left)">
                                      <p:cBhvr>
                                        <p:cTn id="31" dur="500"/>
                                        <p:tgtEl>
                                          <p:spTgt spid="37"/>
                                        </p:tgtEl>
                                      </p:cBhvr>
                                    </p:animEffect>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left)">
                                      <p:cBhvr>
                                        <p:cTn id="35"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灯片编号占位符 5"/>
          <p:cNvSpPr>
            <a:spLocks noGrp="1"/>
          </p:cNvSpPr>
          <p:nvPr>
            <p:ph type="sldNum" sz="quarter" idx="12"/>
          </p:nvPr>
        </p:nvSpPr>
        <p:spPr/>
        <p:txBody>
          <a:bodyPr/>
          <a:lstStyle/>
          <a:p>
            <a:fld id="{2DF117AA-CEB0-421E-A079-91D0E9F5A472}" type="slidenum">
              <a:rPr lang="zh-CN" altLang="en-US" smtClean="0"/>
              <a:pPr/>
              <a:t>14</a:t>
            </a:fld>
            <a:endParaRPr lang="zh-CN" altLang="en-US" dirty="0"/>
          </a:p>
        </p:txBody>
      </p:sp>
      <p:sp>
        <p:nvSpPr>
          <p:cNvPr id="8" name="矩形 7"/>
          <p:cNvSpPr/>
          <p:nvPr/>
        </p:nvSpPr>
        <p:spPr>
          <a:xfrm>
            <a:off x="2487311" y="457863"/>
            <a:ext cx="4130426" cy="584775"/>
          </a:xfrm>
          <a:prstGeom prst="rect">
            <a:avLst/>
          </a:prstGeom>
        </p:spPr>
        <p:txBody>
          <a:bodyPr wrap="none">
            <a:spAutoFit/>
          </a:bodyPr>
          <a:lstStyle/>
          <a:p>
            <a:pPr algn="ctr"/>
            <a:r>
              <a:rPr lang="en-US" altLang="zh-CN" sz="3200" b="1" dirty="0" smtClean="0">
                <a:solidFill>
                  <a:srgbClr val="0962A9"/>
                </a:solidFill>
              </a:rPr>
              <a:t>Orientation’s Impact</a:t>
            </a:r>
            <a:endParaRPr lang="zh-CN" altLang="en-US" sz="3200" b="1" dirty="0">
              <a:solidFill>
                <a:srgbClr val="0962A9"/>
              </a:solidFill>
            </a:endParaRPr>
          </a:p>
        </p:txBody>
      </p:sp>
      <p:cxnSp>
        <p:nvCxnSpPr>
          <p:cNvPr id="9" name="直接连接符 8"/>
          <p:cNvCxnSpPr/>
          <p:nvPr/>
        </p:nvCxnSpPr>
        <p:spPr>
          <a:xfrm>
            <a:off x="1526511" y="1104312"/>
            <a:ext cx="5940000" cy="3453"/>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pic>
        <p:nvPicPr>
          <p:cNvPr id="2" name="图片 1"/>
          <p:cNvPicPr>
            <a:picLocks noChangeAspect="1"/>
          </p:cNvPicPr>
          <p:nvPr/>
        </p:nvPicPr>
        <p:blipFill>
          <a:blip r:embed="rId4"/>
          <a:stretch>
            <a:fillRect/>
          </a:stretch>
        </p:blipFill>
        <p:spPr>
          <a:xfrm>
            <a:off x="200682" y="1730336"/>
            <a:ext cx="4152260" cy="3161482"/>
          </a:xfrm>
          <a:prstGeom prst="rect">
            <a:avLst/>
          </a:prstGeom>
        </p:spPr>
      </p:pic>
      <p:pic>
        <p:nvPicPr>
          <p:cNvPr id="3" name="图片 2"/>
          <p:cNvPicPr>
            <a:picLocks noChangeAspect="1"/>
          </p:cNvPicPr>
          <p:nvPr/>
        </p:nvPicPr>
        <p:blipFill>
          <a:blip r:embed="rId5"/>
          <a:stretch>
            <a:fillRect/>
          </a:stretch>
        </p:blipFill>
        <p:spPr>
          <a:xfrm>
            <a:off x="4640736" y="1832159"/>
            <a:ext cx="4419043" cy="2957836"/>
          </a:xfrm>
          <a:prstGeom prst="rect">
            <a:avLst/>
          </a:prstGeom>
        </p:spPr>
      </p:pic>
      <p:cxnSp>
        <p:nvCxnSpPr>
          <p:cNvPr id="20" name="直接连接符 19"/>
          <p:cNvCxnSpPr/>
          <p:nvPr/>
        </p:nvCxnSpPr>
        <p:spPr>
          <a:xfrm>
            <a:off x="4496357" y="1133393"/>
            <a:ext cx="964" cy="5588083"/>
          </a:xfrm>
          <a:prstGeom prst="line">
            <a:avLst/>
          </a:prstGeom>
          <a:ln w="381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矩形 21"/>
          <p:cNvSpPr/>
          <p:nvPr/>
        </p:nvSpPr>
        <p:spPr>
          <a:xfrm>
            <a:off x="1469246" y="5514390"/>
            <a:ext cx="3047367" cy="314758"/>
          </a:xfrm>
          <a:prstGeom prst="rect">
            <a:avLst/>
          </a:prstGeom>
          <a:solidFill>
            <a:srgbClr val="22A1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t>Experiment</a:t>
            </a:r>
            <a:endParaRPr lang="en-US" b="1" dirty="0"/>
          </a:p>
        </p:txBody>
      </p:sp>
      <p:sp>
        <p:nvSpPr>
          <p:cNvPr id="24" name="矩形 23"/>
          <p:cNvSpPr/>
          <p:nvPr/>
        </p:nvSpPr>
        <p:spPr>
          <a:xfrm>
            <a:off x="4516613" y="5514390"/>
            <a:ext cx="3047366" cy="314758"/>
          </a:xfrm>
          <a:prstGeom prst="rect">
            <a:avLst/>
          </a:prstGeom>
          <a:solidFill>
            <a:srgbClr val="F09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Observation</a:t>
            </a:r>
            <a:endParaRPr lang="en-US" b="1" dirty="0"/>
          </a:p>
        </p:txBody>
      </p:sp>
      <p:cxnSp>
        <p:nvCxnSpPr>
          <p:cNvPr id="30" name="直接箭头连接符 29"/>
          <p:cNvCxnSpPr/>
          <p:nvPr/>
        </p:nvCxnSpPr>
        <p:spPr>
          <a:xfrm>
            <a:off x="6015789" y="4247147"/>
            <a:ext cx="348916" cy="644671"/>
          </a:xfrm>
          <a:prstGeom prst="straightConnector1">
            <a:avLst/>
          </a:prstGeom>
          <a:ln w="381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1" name="矩形 30"/>
          <p:cNvSpPr/>
          <p:nvPr/>
        </p:nvSpPr>
        <p:spPr>
          <a:xfrm>
            <a:off x="6273171" y="4943902"/>
            <a:ext cx="2242179" cy="31475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000" b="1" dirty="0" smtClean="0">
                <a:latin typeface="Calibri" panose="020F0502020204030204" pitchFamily="34" charset="0"/>
              </a:rPr>
              <a:t>Regular fluctuation</a:t>
            </a:r>
            <a:endParaRPr lang="en-US" b="1" dirty="0">
              <a:latin typeface="Calibri" panose="020F0502020204030204" pitchFamily="34" charset="0"/>
            </a:endParaRPr>
          </a:p>
        </p:txBody>
      </p:sp>
    </p:spTree>
    <p:custDataLst>
      <p:tags r:id="rId1"/>
    </p:custDataLst>
    <p:extLst>
      <p:ext uri="{BB962C8B-B14F-4D97-AF65-F5344CB8AC3E}">
        <p14:creationId xmlns:p14="http://schemas.microsoft.com/office/powerpoint/2010/main" val="3410129107"/>
      </p:ext>
    </p:extLst>
  </p:cSld>
  <p:clrMapOvr>
    <a:masterClrMapping/>
  </p:clrMapOvr>
  <mc:AlternateContent xmlns:mc="http://schemas.openxmlformats.org/markup-compatibility/2006" xmlns:p14="http://schemas.microsoft.com/office/powerpoint/2010/main">
    <mc:Choice Requires="p14">
      <p:transition spd="slow" p14:dur="2000" advTm="29559"/>
    </mc:Choice>
    <mc:Fallback xmlns="">
      <p:transition spd="slow" advTm="2955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wipe(left)">
                                      <p:cBhvr>
                                        <p:cTn id="16" dur="500"/>
                                        <p:tgtEl>
                                          <p:spTgt spid="30"/>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wipe(left)">
                                      <p:cBhvr>
                                        <p:cTn id="2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676788" y="2574737"/>
            <a:ext cx="7647374" cy="3410085"/>
            <a:chOff x="318367" y="2102202"/>
            <a:chExt cx="6853353" cy="1041048"/>
          </a:xfrm>
        </p:grpSpPr>
        <p:sp>
          <p:nvSpPr>
            <p:cNvPr id="14" name="内容占位符 3"/>
            <p:cNvSpPr txBox="1">
              <a:spLocks/>
            </p:cNvSpPr>
            <p:nvPr/>
          </p:nvSpPr>
          <p:spPr>
            <a:xfrm>
              <a:off x="440957" y="2102203"/>
              <a:ext cx="6730763" cy="1041047"/>
            </a:xfrm>
            <a:prstGeom prst="rect">
              <a:avLst/>
            </a:prstGeom>
            <a:ln w="38100">
              <a:solidFill>
                <a:srgbClr val="C00000"/>
              </a:solidFill>
            </a:ln>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1200"/>
                </a:spcAft>
              </a:pPr>
              <a:r>
                <a:rPr lang="en-US" altLang="zh-CN" dirty="0">
                  <a:solidFill>
                    <a:schemeClr val="tx1">
                      <a:lumMod val="95000"/>
                      <a:lumOff val="5000"/>
                    </a:schemeClr>
                  </a:solidFill>
                  <a:latin typeface="Calibri" panose="020F0502020204030204" pitchFamily="34" charset="0"/>
                </a:rPr>
                <a:t>Tag’s phase value has an inherent correlation with its orientation relative to the reader </a:t>
              </a:r>
              <a:r>
                <a:rPr lang="en-US" altLang="zh-CN" dirty="0" smtClean="0">
                  <a:solidFill>
                    <a:schemeClr val="tx1">
                      <a:lumMod val="95000"/>
                      <a:lumOff val="5000"/>
                    </a:schemeClr>
                  </a:solidFill>
                  <a:latin typeface="Calibri" panose="020F0502020204030204" pitchFamily="34" charset="0"/>
                </a:rPr>
                <a:t>antenna.</a:t>
              </a:r>
              <a:endParaRPr lang="en-US" altLang="zh-CN" dirty="0">
                <a:solidFill>
                  <a:schemeClr val="tx1">
                    <a:lumMod val="95000"/>
                    <a:lumOff val="5000"/>
                  </a:schemeClr>
                </a:solidFill>
                <a:latin typeface="Calibri" panose="020F0502020204030204" pitchFamily="34" charset="0"/>
              </a:endParaRPr>
            </a:p>
            <a:p>
              <a:pPr>
                <a:lnSpc>
                  <a:spcPct val="100000"/>
                </a:lnSpc>
                <a:spcBef>
                  <a:spcPts val="0"/>
                </a:spcBef>
                <a:spcAft>
                  <a:spcPts val="1200"/>
                </a:spcAft>
              </a:pPr>
              <a:r>
                <a:rPr lang="en-US" altLang="zh-CN" dirty="0">
                  <a:solidFill>
                    <a:schemeClr val="tx1">
                      <a:lumMod val="95000"/>
                      <a:lumOff val="5000"/>
                    </a:schemeClr>
                  </a:solidFill>
                  <a:latin typeface="Calibri" panose="020F0502020204030204" pitchFamily="34" charset="0"/>
                </a:rPr>
                <a:t>T</a:t>
              </a:r>
              <a:r>
                <a:rPr lang="en-US" altLang="zh-CN" dirty="0" smtClean="0">
                  <a:solidFill>
                    <a:schemeClr val="tx1">
                      <a:lumMod val="95000"/>
                      <a:lumOff val="5000"/>
                    </a:schemeClr>
                  </a:solidFill>
                  <a:latin typeface="Calibri" panose="020F0502020204030204" pitchFamily="34" charset="0"/>
                </a:rPr>
                <a:t>his </a:t>
              </a:r>
              <a:r>
                <a:rPr lang="en-US" altLang="zh-CN" dirty="0">
                  <a:solidFill>
                    <a:schemeClr val="tx1">
                      <a:lumMod val="95000"/>
                      <a:lumOff val="5000"/>
                    </a:schemeClr>
                  </a:solidFill>
                  <a:latin typeface="Calibri" panose="020F0502020204030204" pitchFamily="34" charset="0"/>
                </a:rPr>
                <a:t>specific correlation can be quantified as a function through data fitting using Fourier </a:t>
              </a:r>
              <a:r>
                <a:rPr lang="en-US" altLang="zh-CN" dirty="0" smtClean="0">
                  <a:solidFill>
                    <a:schemeClr val="tx1">
                      <a:lumMod val="95000"/>
                      <a:lumOff val="5000"/>
                    </a:schemeClr>
                  </a:solidFill>
                  <a:latin typeface="Calibri" panose="020F0502020204030204" pitchFamily="34" charset="0"/>
                </a:rPr>
                <a:t>series.</a:t>
              </a:r>
              <a:endParaRPr lang="en-US" altLang="zh-CN" kern="0" dirty="0">
                <a:latin typeface="Calibri" panose="020F0502020204030204" pitchFamily="34" charset="0"/>
              </a:endParaRPr>
            </a:p>
          </p:txBody>
        </p:sp>
        <p:sp>
          <p:nvSpPr>
            <p:cNvPr id="16" name="矩形 15"/>
            <p:cNvSpPr/>
            <p:nvPr/>
          </p:nvSpPr>
          <p:spPr>
            <a:xfrm>
              <a:off x="318367" y="2102202"/>
              <a:ext cx="122591" cy="1041047"/>
            </a:xfrm>
            <a:prstGeom prst="rect">
              <a:avLst/>
            </a:prstGeom>
            <a:solidFill>
              <a:srgbClr val="C00000"/>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1200"/>
                </a:spcAft>
              </a:pPr>
              <a:endParaRPr lang="zh-CN" altLang="en-US"/>
            </a:p>
          </p:txBody>
        </p:sp>
      </p:grpSp>
      <p:sp>
        <p:nvSpPr>
          <p:cNvPr id="6" name="灯片编号占位符 5"/>
          <p:cNvSpPr>
            <a:spLocks noGrp="1"/>
          </p:cNvSpPr>
          <p:nvPr>
            <p:ph type="sldNum" sz="quarter" idx="12"/>
          </p:nvPr>
        </p:nvSpPr>
        <p:spPr/>
        <p:txBody>
          <a:bodyPr/>
          <a:lstStyle/>
          <a:p>
            <a:fld id="{2DF117AA-CEB0-421E-A079-91D0E9F5A472}" type="slidenum">
              <a:rPr lang="zh-CN" altLang="en-US" smtClean="0"/>
              <a:pPr/>
              <a:t>15</a:t>
            </a:fld>
            <a:endParaRPr lang="zh-CN" altLang="en-US"/>
          </a:p>
        </p:txBody>
      </p:sp>
      <p:sp>
        <p:nvSpPr>
          <p:cNvPr id="8" name="矩形 7"/>
          <p:cNvSpPr/>
          <p:nvPr/>
        </p:nvSpPr>
        <p:spPr>
          <a:xfrm>
            <a:off x="2487302" y="457863"/>
            <a:ext cx="4130426" cy="1077218"/>
          </a:xfrm>
          <a:prstGeom prst="rect">
            <a:avLst/>
          </a:prstGeom>
        </p:spPr>
        <p:txBody>
          <a:bodyPr wrap="none">
            <a:spAutoFit/>
          </a:bodyPr>
          <a:lstStyle/>
          <a:p>
            <a:pPr algn="ctr"/>
            <a:r>
              <a:rPr lang="en-US" altLang="zh-CN" sz="3200" b="1" dirty="0" smtClean="0">
                <a:solidFill>
                  <a:srgbClr val="0962A9"/>
                </a:solidFill>
              </a:rPr>
              <a:t>Orientation’s Impact</a:t>
            </a:r>
            <a:endParaRPr lang="zh-CN" altLang="en-US" sz="3200" b="1" dirty="0">
              <a:solidFill>
                <a:srgbClr val="0962A9"/>
              </a:solidFill>
            </a:endParaRPr>
          </a:p>
          <a:p>
            <a:pPr algn="ctr"/>
            <a:endParaRPr lang="zh-CN" altLang="en-US" sz="3200" b="1" dirty="0">
              <a:solidFill>
                <a:srgbClr val="0962A9"/>
              </a:solidFill>
            </a:endParaRPr>
          </a:p>
        </p:txBody>
      </p:sp>
      <p:cxnSp>
        <p:nvCxnSpPr>
          <p:cNvPr id="9" name="直接连接符 8"/>
          <p:cNvCxnSpPr/>
          <p:nvPr/>
        </p:nvCxnSpPr>
        <p:spPr>
          <a:xfrm>
            <a:off x="1526511" y="1104312"/>
            <a:ext cx="5940000" cy="3453"/>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10" name="组合 9"/>
          <p:cNvGrpSpPr/>
          <p:nvPr/>
        </p:nvGrpSpPr>
        <p:grpSpPr>
          <a:xfrm>
            <a:off x="676788" y="1374587"/>
            <a:ext cx="4470693" cy="1000979"/>
            <a:chOff x="-1858206" y="2285058"/>
            <a:chExt cx="1668396" cy="804253"/>
          </a:xfrm>
        </p:grpSpPr>
        <p:pic>
          <p:nvPicPr>
            <p:cNvPr id="11" name="图片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1731670" y="2158522"/>
              <a:ext cx="804253" cy="1057325"/>
            </a:xfrm>
            <a:prstGeom prst="rect">
              <a:avLst/>
            </a:prstGeom>
          </p:spPr>
        </p:pic>
        <mc:AlternateContent xmlns:mc="http://schemas.openxmlformats.org/markup-compatibility/2006" xmlns:a14="http://schemas.microsoft.com/office/drawing/2010/main">
          <mc:Choice Requires="a14">
            <p:sp>
              <p:nvSpPr>
                <p:cNvPr id="12" name="矩形 11"/>
                <p:cNvSpPr/>
                <p:nvPr/>
              </p:nvSpPr>
              <p:spPr>
                <a:xfrm>
                  <a:off x="-1355606" y="2356110"/>
                  <a:ext cx="1165796" cy="546792"/>
                </a:xfrm>
                <a:prstGeom prst="rect">
                  <a:avLst/>
                </a:prstGeom>
                <a:solidFill>
                  <a:srgbClr val="C1000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altLang="zh-CN" sz="2800" b="1" i="1" smtClean="0">
                            <a:latin typeface="Cambria Math" panose="02040503050406030204" pitchFamily="18" charset="0"/>
                          </a:rPr>
                          <m:t>𝑲𝒆𝒚</m:t>
                        </m:r>
                        <m:r>
                          <a:rPr lang="en-US" altLang="zh-CN" sz="2800" b="1" i="1" smtClean="0">
                            <a:latin typeface="Cambria Math" panose="02040503050406030204" pitchFamily="18" charset="0"/>
                          </a:rPr>
                          <m:t> </m:t>
                        </m:r>
                        <m:r>
                          <a:rPr lang="en-US" altLang="zh-CN" sz="2800" b="1" i="1" smtClean="0">
                            <a:latin typeface="Cambria Math" panose="02040503050406030204" pitchFamily="18" charset="0"/>
                          </a:rPr>
                          <m:t>𝒐𝒃𝒔𝒆𝒓𝒗𝒂𝒕𝒊𝒐𝒏</m:t>
                        </m:r>
                      </m:oMath>
                    </m:oMathPara>
                  </a14:m>
                  <a:endParaRPr lang="zh-CN" altLang="en-US" sz="2800" b="1" dirty="0">
                    <a:latin typeface="Calibri" panose="020F0502020204030204" pitchFamily="34" charset="0"/>
                  </a:endParaRPr>
                </a:p>
              </p:txBody>
            </p:sp>
          </mc:Choice>
          <mc:Fallback xmlns="">
            <p:sp>
              <p:nvSpPr>
                <p:cNvPr id="12" name="矩形 11"/>
                <p:cNvSpPr>
                  <a:spLocks noRot="1" noChangeAspect="1" noMove="1" noResize="1" noEditPoints="1" noAdjustHandles="1" noChangeArrowheads="1" noChangeShapeType="1" noTextEdit="1"/>
                </p:cNvSpPr>
                <p:nvPr/>
              </p:nvSpPr>
              <p:spPr>
                <a:xfrm>
                  <a:off x="-1355606" y="2356110"/>
                  <a:ext cx="1165796" cy="546792"/>
                </a:xfrm>
                <a:prstGeom prst="rect">
                  <a:avLst/>
                </a:prstGeom>
                <a:blipFill>
                  <a:blip r:embed="rId5"/>
                  <a:stretch>
                    <a:fillRect/>
                  </a:stretch>
                </a:blipFill>
                <a:ln>
                  <a:solidFill>
                    <a:srgbClr val="C00000"/>
                  </a:solidFill>
                </a:ln>
              </p:spPr>
              <p:txBody>
                <a:bodyPr/>
                <a:lstStyle/>
                <a:p>
                  <a:r>
                    <a:rPr lang="zh-CN" altLang="en-US">
                      <a:noFill/>
                    </a:rPr>
                    <a:t> </a:t>
                  </a:r>
                </a:p>
              </p:txBody>
            </p:sp>
          </mc:Fallback>
        </mc:AlternateContent>
      </p:grpSp>
    </p:spTree>
    <p:custDataLst>
      <p:tags r:id="rId1"/>
    </p:custDataLst>
    <p:extLst>
      <p:ext uri="{BB962C8B-B14F-4D97-AF65-F5344CB8AC3E}">
        <p14:creationId xmlns:p14="http://schemas.microsoft.com/office/powerpoint/2010/main" val="3762118089"/>
      </p:ext>
    </p:extLst>
  </p:cSld>
  <p:clrMapOvr>
    <a:masterClrMapping/>
  </p:clrMapOvr>
  <mc:AlternateContent xmlns:mc="http://schemas.openxmlformats.org/markup-compatibility/2006" xmlns:p14="http://schemas.microsoft.com/office/powerpoint/2010/main">
    <mc:Choice Requires="p14">
      <p:transition spd="slow" p14:dur="2000" advTm="29559"/>
    </mc:Choice>
    <mc:Fallback xmlns="">
      <p:transition spd="slow" advTm="2955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4"/>
          <a:stretch>
            <a:fillRect/>
          </a:stretch>
        </p:blipFill>
        <p:spPr>
          <a:xfrm>
            <a:off x="529389" y="1109278"/>
            <a:ext cx="3577735" cy="2477881"/>
          </a:xfrm>
          <a:prstGeom prst="rect">
            <a:avLst/>
          </a:prstGeom>
        </p:spPr>
      </p:pic>
      <p:pic>
        <p:nvPicPr>
          <p:cNvPr id="7" name="图片 6"/>
          <p:cNvPicPr>
            <a:picLocks noChangeAspect="1"/>
          </p:cNvPicPr>
          <p:nvPr/>
        </p:nvPicPr>
        <p:blipFill>
          <a:blip r:embed="rId5"/>
          <a:stretch>
            <a:fillRect/>
          </a:stretch>
        </p:blipFill>
        <p:spPr>
          <a:xfrm>
            <a:off x="4886554" y="1116936"/>
            <a:ext cx="3610263" cy="2471969"/>
          </a:xfrm>
          <a:prstGeom prst="rect">
            <a:avLst/>
          </a:prstGeom>
        </p:spPr>
      </p:pic>
      <p:pic>
        <p:nvPicPr>
          <p:cNvPr id="10" name="图片 9"/>
          <p:cNvPicPr>
            <a:picLocks noChangeAspect="1"/>
          </p:cNvPicPr>
          <p:nvPr/>
        </p:nvPicPr>
        <p:blipFill>
          <a:blip r:embed="rId6"/>
          <a:stretch>
            <a:fillRect/>
          </a:stretch>
        </p:blipFill>
        <p:spPr>
          <a:xfrm>
            <a:off x="473754" y="4218423"/>
            <a:ext cx="3633370" cy="2477881"/>
          </a:xfrm>
          <a:prstGeom prst="rect">
            <a:avLst/>
          </a:prstGeom>
        </p:spPr>
      </p:pic>
      <p:sp>
        <p:nvSpPr>
          <p:cNvPr id="6" name="灯片编号占位符 5"/>
          <p:cNvSpPr>
            <a:spLocks noGrp="1"/>
          </p:cNvSpPr>
          <p:nvPr>
            <p:ph type="sldNum" sz="quarter" idx="12"/>
          </p:nvPr>
        </p:nvSpPr>
        <p:spPr/>
        <p:txBody>
          <a:bodyPr/>
          <a:lstStyle/>
          <a:p>
            <a:fld id="{2DF117AA-CEB0-421E-A079-91D0E9F5A472}" type="slidenum">
              <a:rPr lang="zh-CN" altLang="en-US" smtClean="0"/>
              <a:pPr/>
              <a:t>16</a:t>
            </a:fld>
            <a:endParaRPr lang="zh-CN" altLang="en-US" dirty="0"/>
          </a:p>
        </p:txBody>
      </p:sp>
      <p:sp>
        <p:nvSpPr>
          <p:cNvPr id="8" name="矩形 7"/>
          <p:cNvSpPr/>
          <p:nvPr/>
        </p:nvSpPr>
        <p:spPr>
          <a:xfrm>
            <a:off x="2103772" y="457863"/>
            <a:ext cx="4897495" cy="584775"/>
          </a:xfrm>
          <a:prstGeom prst="rect">
            <a:avLst/>
          </a:prstGeom>
        </p:spPr>
        <p:txBody>
          <a:bodyPr wrap="none">
            <a:spAutoFit/>
          </a:bodyPr>
          <a:lstStyle/>
          <a:p>
            <a:pPr algn="ctr"/>
            <a:r>
              <a:rPr lang="en-US" altLang="zh-CN" sz="3200" b="1" dirty="0" smtClean="0">
                <a:solidFill>
                  <a:srgbClr val="0962A9"/>
                </a:solidFill>
              </a:rPr>
              <a:t>Calibrating Phase Shifts</a:t>
            </a:r>
            <a:endParaRPr lang="zh-CN" altLang="en-US" sz="3200" b="1" dirty="0">
              <a:solidFill>
                <a:srgbClr val="0962A9"/>
              </a:solidFill>
            </a:endParaRPr>
          </a:p>
        </p:txBody>
      </p:sp>
      <p:cxnSp>
        <p:nvCxnSpPr>
          <p:cNvPr id="9" name="直接连接符 8"/>
          <p:cNvCxnSpPr/>
          <p:nvPr/>
        </p:nvCxnSpPr>
        <p:spPr>
          <a:xfrm>
            <a:off x="1526511" y="1104312"/>
            <a:ext cx="5940000" cy="3453"/>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88130" y="3876289"/>
            <a:ext cx="8816453" cy="7366"/>
          </a:xfrm>
          <a:prstGeom prst="line">
            <a:avLst/>
          </a:prstGeom>
          <a:ln w="381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4496357" y="1133393"/>
            <a:ext cx="964" cy="5588083"/>
          </a:xfrm>
          <a:prstGeom prst="line">
            <a:avLst/>
          </a:prstGeom>
          <a:ln w="381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3" name="矩形 22"/>
          <p:cNvSpPr/>
          <p:nvPr/>
        </p:nvSpPr>
        <p:spPr>
          <a:xfrm>
            <a:off x="1469245" y="3588907"/>
            <a:ext cx="3047367" cy="314758"/>
          </a:xfrm>
          <a:prstGeom prst="rect">
            <a:avLst/>
          </a:prstGeom>
          <a:solidFill>
            <a:srgbClr val="22A1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Original phase shifts</a:t>
            </a:r>
            <a:endParaRPr lang="en-US" b="1" dirty="0"/>
          </a:p>
        </p:txBody>
      </p:sp>
      <p:sp>
        <p:nvSpPr>
          <p:cNvPr id="27" name="矩形 26"/>
          <p:cNvSpPr/>
          <p:nvPr/>
        </p:nvSpPr>
        <p:spPr>
          <a:xfrm>
            <a:off x="1469246" y="3903665"/>
            <a:ext cx="3047366" cy="314758"/>
          </a:xfrm>
          <a:prstGeom prst="rect">
            <a:avLst/>
          </a:prstGeom>
          <a:solidFill>
            <a:srgbClr val="F09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Calibrating the diversity</a:t>
            </a:r>
            <a:endParaRPr lang="en-US" b="1" dirty="0"/>
          </a:p>
        </p:txBody>
      </p:sp>
      <p:sp>
        <p:nvSpPr>
          <p:cNvPr id="28" name="矩形 27"/>
          <p:cNvSpPr/>
          <p:nvPr/>
        </p:nvSpPr>
        <p:spPr>
          <a:xfrm>
            <a:off x="4502255" y="3588906"/>
            <a:ext cx="3047367" cy="314758"/>
          </a:xfrm>
          <a:prstGeom prst="rect">
            <a:avLst/>
          </a:prstGeom>
          <a:solidFill>
            <a:srgbClr val="096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b="1" dirty="0" smtClean="0"/>
              <a:t>Smoothed phase shifts</a:t>
            </a:r>
            <a:endParaRPr lang="en-US" b="1" dirty="0"/>
          </a:p>
        </p:txBody>
      </p:sp>
      <p:sp>
        <p:nvSpPr>
          <p:cNvPr id="29" name="矩形 28"/>
          <p:cNvSpPr/>
          <p:nvPr/>
        </p:nvSpPr>
        <p:spPr>
          <a:xfrm>
            <a:off x="4499454" y="3903665"/>
            <a:ext cx="3044270" cy="31475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b="1" dirty="0" smtClean="0"/>
              <a:t>Calibrating the orientation</a:t>
            </a:r>
            <a:endParaRPr lang="en-US" b="1" dirty="0"/>
          </a:p>
        </p:txBody>
      </p:sp>
      <p:cxnSp>
        <p:nvCxnSpPr>
          <p:cNvPr id="32" name="直接箭头连接符 31"/>
          <p:cNvCxnSpPr/>
          <p:nvPr/>
        </p:nvCxnSpPr>
        <p:spPr>
          <a:xfrm>
            <a:off x="6021589" y="2877586"/>
            <a:ext cx="523590" cy="76610"/>
          </a:xfrm>
          <a:prstGeom prst="straightConnector1">
            <a:avLst/>
          </a:prstGeom>
          <a:ln w="381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3" name="矩形 32"/>
          <p:cNvSpPr/>
          <p:nvPr/>
        </p:nvSpPr>
        <p:spPr>
          <a:xfrm>
            <a:off x="6596606" y="2822596"/>
            <a:ext cx="1900210" cy="31475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000" b="1" dirty="0" smtClean="0">
                <a:latin typeface="Calibri" panose="020F0502020204030204" pitchFamily="34" charset="0"/>
              </a:rPr>
              <a:t>Misalignment</a:t>
            </a:r>
            <a:endParaRPr lang="en-US" b="1" dirty="0">
              <a:latin typeface="Calibri" panose="020F0502020204030204" pitchFamily="34" charset="0"/>
            </a:endParaRPr>
          </a:p>
        </p:txBody>
      </p:sp>
      <p:cxnSp>
        <p:nvCxnSpPr>
          <p:cNvPr id="37" name="直接箭头连接符 36"/>
          <p:cNvCxnSpPr/>
          <p:nvPr/>
        </p:nvCxnSpPr>
        <p:spPr>
          <a:xfrm>
            <a:off x="1959157" y="4668253"/>
            <a:ext cx="337806" cy="303780"/>
          </a:xfrm>
          <a:prstGeom prst="straightConnector1">
            <a:avLst/>
          </a:prstGeom>
          <a:ln w="381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矩形 37"/>
          <p:cNvSpPr/>
          <p:nvPr/>
        </p:nvSpPr>
        <p:spPr>
          <a:xfrm>
            <a:off x="2348390" y="4840433"/>
            <a:ext cx="1248192" cy="31475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000" b="1" dirty="0" smtClean="0">
                <a:latin typeface="Calibri" panose="020F0502020204030204" pitchFamily="34" charset="0"/>
              </a:rPr>
              <a:t>Gap</a:t>
            </a:r>
          </a:p>
        </p:txBody>
      </p:sp>
      <p:pic>
        <p:nvPicPr>
          <p:cNvPr id="19" name="图片 18"/>
          <p:cNvPicPr>
            <a:picLocks noChangeAspect="1"/>
          </p:cNvPicPr>
          <p:nvPr/>
        </p:nvPicPr>
        <p:blipFill>
          <a:blip r:embed="rId7"/>
          <a:stretch>
            <a:fillRect/>
          </a:stretch>
        </p:blipFill>
        <p:spPr>
          <a:xfrm>
            <a:off x="4886553" y="4228427"/>
            <a:ext cx="3610263" cy="2457871"/>
          </a:xfrm>
          <a:prstGeom prst="rect">
            <a:avLst/>
          </a:prstGeom>
        </p:spPr>
      </p:pic>
    </p:spTree>
    <p:custDataLst>
      <p:tags r:id="rId1"/>
    </p:custDataLst>
    <p:extLst>
      <p:ext uri="{BB962C8B-B14F-4D97-AF65-F5344CB8AC3E}">
        <p14:creationId xmlns:p14="http://schemas.microsoft.com/office/powerpoint/2010/main" val="2284053653"/>
      </p:ext>
    </p:extLst>
  </p:cSld>
  <p:clrMapOvr>
    <a:masterClrMapping/>
  </p:clrMapOvr>
  <mc:AlternateContent xmlns:mc="http://schemas.openxmlformats.org/markup-compatibility/2006" xmlns:p14="http://schemas.microsoft.com/office/powerpoint/2010/main">
    <mc:Choice Requires="p14">
      <p:transition spd="slow" p14:dur="2000" advTm="29559"/>
    </mc:Choice>
    <mc:Fallback xmlns="">
      <p:transition spd="slow" advTm="2955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179512" y="0"/>
            <a:ext cx="1079595" cy="2270100"/>
            <a:chOff x="540077" y="6772"/>
            <a:chExt cx="1079595" cy="1333996"/>
          </a:xfrm>
        </p:grpSpPr>
        <p:sp>
          <p:nvSpPr>
            <p:cNvPr id="2" name="矩形 1"/>
            <p:cNvSpPr/>
            <p:nvPr/>
          </p:nvSpPr>
          <p:spPr>
            <a:xfrm>
              <a:off x="825572" y="6772"/>
              <a:ext cx="223111" cy="1117972"/>
            </a:xfrm>
            <a:prstGeom prst="rect">
              <a:avLst/>
            </a:prstGeom>
            <a:solidFill>
              <a:srgbClr val="289C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1111067" y="6772"/>
              <a:ext cx="223111" cy="757932"/>
            </a:xfrm>
            <a:prstGeom prst="rect">
              <a:avLst/>
            </a:prstGeom>
            <a:solidFill>
              <a:srgbClr val="E99E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396561" y="6772"/>
              <a:ext cx="223111" cy="1333996"/>
            </a:xfrm>
            <a:prstGeom prst="rect">
              <a:avLst/>
            </a:prstGeom>
            <a:solidFill>
              <a:srgbClr val="CD2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540077" y="6772"/>
              <a:ext cx="223111" cy="901948"/>
            </a:xfrm>
            <a:prstGeom prst="rect">
              <a:avLst/>
            </a:prstGeom>
            <a:solidFill>
              <a:srgbClr val="096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 name="组合 5"/>
          <p:cNvGrpSpPr/>
          <p:nvPr/>
        </p:nvGrpSpPr>
        <p:grpSpPr>
          <a:xfrm>
            <a:off x="742626" y="2632873"/>
            <a:ext cx="7112846" cy="1323439"/>
            <a:chOff x="200330" y="2632873"/>
            <a:chExt cx="7112846" cy="1323439"/>
          </a:xfrm>
        </p:grpSpPr>
        <p:grpSp>
          <p:nvGrpSpPr>
            <p:cNvPr id="7" name="组合 6"/>
            <p:cNvGrpSpPr/>
            <p:nvPr/>
          </p:nvGrpSpPr>
          <p:grpSpPr>
            <a:xfrm>
              <a:off x="1554541" y="2832924"/>
              <a:ext cx="5758635" cy="1123388"/>
              <a:chOff x="2007549" y="2726139"/>
              <a:chExt cx="3355656" cy="1123388"/>
            </a:xfrm>
          </p:grpSpPr>
          <p:sp>
            <p:nvSpPr>
              <p:cNvPr id="8" name="矩形 7"/>
              <p:cNvSpPr/>
              <p:nvPr/>
            </p:nvSpPr>
            <p:spPr>
              <a:xfrm>
                <a:off x="2132706" y="2726139"/>
                <a:ext cx="3192708" cy="1015663"/>
              </a:xfrm>
              <a:prstGeom prst="rect">
                <a:avLst/>
              </a:prstGeom>
            </p:spPr>
            <p:txBody>
              <a:bodyPr wrap="none" anchor="t">
                <a:spAutoFit/>
              </a:bodyPr>
              <a:lstStyle/>
              <a:p>
                <a:r>
                  <a:rPr lang="en-US" altLang="zh-CN" sz="6000" b="1" dirty="0" smtClean="0">
                    <a:solidFill>
                      <a:schemeClr val="tx1">
                        <a:lumMod val="75000"/>
                        <a:lumOff val="25000"/>
                      </a:schemeClr>
                    </a:solidFill>
                    <a:latin typeface="Calibri" panose="020F0502020204030204" pitchFamily="34" charset="0"/>
                    <a:cs typeface="Arial" panose="020B0604020202020204" pitchFamily="34" charset="0"/>
                  </a:rPr>
                  <a:t>Technical Details</a:t>
                </a:r>
                <a:endParaRPr lang="zh-CN" altLang="en-US" sz="3200" b="1" dirty="0">
                  <a:solidFill>
                    <a:schemeClr val="tx1">
                      <a:lumMod val="75000"/>
                      <a:lumOff val="25000"/>
                    </a:schemeClr>
                  </a:solidFill>
                  <a:latin typeface="Calibri" panose="020F0502020204030204" pitchFamily="34" charset="0"/>
                  <a:cs typeface="Arial" panose="020B0604020202020204" pitchFamily="34" charset="0"/>
                </a:endParaRPr>
              </a:p>
            </p:txBody>
          </p:sp>
          <p:sp>
            <p:nvSpPr>
              <p:cNvPr id="9" name="矩形 8"/>
              <p:cNvSpPr/>
              <p:nvPr/>
            </p:nvSpPr>
            <p:spPr>
              <a:xfrm>
                <a:off x="2007549" y="3387862"/>
                <a:ext cx="3355656" cy="461665"/>
              </a:xfrm>
              <a:prstGeom prst="rect">
                <a:avLst/>
              </a:prstGeom>
            </p:spPr>
            <p:txBody>
              <a:bodyPr wrap="square" anchor="t">
                <a:spAutoFit/>
              </a:bodyPr>
              <a:lstStyle/>
              <a:p>
                <a:endParaRPr lang="en-US" altLang="zh-CN" sz="2400" dirty="0">
                  <a:solidFill>
                    <a:schemeClr val="tx1">
                      <a:lumMod val="75000"/>
                      <a:lumOff val="25000"/>
                    </a:schemeClr>
                  </a:solidFill>
                </a:endParaRPr>
              </a:p>
            </p:txBody>
          </p:sp>
        </p:grpSp>
        <p:sp>
          <p:nvSpPr>
            <p:cNvPr id="11" name="文本框 10"/>
            <p:cNvSpPr txBox="1"/>
            <p:nvPr/>
          </p:nvSpPr>
          <p:spPr>
            <a:xfrm>
              <a:off x="200330" y="2632873"/>
              <a:ext cx="1809750" cy="1323439"/>
            </a:xfrm>
            <a:prstGeom prst="rect">
              <a:avLst/>
            </a:prstGeom>
            <a:noFill/>
            <a:ln>
              <a:noFill/>
            </a:ln>
          </p:spPr>
          <p:txBody>
            <a:bodyPr wrap="square" rtlCol="0" anchor="t">
              <a:spAutoFit/>
            </a:bodyPr>
            <a:lstStyle/>
            <a:p>
              <a:pPr algn="ctr"/>
              <a:r>
                <a:rPr lang="en-US" altLang="zh-CN" sz="8000" b="1" dirty="0">
                  <a:ln w="28575">
                    <a:solidFill>
                      <a:srgbClr val="0962A9"/>
                    </a:solidFill>
                  </a:ln>
                  <a:solidFill>
                    <a:schemeClr val="bg1"/>
                  </a:solidFill>
                </a:rPr>
                <a:t>4</a:t>
              </a:r>
              <a:endParaRPr lang="zh-CN" altLang="en-US" sz="8000" b="1" dirty="0">
                <a:ln w="28575">
                  <a:solidFill>
                    <a:srgbClr val="0962A9"/>
                  </a:solidFill>
                </a:ln>
                <a:solidFill>
                  <a:schemeClr val="bg1"/>
                </a:solidFill>
              </a:endParaRPr>
            </a:p>
          </p:txBody>
        </p:sp>
      </p:grpSp>
      <p:sp>
        <p:nvSpPr>
          <p:cNvPr id="5" name="灯片编号占位符 4"/>
          <p:cNvSpPr>
            <a:spLocks noGrp="1"/>
          </p:cNvSpPr>
          <p:nvPr>
            <p:ph type="sldNum" sz="quarter" idx="12"/>
          </p:nvPr>
        </p:nvSpPr>
        <p:spPr/>
        <p:txBody>
          <a:bodyPr/>
          <a:lstStyle/>
          <a:p>
            <a:fld id="{2DF117AA-CEB0-421E-A079-91D0E9F5A472}" type="slidenum">
              <a:rPr lang="zh-CN" altLang="en-US" smtClean="0"/>
              <a:pPr/>
              <a:t>17</a:t>
            </a:fld>
            <a:endParaRPr lang="zh-CN" altLang="en-US"/>
          </a:p>
        </p:txBody>
      </p:sp>
    </p:spTree>
    <p:extLst>
      <p:ext uri="{BB962C8B-B14F-4D97-AF65-F5344CB8AC3E}">
        <p14:creationId xmlns:p14="http://schemas.microsoft.com/office/powerpoint/2010/main" val="1696861022"/>
      </p:ext>
    </p:extLst>
  </p:cSld>
  <p:clrMapOvr>
    <a:masterClrMapping/>
  </p:clrMapOvr>
  <mc:AlternateContent xmlns:mc="http://schemas.openxmlformats.org/markup-compatibility/2006" xmlns:p14="http://schemas.microsoft.com/office/powerpoint/2010/main">
    <mc:Choice Requires="p14">
      <p:transition spd="slow" p14:dur="2000" advTm="12777"/>
    </mc:Choice>
    <mc:Fallback xmlns="">
      <p:transition spd="slow" advTm="12777"/>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图片 53"/>
          <p:cNvPicPr>
            <a:picLocks noChangeAspect="1"/>
          </p:cNvPicPr>
          <p:nvPr/>
        </p:nvPicPr>
        <p:blipFill>
          <a:blip r:embed="rId4"/>
          <a:stretch>
            <a:fillRect/>
          </a:stretch>
        </p:blipFill>
        <p:spPr>
          <a:xfrm>
            <a:off x="1272297" y="4344503"/>
            <a:ext cx="6448425" cy="1543050"/>
          </a:xfrm>
          <a:prstGeom prst="rect">
            <a:avLst/>
          </a:prstGeom>
        </p:spPr>
      </p:pic>
      <p:sp>
        <p:nvSpPr>
          <p:cNvPr id="6" name="灯片编号占位符 5"/>
          <p:cNvSpPr>
            <a:spLocks noGrp="1"/>
          </p:cNvSpPr>
          <p:nvPr>
            <p:ph type="sldNum" sz="quarter" idx="12"/>
          </p:nvPr>
        </p:nvSpPr>
        <p:spPr/>
        <p:txBody>
          <a:bodyPr/>
          <a:lstStyle/>
          <a:p>
            <a:fld id="{2DF117AA-CEB0-421E-A079-91D0E9F5A472}" type="slidenum">
              <a:rPr lang="zh-CN" altLang="en-US" smtClean="0"/>
              <a:pPr/>
              <a:t>18</a:t>
            </a:fld>
            <a:endParaRPr lang="zh-CN" altLang="en-US" dirty="0"/>
          </a:p>
        </p:txBody>
      </p:sp>
      <p:sp>
        <p:nvSpPr>
          <p:cNvPr id="8" name="矩形 7"/>
          <p:cNvSpPr/>
          <p:nvPr/>
        </p:nvSpPr>
        <p:spPr>
          <a:xfrm>
            <a:off x="1956048" y="457863"/>
            <a:ext cx="5192961" cy="584775"/>
          </a:xfrm>
          <a:prstGeom prst="rect">
            <a:avLst/>
          </a:prstGeom>
        </p:spPr>
        <p:txBody>
          <a:bodyPr wrap="none">
            <a:spAutoFit/>
          </a:bodyPr>
          <a:lstStyle/>
          <a:p>
            <a:pPr algn="ctr"/>
            <a:r>
              <a:rPr lang="en-US" altLang="zh-CN" sz="3200" b="1" dirty="0" smtClean="0">
                <a:solidFill>
                  <a:srgbClr val="0962A9"/>
                </a:solidFill>
              </a:rPr>
              <a:t>Traditional </a:t>
            </a:r>
            <a:r>
              <a:rPr lang="en-US" altLang="zh-CN" sz="3200" b="1" dirty="0" err="1" smtClean="0">
                <a:solidFill>
                  <a:srgbClr val="0962A9"/>
                </a:solidFill>
              </a:rPr>
              <a:t>AoA</a:t>
            </a:r>
            <a:r>
              <a:rPr lang="en-US" altLang="zh-CN" sz="3200" b="1" dirty="0" smtClean="0">
                <a:solidFill>
                  <a:srgbClr val="0962A9"/>
                </a:solidFill>
              </a:rPr>
              <a:t> Approach</a:t>
            </a:r>
            <a:endParaRPr lang="zh-CN" altLang="en-US" sz="3200" b="1" dirty="0">
              <a:solidFill>
                <a:srgbClr val="0962A9"/>
              </a:solidFill>
            </a:endParaRPr>
          </a:p>
        </p:txBody>
      </p:sp>
      <p:cxnSp>
        <p:nvCxnSpPr>
          <p:cNvPr id="9" name="直接连接符 8"/>
          <p:cNvCxnSpPr/>
          <p:nvPr/>
        </p:nvCxnSpPr>
        <p:spPr>
          <a:xfrm>
            <a:off x="1526511" y="1104312"/>
            <a:ext cx="5940000" cy="3453"/>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pic>
        <p:nvPicPr>
          <p:cNvPr id="5" name="图片 4"/>
          <p:cNvPicPr>
            <a:picLocks noChangeAspect="1"/>
          </p:cNvPicPr>
          <p:nvPr/>
        </p:nvPicPr>
        <p:blipFill>
          <a:blip r:embed="rId5"/>
          <a:stretch>
            <a:fillRect/>
          </a:stretch>
        </p:blipFill>
        <p:spPr>
          <a:xfrm>
            <a:off x="881773" y="2204328"/>
            <a:ext cx="7229475" cy="1057275"/>
          </a:xfrm>
          <a:prstGeom prst="rect">
            <a:avLst/>
          </a:prstGeom>
        </p:spPr>
      </p:pic>
      <p:grpSp>
        <p:nvGrpSpPr>
          <p:cNvPr id="14" name="组合 13"/>
          <p:cNvGrpSpPr/>
          <p:nvPr/>
        </p:nvGrpSpPr>
        <p:grpSpPr>
          <a:xfrm>
            <a:off x="455202" y="3043452"/>
            <a:ext cx="4339413" cy="1032715"/>
            <a:chOff x="4995847" y="3372287"/>
            <a:chExt cx="4339413" cy="1032715"/>
          </a:xfrm>
        </p:grpSpPr>
        <p:sp>
          <p:nvSpPr>
            <p:cNvPr id="16" name="文本框 15"/>
            <p:cNvSpPr txBox="1"/>
            <p:nvPr/>
          </p:nvSpPr>
          <p:spPr>
            <a:xfrm>
              <a:off x="4995847" y="3881782"/>
              <a:ext cx="4339413" cy="523220"/>
            </a:xfrm>
            <a:prstGeom prst="rect">
              <a:avLst/>
            </a:prstGeom>
            <a:noFill/>
          </p:spPr>
          <p:txBody>
            <a:bodyPr wrap="square" rtlCol="0">
              <a:spAutoFit/>
            </a:bodyPr>
            <a:lstStyle/>
            <a:p>
              <a:r>
                <a:rPr lang="en-US" altLang="zh-CN" sz="2800" b="1" i="1" dirty="0" smtClean="0">
                  <a:latin typeface="Calibri" panose="020F0502020204030204" pitchFamily="34" charset="0"/>
                </a:rPr>
                <a:t>Wireless channel parameter</a:t>
              </a:r>
              <a:endParaRPr lang="zh-CN" altLang="en-US" sz="2800" b="1" i="1" dirty="0">
                <a:latin typeface="Calibri" panose="020F0502020204030204" pitchFamily="34" charset="0"/>
              </a:endParaRPr>
            </a:p>
          </p:txBody>
        </p:sp>
        <p:cxnSp>
          <p:nvCxnSpPr>
            <p:cNvPr id="17" name="直接箭头连接符 16"/>
            <p:cNvCxnSpPr/>
            <p:nvPr/>
          </p:nvCxnSpPr>
          <p:spPr>
            <a:xfrm>
              <a:off x="5905421" y="3372287"/>
              <a:ext cx="478247" cy="50949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1" name="组合 20"/>
          <p:cNvGrpSpPr/>
          <p:nvPr/>
        </p:nvGrpSpPr>
        <p:grpSpPr>
          <a:xfrm>
            <a:off x="3125344" y="1473955"/>
            <a:ext cx="4230800" cy="892087"/>
            <a:chOff x="676655" y="5285269"/>
            <a:chExt cx="4230800" cy="1042214"/>
          </a:xfrm>
        </p:grpSpPr>
        <p:cxnSp>
          <p:nvCxnSpPr>
            <p:cNvPr id="23" name="Curved Connector 22"/>
            <p:cNvCxnSpPr>
              <a:stCxn id="25" idx="1"/>
            </p:cNvCxnSpPr>
            <p:nvPr/>
          </p:nvCxnSpPr>
          <p:spPr>
            <a:xfrm rot="10800000" flipV="1">
              <a:off x="676655" y="5708610"/>
              <a:ext cx="592786" cy="618868"/>
            </a:xfrm>
            <a:prstGeom prst="curvedConnector2">
              <a:avLst/>
            </a:prstGeom>
            <a:ln w="57150">
              <a:solidFill>
                <a:schemeClr val="accent5"/>
              </a:solidFill>
              <a:tailEnd type="arrow"/>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1269441" y="5285269"/>
              <a:ext cx="3638014" cy="846683"/>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CN" sz="2800" b="1" dirty="0" smtClean="0">
                  <a:latin typeface="Calibri" panose="020F0502020204030204" pitchFamily="34" charset="0"/>
                </a:rPr>
                <a:t>Measured phase</a:t>
              </a:r>
              <a:endParaRPr lang="zh-CN" altLang="en-US" sz="2800" b="1" dirty="0">
                <a:latin typeface="Calibri" panose="020F0502020204030204" pitchFamily="34" charset="0"/>
              </a:endParaRPr>
            </a:p>
          </p:txBody>
        </p:sp>
      </p:grpSp>
      <p:sp>
        <p:nvSpPr>
          <p:cNvPr id="27" name="椭圆 26"/>
          <p:cNvSpPr/>
          <p:nvPr/>
        </p:nvSpPr>
        <p:spPr>
          <a:xfrm>
            <a:off x="2961564" y="2366042"/>
            <a:ext cx="327545" cy="459043"/>
          </a:xfrm>
          <a:prstGeom prst="ellipse">
            <a:avLst/>
          </a:prstGeom>
          <a:noFill/>
          <a:ln w="381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5" name="组合 34"/>
          <p:cNvGrpSpPr/>
          <p:nvPr/>
        </p:nvGrpSpPr>
        <p:grpSpPr>
          <a:xfrm>
            <a:off x="5081325" y="2947913"/>
            <a:ext cx="3638014" cy="1241726"/>
            <a:chOff x="1269441" y="5188466"/>
            <a:chExt cx="3638014" cy="1450693"/>
          </a:xfrm>
        </p:grpSpPr>
        <p:cxnSp>
          <p:nvCxnSpPr>
            <p:cNvPr id="36" name="Curved Connector 22"/>
            <p:cNvCxnSpPr>
              <a:stCxn id="37" idx="0"/>
            </p:cNvCxnSpPr>
            <p:nvPr/>
          </p:nvCxnSpPr>
          <p:spPr>
            <a:xfrm rot="16200000" flipV="1">
              <a:off x="2407024" y="5111051"/>
              <a:ext cx="604009" cy="758839"/>
            </a:xfrm>
            <a:prstGeom prst="curvedConnector2">
              <a:avLst/>
            </a:prstGeom>
            <a:ln w="57150">
              <a:solidFill>
                <a:schemeClr val="accent5"/>
              </a:solidFill>
              <a:tailEnd type="arrow"/>
            </a:ln>
          </p:spPr>
          <p:style>
            <a:lnRef idx="1">
              <a:schemeClr val="accent1"/>
            </a:lnRef>
            <a:fillRef idx="0">
              <a:schemeClr val="accent1"/>
            </a:fillRef>
            <a:effectRef idx="0">
              <a:schemeClr val="accent1"/>
            </a:effectRef>
            <a:fontRef idx="minor">
              <a:schemeClr val="tx1"/>
            </a:fontRef>
          </p:style>
        </p:cxnSp>
        <p:sp>
          <p:nvSpPr>
            <p:cNvPr id="37" name="矩形 36"/>
            <p:cNvSpPr/>
            <p:nvPr/>
          </p:nvSpPr>
          <p:spPr>
            <a:xfrm>
              <a:off x="1269441" y="5792476"/>
              <a:ext cx="3638014" cy="846683"/>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CN" sz="2800" b="1" dirty="0" smtClean="0">
                  <a:latin typeface="Calibri" panose="020F0502020204030204" pitchFamily="34" charset="0"/>
                </a:rPr>
                <a:t>Theoretical phase</a:t>
              </a:r>
              <a:endParaRPr lang="zh-CN" altLang="en-US" sz="2800" b="1" dirty="0">
                <a:latin typeface="Calibri" panose="020F0502020204030204" pitchFamily="34" charset="0"/>
              </a:endParaRPr>
            </a:p>
          </p:txBody>
        </p:sp>
      </p:grpSp>
      <p:cxnSp>
        <p:nvCxnSpPr>
          <p:cNvPr id="47" name="直接连接符 46"/>
          <p:cNvCxnSpPr/>
          <p:nvPr/>
        </p:nvCxnSpPr>
        <p:spPr>
          <a:xfrm>
            <a:off x="4653887" y="2825085"/>
            <a:ext cx="3289110" cy="0"/>
          </a:xfrm>
          <a:prstGeom prst="line">
            <a:avLst/>
          </a:prstGeom>
          <a:ln w="38100">
            <a:solidFill>
              <a:srgbClr val="4472C4"/>
            </a:solidFill>
          </a:ln>
        </p:spPr>
        <p:style>
          <a:lnRef idx="1">
            <a:schemeClr val="accent1"/>
          </a:lnRef>
          <a:fillRef idx="0">
            <a:schemeClr val="accent1"/>
          </a:fillRef>
          <a:effectRef idx="0">
            <a:schemeClr val="accent1"/>
          </a:effectRef>
          <a:fontRef idx="minor">
            <a:schemeClr val="tx1"/>
          </a:fontRef>
        </p:style>
      </p:cxnSp>
      <p:grpSp>
        <p:nvGrpSpPr>
          <p:cNvPr id="55" name="组合 54"/>
          <p:cNvGrpSpPr/>
          <p:nvPr/>
        </p:nvGrpSpPr>
        <p:grpSpPr>
          <a:xfrm>
            <a:off x="1526511" y="5476729"/>
            <a:ext cx="2598728" cy="993944"/>
            <a:chOff x="5402955" y="3372287"/>
            <a:chExt cx="2598728" cy="993944"/>
          </a:xfrm>
        </p:grpSpPr>
        <p:sp>
          <p:nvSpPr>
            <p:cNvPr id="56" name="文本框 55"/>
            <p:cNvSpPr txBox="1"/>
            <p:nvPr/>
          </p:nvSpPr>
          <p:spPr>
            <a:xfrm>
              <a:off x="5402955" y="3843011"/>
              <a:ext cx="2598728" cy="523220"/>
            </a:xfrm>
            <a:prstGeom prst="rect">
              <a:avLst/>
            </a:prstGeom>
            <a:noFill/>
          </p:spPr>
          <p:txBody>
            <a:bodyPr wrap="square" rtlCol="0">
              <a:spAutoFit/>
            </a:bodyPr>
            <a:lstStyle/>
            <a:p>
              <a:r>
                <a:rPr lang="en-US" altLang="zh-CN" sz="2800" b="1" i="1" dirty="0" smtClean="0">
                  <a:latin typeface="Calibri" panose="020F0502020204030204" pitchFamily="34" charset="0"/>
                </a:rPr>
                <a:t>Power profile</a:t>
              </a:r>
              <a:endParaRPr lang="zh-CN" altLang="en-US" sz="2800" b="1" i="1" dirty="0">
                <a:latin typeface="Calibri" panose="020F0502020204030204" pitchFamily="34" charset="0"/>
              </a:endParaRPr>
            </a:p>
          </p:txBody>
        </p:sp>
        <p:cxnSp>
          <p:nvCxnSpPr>
            <p:cNvPr id="57" name="直接箭头连接符 56"/>
            <p:cNvCxnSpPr/>
            <p:nvPr/>
          </p:nvCxnSpPr>
          <p:spPr>
            <a:xfrm>
              <a:off x="5905421" y="3372287"/>
              <a:ext cx="478247" cy="50949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1523171692"/>
      </p:ext>
    </p:extLst>
  </p:cSld>
  <p:clrMapOvr>
    <a:masterClrMapping/>
  </p:clrMapOvr>
  <mc:AlternateContent xmlns:mc="http://schemas.openxmlformats.org/markup-compatibility/2006" xmlns:p14="http://schemas.microsoft.com/office/powerpoint/2010/main">
    <mc:Choice Requires="p14">
      <p:transition spd="slow" p14:dur="2000" advTm="29559"/>
    </mc:Choice>
    <mc:Fallback xmlns="">
      <p:transition spd="slow" advTm="2955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down)">
                                      <p:cBhvr>
                                        <p:cTn id="12" dur="500"/>
                                        <p:tgtEl>
                                          <p:spTgt spid="27"/>
                                        </p:tgtEl>
                                      </p:cBhvr>
                                    </p:animEffect>
                                  </p:childTnLst>
                                </p:cTn>
                              </p:par>
                            </p:childTnLst>
                          </p:cTn>
                        </p:par>
                        <p:par>
                          <p:cTn id="13" fill="hold">
                            <p:stCondLst>
                              <p:cond delay="500"/>
                            </p:stCondLst>
                            <p:childTnLst>
                              <p:par>
                                <p:cTn id="14" presetID="22" presetClass="entr" presetSubtype="4" fill="hold" nodeType="after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wipe(down)">
                                      <p:cBhvr>
                                        <p:cTn id="16" dur="5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500"/>
                                        <p:tgtEl>
                                          <p:spTgt spid="47"/>
                                        </p:tgtEl>
                                      </p:cBhvr>
                                    </p:animEffect>
                                  </p:childTnLst>
                                </p:cTn>
                              </p:par>
                            </p:childTnLst>
                          </p:cTn>
                        </p:par>
                        <p:par>
                          <p:cTn id="22" fill="hold">
                            <p:stCondLst>
                              <p:cond delay="500"/>
                            </p:stCondLst>
                            <p:childTnLst>
                              <p:par>
                                <p:cTn id="23" presetID="22" presetClass="entr" presetSubtype="1"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up)">
                                      <p:cBhvr>
                                        <p:cTn id="25" dur="500"/>
                                        <p:tgtEl>
                                          <p:spTgt spid="3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4"/>
                                        </p:tgtEl>
                                        <p:attrNameLst>
                                          <p:attrName>style.visibility</p:attrName>
                                        </p:attrNameLst>
                                      </p:cBhvr>
                                      <p:to>
                                        <p:strVal val="visible"/>
                                      </p:to>
                                    </p:set>
                                    <p:animEffect transition="in" filter="fade">
                                      <p:cBhvr>
                                        <p:cTn id="30" dur="500"/>
                                        <p:tgtEl>
                                          <p:spTgt spid="54"/>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wipe(left)">
                                      <p:cBhvr>
                                        <p:cTn id="3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灯片编号占位符 5"/>
          <p:cNvSpPr>
            <a:spLocks noGrp="1"/>
          </p:cNvSpPr>
          <p:nvPr>
            <p:ph type="sldNum" sz="quarter" idx="12"/>
          </p:nvPr>
        </p:nvSpPr>
        <p:spPr/>
        <p:txBody>
          <a:bodyPr/>
          <a:lstStyle/>
          <a:p>
            <a:fld id="{2DF117AA-CEB0-421E-A079-91D0E9F5A472}" type="slidenum">
              <a:rPr lang="zh-CN" altLang="en-US" smtClean="0"/>
              <a:pPr/>
              <a:t>19</a:t>
            </a:fld>
            <a:endParaRPr lang="zh-CN" altLang="en-US" dirty="0"/>
          </a:p>
        </p:txBody>
      </p:sp>
      <p:sp>
        <p:nvSpPr>
          <p:cNvPr id="8" name="矩形 7"/>
          <p:cNvSpPr/>
          <p:nvPr/>
        </p:nvSpPr>
        <p:spPr>
          <a:xfrm>
            <a:off x="3367757" y="457863"/>
            <a:ext cx="2369558" cy="584775"/>
          </a:xfrm>
          <a:prstGeom prst="rect">
            <a:avLst/>
          </a:prstGeom>
        </p:spPr>
        <p:txBody>
          <a:bodyPr wrap="none">
            <a:spAutoFit/>
          </a:bodyPr>
          <a:lstStyle/>
          <a:p>
            <a:pPr algn="ctr"/>
            <a:r>
              <a:rPr lang="en-US" altLang="zh-CN" sz="3200" b="1" dirty="0" smtClean="0">
                <a:solidFill>
                  <a:srgbClr val="0962A9"/>
                </a:solidFill>
              </a:rPr>
              <a:t>Challenges</a:t>
            </a:r>
            <a:endParaRPr lang="zh-CN" altLang="en-US" sz="3200" b="1" dirty="0">
              <a:solidFill>
                <a:srgbClr val="0962A9"/>
              </a:solidFill>
            </a:endParaRPr>
          </a:p>
        </p:txBody>
      </p:sp>
      <p:cxnSp>
        <p:nvCxnSpPr>
          <p:cNvPr id="9" name="直接连接符 8"/>
          <p:cNvCxnSpPr/>
          <p:nvPr/>
        </p:nvCxnSpPr>
        <p:spPr>
          <a:xfrm>
            <a:off x="1526511" y="1104312"/>
            <a:ext cx="5940000" cy="3453"/>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12" name="Group 12"/>
          <p:cNvGrpSpPr/>
          <p:nvPr/>
        </p:nvGrpSpPr>
        <p:grpSpPr>
          <a:xfrm>
            <a:off x="1120417" y="2234372"/>
            <a:ext cx="3104061" cy="2207339"/>
            <a:chOff x="639840" y="4191168"/>
            <a:chExt cx="3104061" cy="2207339"/>
          </a:xfrm>
        </p:grpSpPr>
        <p:pic>
          <p:nvPicPr>
            <p:cNvPr id="13" name="图片 12"/>
            <p:cNvPicPr>
              <a:picLocks noChangeAspect="1"/>
            </p:cNvPicPr>
            <p:nvPr/>
          </p:nvPicPr>
          <p:blipFill>
            <a:blip r:embed="rId4" cstate="print"/>
            <a:stretch>
              <a:fillRect/>
            </a:stretch>
          </p:blipFill>
          <p:spPr>
            <a:xfrm>
              <a:off x="1358663" y="4191168"/>
              <a:ext cx="1666417" cy="1622564"/>
            </a:xfrm>
            <a:prstGeom prst="rect">
              <a:avLst/>
            </a:prstGeom>
          </p:spPr>
        </p:pic>
        <p:sp>
          <p:nvSpPr>
            <p:cNvPr id="14" name="文本框 13"/>
            <p:cNvSpPr txBox="1"/>
            <p:nvPr/>
          </p:nvSpPr>
          <p:spPr>
            <a:xfrm>
              <a:off x="639840" y="5813732"/>
              <a:ext cx="3104061" cy="584775"/>
            </a:xfrm>
            <a:prstGeom prst="rect">
              <a:avLst/>
            </a:prstGeom>
            <a:noFill/>
          </p:spPr>
          <p:txBody>
            <a:bodyPr wrap="square" rtlCol="0">
              <a:spAutoFit/>
            </a:bodyPr>
            <a:lstStyle/>
            <a:p>
              <a:pPr algn="ctr"/>
              <a:r>
                <a:rPr lang="en-US" altLang="zh-CN" sz="3200" b="1" dirty="0" smtClean="0">
                  <a:latin typeface="Calibri" panose="020F0502020204030204" pitchFamily="34" charset="0"/>
                </a:rPr>
                <a:t>Device diversity</a:t>
              </a:r>
              <a:endParaRPr lang="zh-CN" altLang="en-US" sz="3200" b="1" dirty="0">
                <a:latin typeface="Calibri" panose="020F0502020204030204" pitchFamily="34" charset="0"/>
              </a:endParaRPr>
            </a:p>
          </p:txBody>
        </p:sp>
      </p:grpSp>
      <p:grpSp>
        <p:nvGrpSpPr>
          <p:cNvPr id="15" name="Group 24"/>
          <p:cNvGrpSpPr/>
          <p:nvPr/>
        </p:nvGrpSpPr>
        <p:grpSpPr>
          <a:xfrm>
            <a:off x="5260686" y="2152462"/>
            <a:ext cx="2612891" cy="2371159"/>
            <a:chOff x="5856902" y="1008436"/>
            <a:chExt cx="2612891" cy="2371159"/>
          </a:xfrm>
        </p:grpSpPr>
        <p:pic>
          <p:nvPicPr>
            <p:cNvPr id="16" name="图片 15"/>
            <p:cNvPicPr>
              <a:picLocks noChangeAspect="1"/>
            </p:cNvPicPr>
            <p:nvPr/>
          </p:nvPicPr>
          <p:blipFill>
            <a:blip r:embed="rId5" cstate="print"/>
            <a:stretch>
              <a:fillRect/>
            </a:stretch>
          </p:blipFill>
          <p:spPr>
            <a:xfrm>
              <a:off x="6189218" y="1008436"/>
              <a:ext cx="1948260" cy="1948260"/>
            </a:xfrm>
            <a:prstGeom prst="rect">
              <a:avLst/>
            </a:prstGeom>
          </p:spPr>
        </p:pic>
        <p:sp>
          <p:nvSpPr>
            <p:cNvPr id="17" name="文本框 16"/>
            <p:cNvSpPr txBox="1"/>
            <p:nvPr/>
          </p:nvSpPr>
          <p:spPr>
            <a:xfrm>
              <a:off x="5856902" y="2794820"/>
              <a:ext cx="2612891" cy="584775"/>
            </a:xfrm>
            <a:prstGeom prst="rect">
              <a:avLst/>
            </a:prstGeom>
            <a:noFill/>
          </p:spPr>
          <p:txBody>
            <a:bodyPr wrap="square" rtlCol="0">
              <a:spAutoFit/>
            </a:bodyPr>
            <a:lstStyle/>
            <a:p>
              <a:pPr algn="ctr"/>
              <a:r>
                <a:rPr lang="en-US" altLang="zh-CN" sz="3200" b="1" dirty="0" smtClean="0">
                  <a:latin typeface="Calibri" panose="020F0502020204030204" pitchFamily="34" charset="0"/>
                </a:rPr>
                <a:t>Thermal noise</a:t>
              </a:r>
              <a:endParaRPr lang="zh-CN" altLang="en-US" sz="3200" b="1" dirty="0">
                <a:latin typeface="Calibri" panose="020F0502020204030204" pitchFamily="34" charset="0"/>
              </a:endParaRPr>
            </a:p>
          </p:txBody>
        </p:sp>
      </p:grpSp>
    </p:spTree>
    <p:custDataLst>
      <p:tags r:id="rId1"/>
    </p:custDataLst>
    <p:extLst>
      <p:ext uri="{BB962C8B-B14F-4D97-AF65-F5344CB8AC3E}">
        <p14:creationId xmlns:p14="http://schemas.microsoft.com/office/powerpoint/2010/main" val="831302509"/>
      </p:ext>
    </p:extLst>
  </p:cSld>
  <p:clrMapOvr>
    <a:masterClrMapping/>
  </p:clrMapOvr>
  <mc:AlternateContent xmlns:mc="http://schemas.openxmlformats.org/markup-compatibility/2006" xmlns:p14="http://schemas.microsoft.com/office/powerpoint/2010/main">
    <mc:Choice Requires="p14">
      <p:transition spd="slow" p14:dur="2000" advTm="29559"/>
    </mc:Choice>
    <mc:Fallback xmlns="">
      <p:transition spd="slow" advTm="29559"/>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296323" y="3614401"/>
            <a:ext cx="4773217" cy="646331"/>
            <a:chOff x="2355143" y="871129"/>
            <a:chExt cx="4773217" cy="646331"/>
          </a:xfrm>
        </p:grpSpPr>
        <p:sp>
          <p:nvSpPr>
            <p:cNvPr id="3" name="文本框 6"/>
            <p:cNvSpPr txBox="1"/>
            <p:nvPr/>
          </p:nvSpPr>
          <p:spPr>
            <a:xfrm>
              <a:off x="3135849" y="877308"/>
              <a:ext cx="3992511" cy="577850"/>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zh-CN" sz="2400" b="0" i="0" u="none" strike="noStrike" kern="1200" cap="none" spc="0" normalizeH="0" baseline="0" noProof="0" dirty="0" smtClean="0">
                  <a:ln>
                    <a:noFill/>
                  </a:ln>
                  <a:solidFill>
                    <a:prstClr val="black">
                      <a:lumMod val="85000"/>
                      <a:lumOff val="15000"/>
                    </a:prstClr>
                  </a:solidFill>
                  <a:effectLst/>
                  <a:uLnTx/>
                  <a:uFillTx/>
                  <a:latin typeface="Arial" panose="020B0604020202020204" pitchFamily="34" charset="0"/>
                  <a:ea typeface="微软雅黑"/>
                  <a:cs typeface="Arial" panose="020B0604020202020204" pitchFamily="34" charset="0"/>
                </a:rPr>
                <a:t>Technical</a:t>
              </a:r>
              <a:r>
                <a:rPr kumimoji="0" lang="en-US" altLang="zh-CN" sz="2400" b="0" i="0" u="none" strike="noStrike" kern="1200" cap="none" spc="0" normalizeH="0" noProof="0" dirty="0" smtClean="0">
                  <a:ln>
                    <a:noFill/>
                  </a:ln>
                  <a:solidFill>
                    <a:prstClr val="black">
                      <a:lumMod val="85000"/>
                      <a:lumOff val="15000"/>
                    </a:prstClr>
                  </a:solidFill>
                  <a:effectLst/>
                  <a:uLnTx/>
                  <a:uFillTx/>
                  <a:latin typeface="Arial" panose="020B0604020202020204" pitchFamily="34" charset="0"/>
                  <a:ea typeface="微软雅黑"/>
                  <a:cs typeface="Arial" panose="020B0604020202020204" pitchFamily="34" charset="0"/>
                </a:rPr>
                <a:t> Details</a:t>
              </a:r>
              <a:endParaRPr kumimoji="0" lang="en-US" altLang="zh-CN" sz="2800" b="0" i="0" u="none" strike="noStrike" kern="1200" cap="none" spc="0" normalizeH="0" baseline="0" noProof="0" dirty="0" smtClean="0">
                <a:ln>
                  <a:noFill/>
                </a:ln>
                <a:solidFill>
                  <a:prstClr val="black">
                    <a:lumMod val="85000"/>
                    <a:lumOff val="15000"/>
                  </a:prstClr>
                </a:solidFill>
                <a:effectLst/>
                <a:uLnTx/>
                <a:uFillTx/>
                <a:latin typeface="Arial" panose="020B0604020202020204" pitchFamily="34" charset="0"/>
                <a:ea typeface="微软雅黑"/>
                <a:cs typeface="Arial" panose="020B0604020202020204" pitchFamily="34" charset="0"/>
              </a:endParaRPr>
            </a:p>
          </p:txBody>
        </p:sp>
        <p:sp>
          <p:nvSpPr>
            <p:cNvPr id="4" name="TextBox 24"/>
            <p:cNvSpPr txBox="1"/>
            <p:nvPr/>
          </p:nvSpPr>
          <p:spPr>
            <a:xfrm>
              <a:off x="2355143" y="871129"/>
              <a:ext cx="825867"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smtClean="0">
                  <a:ln>
                    <a:noFill/>
                  </a:ln>
                  <a:solidFill>
                    <a:srgbClr val="7030A0"/>
                  </a:solidFill>
                  <a:effectLst/>
                  <a:uLnTx/>
                  <a:uFillTx/>
                  <a:latin typeface="Arial"/>
                  <a:ea typeface="微软雅黑"/>
                  <a:cs typeface="+mn-cs"/>
                </a:rPr>
                <a:t>04.</a:t>
              </a:r>
              <a:endParaRPr kumimoji="0" lang="zh-CN" altLang="en-US" sz="3600" b="1" i="0" u="none" strike="noStrike" kern="1200" cap="none" spc="0" normalizeH="0" baseline="0" noProof="0" dirty="0">
                <a:ln>
                  <a:noFill/>
                </a:ln>
                <a:solidFill>
                  <a:srgbClr val="7030A0"/>
                </a:solidFill>
                <a:effectLst/>
                <a:uLnTx/>
                <a:uFillTx/>
                <a:latin typeface="Arial"/>
                <a:ea typeface="微软雅黑"/>
                <a:cs typeface="+mn-cs"/>
              </a:endParaRPr>
            </a:p>
          </p:txBody>
        </p:sp>
        <p:cxnSp>
          <p:nvCxnSpPr>
            <p:cNvPr id="5" name="直接连接符 4"/>
            <p:cNvCxnSpPr/>
            <p:nvPr/>
          </p:nvCxnSpPr>
          <p:spPr>
            <a:xfrm>
              <a:off x="2419994" y="1435824"/>
              <a:ext cx="4288226"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14" name="矩形 13"/>
          <p:cNvSpPr/>
          <p:nvPr/>
        </p:nvSpPr>
        <p:spPr>
          <a:xfrm>
            <a:off x="3774348" y="422079"/>
            <a:ext cx="1595309" cy="58477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smtClean="0">
                <a:ln>
                  <a:noFill/>
                </a:ln>
                <a:solidFill>
                  <a:prstClr val="black">
                    <a:lumMod val="75000"/>
                    <a:lumOff val="25000"/>
                  </a:prstClr>
                </a:solidFill>
                <a:effectLst/>
                <a:uLnTx/>
                <a:uFillTx/>
                <a:latin typeface="Arial"/>
                <a:ea typeface="微软雅黑"/>
                <a:cs typeface="+mn-cs"/>
              </a:rPr>
              <a:t>Outline</a:t>
            </a:r>
            <a:endParaRPr kumimoji="0" lang="zh-CN" altLang="en-US" sz="3200" b="1" i="0" u="none" strike="noStrike" kern="1200" cap="none" spc="0" normalizeH="0" baseline="0" noProof="0" dirty="0">
              <a:ln>
                <a:noFill/>
              </a:ln>
              <a:solidFill>
                <a:prstClr val="black">
                  <a:lumMod val="75000"/>
                  <a:lumOff val="25000"/>
                </a:prstClr>
              </a:solidFill>
              <a:effectLst/>
              <a:uLnTx/>
              <a:uFillTx/>
              <a:latin typeface="Arial"/>
              <a:ea typeface="微软雅黑"/>
              <a:cs typeface="+mn-cs"/>
            </a:endParaRPr>
          </a:p>
        </p:txBody>
      </p:sp>
      <p:cxnSp>
        <p:nvCxnSpPr>
          <p:cNvPr id="16" name="直接连接符 15"/>
          <p:cNvCxnSpPr/>
          <p:nvPr/>
        </p:nvCxnSpPr>
        <p:spPr>
          <a:xfrm>
            <a:off x="2791771" y="993444"/>
            <a:ext cx="3600000"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nvGrpSpPr>
          <p:cNvPr id="32" name="组合 31"/>
          <p:cNvGrpSpPr/>
          <p:nvPr/>
        </p:nvGrpSpPr>
        <p:grpSpPr>
          <a:xfrm>
            <a:off x="2296323" y="2393722"/>
            <a:ext cx="4353077" cy="646332"/>
            <a:chOff x="2355143" y="871128"/>
            <a:chExt cx="4353077" cy="646332"/>
          </a:xfrm>
        </p:grpSpPr>
        <p:sp>
          <p:nvSpPr>
            <p:cNvPr id="33" name="文本框 6"/>
            <p:cNvSpPr txBox="1"/>
            <p:nvPr/>
          </p:nvSpPr>
          <p:spPr>
            <a:xfrm>
              <a:off x="3135849" y="871128"/>
              <a:ext cx="3519935" cy="577850"/>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zh-CN" sz="2400" b="0" i="0" u="none" strike="noStrike" kern="1200" cap="none" spc="0" normalizeH="0" baseline="0" noProof="0" dirty="0" smtClean="0">
                  <a:ln>
                    <a:noFill/>
                  </a:ln>
                  <a:solidFill>
                    <a:prstClr val="black">
                      <a:lumMod val="85000"/>
                      <a:lumOff val="15000"/>
                    </a:prstClr>
                  </a:solidFill>
                  <a:effectLst/>
                  <a:uLnTx/>
                  <a:uFillTx/>
                  <a:latin typeface="Arial" panose="020B0604020202020204" pitchFamily="34" charset="0"/>
                  <a:ea typeface="微软雅黑"/>
                  <a:cs typeface="Arial" panose="020B0604020202020204" pitchFamily="34" charset="0"/>
                </a:rPr>
                <a:t>Contribution</a:t>
              </a:r>
              <a:endParaRPr kumimoji="0" lang="en-US" altLang="zh-CN" sz="2800" b="0" i="0" u="none" strike="noStrike" kern="1200" cap="none" spc="0" normalizeH="0" baseline="0" noProof="0" dirty="0" smtClean="0">
                <a:ln>
                  <a:noFill/>
                </a:ln>
                <a:solidFill>
                  <a:prstClr val="black">
                    <a:lumMod val="85000"/>
                    <a:lumOff val="15000"/>
                  </a:prstClr>
                </a:solidFill>
                <a:effectLst/>
                <a:uLnTx/>
                <a:uFillTx/>
                <a:latin typeface="Arial" panose="020B0604020202020204" pitchFamily="34" charset="0"/>
                <a:ea typeface="微软雅黑"/>
                <a:cs typeface="Arial" panose="020B0604020202020204" pitchFamily="34" charset="0"/>
              </a:endParaRPr>
            </a:p>
          </p:txBody>
        </p:sp>
        <p:sp>
          <p:nvSpPr>
            <p:cNvPr id="34" name="TextBox 24"/>
            <p:cNvSpPr txBox="1"/>
            <p:nvPr/>
          </p:nvSpPr>
          <p:spPr>
            <a:xfrm>
              <a:off x="2355143" y="871129"/>
              <a:ext cx="825867"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smtClean="0">
                  <a:ln>
                    <a:noFill/>
                  </a:ln>
                  <a:solidFill>
                    <a:srgbClr val="FFC000"/>
                  </a:solidFill>
                  <a:effectLst/>
                  <a:uLnTx/>
                  <a:uFillTx/>
                  <a:latin typeface="Arial"/>
                  <a:ea typeface="微软雅黑"/>
                  <a:cs typeface="+mn-cs"/>
                </a:rPr>
                <a:t>02.</a:t>
              </a:r>
              <a:endParaRPr kumimoji="0" lang="zh-CN" altLang="en-US" sz="3600" b="1" i="0" u="none" strike="noStrike" kern="1200" cap="none" spc="0" normalizeH="0" baseline="0" noProof="0" dirty="0">
                <a:ln>
                  <a:noFill/>
                </a:ln>
                <a:solidFill>
                  <a:srgbClr val="FFC000"/>
                </a:solidFill>
                <a:effectLst/>
                <a:uLnTx/>
                <a:uFillTx/>
                <a:latin typeface="Arial"/>
                <a:ea typeface="微软雅黑"/>
                <a:cs typeface="+mn-cs"/>
              </a:endParaRPr>
            </a:p>
          </p:txBody>
        </p:sp>
        <p:cxnSp>
          <p:nvCxnSpPr>
            <p:cNvPr id="35" name="直接连接符 34"/>
            <p:cNvCxnSpPr/>
            <p:nvPr/>
          </p:nvCxnSpPr>
          <p:spPr>
            <a:xfrm>
              <a:off x="2419994" y="1435824"/>
              <a:ext cx="4288226"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nvGrpSpPr>
          <p:cNvPr id="36" name="组合 35"/>
          <p:cNvGrpSpPr/>
          <p:nvPr/>
        </p:nvGrpSpPr>
        <p:grpSpPr>
          <a:xfrm>
            <a:off x="2309006" y="2984794"/>
            <a:ext cx="4353077" cy="646331"/>
            <a:chOff x="2355143" y="871129"/>
            <a:chExt cx="4353077" cy="646331"/>
          </a:xfrm>
        </p:grpSpPr>
        <p:sp>
          <p:nvSpPr>
            <p:cNvPr id="37" name="文本框 6"/>
            <p:cNvSpPr txBox="1"/>
            <p:nvPr/>
          </p:nvSpPr>
          <p:spPr>
            <a:xfrm>
              <a:off x="3150555" y="871129"/>
              <a:ext cx="3519935" cy="577850"/>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zh-CN" sz="2400" b="0" i="0" u="none" strike="noStrike" kern="1200" cap="none" spc="0" normalizeH="0" baseline="0" noProof="0" dirty="0" smtClean="0">
                  <a:ln>
                    <a:noFill/>
                  </a:ln>
                  <a:solidFill>
                    <a:prstClr val="black">
                      <a:lumMod val="85000"/>
                      <a:lumOff val="15000"/>
                    </a:prstClr>
                  </a:solidFill>
                  <a:effectLst/>
                  <a:uLnTx/>
                  <a:uFillTx/>
                  <a:latin typeface="Arial" panose="020B0604020202020204" pitchFamily="34" charset="0"/>
                  <a:ea typeface="微软雅黑"/>
                  <a:cs typeface="Arial" panose="020B0604020202020204" pitchFamily="34" charset="0"/>
                </a:rPr>
                <a:t>Overview</a:t>
              </a:r>
            </a:p>
          </p:txBody>
        </p:sp>
        <p:sp>
          <p:nvSpPr>
            <p:cNvPr id="38" name="TextBox 24"/>
            <p:cNvSpPr txBox="1"/>
            <p:nvPr/>
          </p:nvSpPr>
          <p:spPr>
            <a:xfrm>
              <a:off x="2355143" y="871129"/>
              <a:ext cx="825867"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smtClean="0">
                  <a:ln>
                    <a:noFill/>
                  </a:ln>
                  <a:solidFill>
                    <a:srgbClr val="C00000"/>
                  </a:solidFill>
                  <a:effectLst/>
                  <a:uLnTx/>
                  <a:uFillTx/>
                  <a:latin typeface="Arial"/>
                  <a:ea typeface="微软雅黑"/>
                  <a:cs typeface="+mn-cs"/>
                </a:rPr>
                <a:t>03.</a:t>
              </a:r>
              <a:endParaRPr kumimoji="0" lang="zh-CN" altLang="en-US" sz="3600" b="1" i="0" u="none" strike="noStrike" kern="1200" cap="none" spc="0" normalizeH="0" baseline="0" noProof="0" dirty="0">
                <a:ln>
                  <a:noFill/>
                </a:ln>
                <a:solidFill>
                  <a:srgbClr val="C00000"/>
                </a:solidFill>
                <a:effectLst/>
                <a:uLnTx/>
                <a:uFillTx/>
                <a:latin typeface="Arial"/>
                <a:ea typeface="微软雅黑"/>
                <a:cs typeface="+mn-cs"/>
              </a:endParaRPr>
            </a:p>
          </p:txBody>
        </p:sp>
        <p:cxnSp>
          <p:nvCxnSpPr>
            <p:cNvPr id="39" name="直接连接符 38"/>
            <p:cNvCxnSpPr/>
            <p:nvPr/>
          </p:nvCxnSpPr>
          <p:spPr>
            <a:xfrm>
              <a:off x="2419994" y="1435824"/>
              <a:ext cx="4288226"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nvGrpSpPr>
          <p:cNvPr id="7" name="组合 6"/>
          <p:cNvGrpSpPr/>
          <p:nvPr/>
        </p:nvGrpSpPr>
        <p:grpSpPr>
          <a:xfrm>
            <a:off x="2296323" y="4258992"/>
            <a:ext cx="5192080" cy="646331"/>
            <a:chOff x="2296323" y="4258992"/>
            <a:chExt cx="5192080" cy="646331"/>
          </a:xfrm>
        </p:grpSpPr>
        <p:sp>
          <p:nvSpPr>
            <p:cNvPr id="45" name="文本框 6"/>
            <p:cNvSpPr txBox="1"/>
            <p:nvPr/>
          </p:nvSpPr>
          <p:spPr>
            <a:xfrm>
              <a:off x="3077029" y="4271422"/>
              <a:ext cx="4411374" cy="577850"/>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zh-CN" sz="2400" b="0" i="0" u="none" strike="noStrike" kern="1200" cap="none" spc="0" normalizeH="0" baseline="0" noProof="0" dirty="0" smtClean="0">
                  <a:ln>
                    <a:noFill/>
                  </a:ln>
                  <a:solidFill>
                    <a:prstClr val="black">
                      <a:lumMod val="85000"/>
                      <a:lumOff val="15000"/>
                    </a:prstClr>
                  </a:solidFill>
                  <a:effectLst/>
                  <a:uLnTx/>
                  <a:uFillTx/>
                  <a:latin typeface="Arial" panose="020B0604020202020204" pitchFamily="34" charset="0"/>
                  <a:ea typeface="微软雅黑"/>
                  <a:cs typeface="Arial" panose="020B0604020202020204" pitchFamily="34" charset="0"/>
                </a:rPr>
                <a:t>Implementation &amp; Evaluation</a:t>
              </a:r>
              <a:endParaRPr kumimoji="0" lang="en-US" altLang="zh-CN" sz="2800" b="0" i="0" u="none" strike="noStrike" kern="1200" cap="none" spc="0" normalizeH="0" baseline="0" noProof="0" dirty="0" smtClean="0">
                <a:ln>
                  <a:noFill/>
                </a:ln>
                <a:solidFill>
                  <a:prstClr val="black">
                    <a:lumMod val="85000"/>
                    <a:lumOff val="15000"/>
                  </a:prstClr>
                </a:solidFill>
                <a:effectLst/>
                <a:uLnTx/>
                <a:uFillTx/>
                <a:latin typeface="Arial" panose="020B0604020202020204" pitchFamily="34" charset="0"/>
                <a:ea typeface="微软雅黑"/>
                <a:cs typeface="Arial" panose="020B0604020202020204" pitchFamily="34" charset="0"/>
              </a:endParaRPr>
            </a:p>
          </p:txBody>
        </p:sp>
        <p:sp>
          <p:nvSpPr>
            <p:cNvPr id="46" name="TextBox 24"/>
            <p:cNvSpPr txBox="1"/>
            <p:nvPr/>
          </p:nvSpPr>
          <p:spPr>
            <a:xfrm>
              <a:off x="2296323" y="4258992"/>
              <a:ext cx="825867"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smtClean="0">
                  <a:ln>
                    <a:noFill/>
                  </a:ln>
                  <a:solidFill>
                    <a:srgbClr val="00B0F0"/>
                  </a:solidFill>
                  <a:effectLst/>
                  <a:uLnTx/>
                  <a:uFillTx/>
                  <a:latin typeface="Arial"/>
                  <a:ea typeface="微软雅黑"/>
                  <a:cs typeface="+mn-cs"/>
                </a:rPr>
                <a:t>05.</a:t>
              </a:r>
              <a:endParaRPr kumimoji="0" lang="zh-CN" altLang="en-US" sz="3600" b="1" i="0" u="none" strike="noStrike" kern="1200" cap="none" spc="0" normalizeH="0" baseline="0" noProof="0" dirty="0">
                <a:ln>
                  <a:noFill/>
                </a:ln>
                <a:solidFill>
                  <a:srgbClr val="00B0F0"/>
                </a:solidFill>
                <a:effectLst/>
                <a:uLnTx/>
                <a:uFillTx/>
                <a:latin typeface="Arial"/>
                <a:ea typeface="微软雅黑"/>
                <a:cs typeface="+mn-cs"/>
              </a:endParaRPr>
            </a:p>
          </p:txBody>
        </p:sp>
        <p:cxnSp>
          <p:nvCxnSpPr>
            <p:cNvPr id="47" name="直接连接符 46"/>
            <p:cNvCxnSpPr/>
            <p:nvPr/>
          </p:nvCxnSpPr>
          <p:spPr>
            <a:xfrm>
              <a:off x="2369428" y="4823687"/>
              <a:ext cx="4303232" cy="16039"/>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nvGrpSpPr>
          <p:cNvPr id="48" name="组合 47"/>
          <p:cNvGrpSpPr/>
          <p:nvPr/>
        </p:nvGrpSpPr>
        <p:grpSpPr>
          <a:xfrm>
            <a:off x="2319583" y="1715776"/>
            <a:ext cx="4353077" cy="658690"/>
            <a:chOff x="2355143" y="858770"/>
            <a:chExt cx="4353077" cy="658690"/>
          </a:xfrm>
        </p:grpSpPr>
        <p:sp>
          <p:nvSpPr>
            <p:cNvPr id="49" name="文本框 6"/>
            <p:cNvSpPr txBox="1"/>
            <p:nvPr/>
          </p:nvSpPr>
          <p:spPr>
            <a:xfrm>
              <a:off x="3121754" y="858770"/>
              <a:ext cx="3519935" cy="577850"/>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zh-CN" sz="2400" b="0" i="0" u="none" strike="noStrike" kern="1200" cap="none" spc="0" normalizeH="0" baseline="0" noProof="0" dirty="0" smtClean="0">
                  <a:ln>
                    <a:noFill/>
                  </a:ln>
                  <a:solidFill>
                    <a:prstClr val="black">
                      <a:lumMod val="85000"/>
                      <a:lumOff val="15000"/>
                    </a:prstClr>
                  </a:solidFill>
                  <a:effectLst/>
                  <a:uLnTx/>
                  <a:uFillTx/>
                  <a:latin typeface="Arial" panose="020B0604020202020204" pitchFamily="34" charset="0"/>
                  <a:ea typeface="微软雅黑"/>
                  <a:cs typeface="Arial" panose="020B0604020202020204" pitchFamily="34" charset="0"/>
                </a:rPr>
                <a:t>Motivation</a:t>
              </a:r>
              <a:endParaRPr kumimoji="0" lang="en-US" altLang="zh-CN" sz="2800" b="0" i="0" u="none" strike="noStrike" kern="1200" cap="none" spc="0" normalizeH="0" baseline="0" noProof="0" dirty="0" smtClean="0">
                <a:ln>
                  <a:noFill/>
                </a:ln>
                <a:solidFill>
                  <a:prstClr val="black">
                    <a:lumMod val="85000"/>
                    <a:lumOff val="15000"/>
                  </a:prstClr>
                </a:solidFill>
                <a:effectLst/>
                <a:uLnTx/>
                <a:uFillTx/>
                <a:latin typeface="Arial" panose="020B0604020202020204" pitchFamily="34" charset="0"/>
                <a:ea typeface="微软雅黑"/>
                <a:cs typeface="Arial" panose="020B0604020202020204" pitchFamily="34" charset="0"/>
              </a:endParaRPr>
            </a:p>
          </p:txBody>
        </p:sp>
        <p:sp>
          <p:nvSpPr>
            <p:cNvPr id="50" name="TextBox 24"/>
            <p:cNvSpPr txBox="1"/>
            <p:nvPr/>
          </p:nvSpPr>
          <p:spPr>
            <a:xfrm>
              <a:off x="2355143" y="871129"/>
              <a:ext cx="825867"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srgbClr val="22A110"/>
                  </a:solidFill>
                  <a:effectLst/>
                  <a:uLnTx/>
                  <a:uFillTx/>
                  <a:latin typeface="Arial"/>
                  <a:ea typeface="微软雅黑"/>
                  <a:cs typeface="+mn-cs"/>
                </a:rPr>
                <a:t>01.</a:t>
              </a:r>
              <a:endParaRPr kumimoji="0" lang="zh-CN" altLang="en-US" sz="3600" b="1" i="0" u="none" strike="noStrike" kern="1200" cap="none" spc="0" normalizeH="0" baseline="0" noProof="0" dirty="0">
                <a:ln>
                  <a:noFill/>
                </a:ln>
                <a:solidFill>
                  <a:srgbClr val="22A110"/>
                </a:solidFill>
                <a:effectLst/>
                <a:uLnTx/>
                <a:uFillTx/>
                <a:latin typeface="Arial"/>
                <a:ea typeface="微软雅黑"/>
                <a:cs typeface="+mn-cs"/>
              </a:endParaRPr>
            </a:p>
          </p:txBody>
        </p:sp>
        <p:cxnSp>
          <p:nvCxnSpPr>
            <p:cNvPr id="51" name="直接连接符 50"/>
            <p:cNvCxnSpPr/>
            <p:nvPr/>
          </p:nvCxnSpPr>
          <p:spPr>
            <a:xfrm>
              <a:off x="2419994" y="1435824"/>
              <a:ext cx="4288226"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nvGrpSpPr>
          <p:cNvPr id="52" name="组合 51"/>
          <p:cNvGrpSpPr/>
          <p:nvPr/>
        </p:nvGrpSpPr>
        <p:grpSpPr>
          <a:xfrm>
            <a:off x="2309006" y="4903583"/>
            <a:ext cx="4353077" cy="646331"/>
            <a:chOff x="2355143" y="871129"/>
            <a:chExt cx="4353077" cy="646331"/>
          </a:xfrm>
        </p:grpSpPr>
        <p:sp>
          <p:nvSpPr>
            <p:cNvPr id="53" name="文本框 6"/>
            <p:cNvSpPr txBox="1"/>
            <p:nvPr/>
          </p:nvSpPr>
          <p:spPr>
            <a:xfrm>
              <a:off x="3154072" y="871129"/>
              <a:ext cx="3519935" cy="577850"/>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zh-CN" sz="2400" b="0" i="0" u="none" strike="noStrike" kern="1200" cap="none" spc="0" normalizeH="0" baseline="0" noProof="0" dirty="0" smtClean="0">
                  <a:ln>
                    <a:noFill/>
                  </a:ln>
                  <a:solidFill>
                    <a:prstClr val="black">
                      <a:lumMod val="85000"/>
                      <a:lumOff val="15000"/>
                    </a:prstClr>
                  </a:solidFill>
                  <a:effectLst/>
                  <a:uLnTx/>
                  <a:uFillTx/>
                  <a:latin typeface="Arial" panose="020B0604020202020204" pitchFamily="34" charset="0"/>
                  <a:ea typeface="微软雅黑"/>
                  <a:cs typeface="Arial" panose="020B0604020202020204" pitchFamily="34" charset="0"/>
                </a:rPr>
                <a:t>Conclusion</a:t>
              </a:r>
              <a:endParaRPr kumimoji="0" lang="en-US" altLang="zh-CN" sz="2800" b="0" i="0" u="none" strike="noStrike" kern="1200" cap="none" spc="0" normalizeH="0" baseline="0" noProof="0" dirty="0" smtClean="0">
                <a:ln>
                  <a:noFill/>
                </a:ln>
                <a:solidFill>
                  <a:prstClr val="black">
                    <a:lumMod val="85000"/>
                    <a:lumOff val="15000"/>
                  </a:prstClr>
                </a:solidFill>
                <a:effectLst/>
                <a:uLnTx/>
                <a:uFillTx/>
                <a:latin typeface="Arial" panose="020B0604020202020204" pitchFamily="34" charset="0"/>
                <a:ea typeface="微软雅黑"/>
                <a:cs typeface="Arial" panose="020B0604020202020204" pitchFamily="34" charset="0"/>
              </a:endParaRPr>
            </a:p>
          </p:txBody>
        </p:sp>
        <p:sp>
          <p:nvSpPr>
            <p:cNvPr id="54" name="TextBox 24"/>
            <p:cNvSpPr txBox="1"/>
            <p:nvPr/>
          </p:nvSpPr>
          <p:spPr>
            <a:xfrm>
              <a:off x="2355143" y="871129"/>
              <a:ext cx="825867"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smtClean="0">
                  <a:ln>
                    <a:noFill/>
                  </a:ln>
                  <a:solidFill>
                    <a:srgbClr val="002060"/>
                  </a:solidFill>
                  <a:effectLst/>
                  <a:uLnTx/>
                  <a:uFillTx/>
                  <a:latin typeface="Arial"/>
                  <a:ea typeface="微软雅黑"/>
                  <a:cs typeface="+mn-cs"/>
                </a:rPr>
                <a:t>06.</a:t>
              </a:r>
              <a:endParaRPr kumimoji="0" lang="zh-CN" altLang="en-US" sz="3600" b="1" i="0" u="none" strike="noStrike" kern="1200" cap="none" spc="0" normalizeH="0" baseline="0" noProof="0" dirty="0">
                <a:ln>
                  <a:noFill/>
                </a:ln>
                <a:solidFill>
                  <a:srgbClr val="002060"/>
                </a:solidFill>
                <a:effectLst/>
                <a:uLnTx/>
                <a:uFillTx/>
                <a:latin typeface="Arial"/>
                <a:ea typeface="微软雅黑"/>
                <a:cs typeface="+mn-cs"/>
              </a:endParaRPr>
            </a:p>
          </p:txBody>
        </p:sp>
        <p:cxnSp>
          <p:nvCxnSpPr>
            <p:cNvPr id="55" name="直接连接符 54"/>
            <p:cNvCxnSpPr/>
            <p:nvPr/>
          </p:nvCxnSpPr>
          <p:spPr>
            <a:xfrm>
              <a:off x="2419994" y="1435824"/>
              <a:ext cx="4288226"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6" name="灯片编号占位符 5"/>
          <p:cNvSpPr>
            <a:spLocks noGrp="1"/>
          </p:cNvSpPr>
          <p:nvPr>
            <p:ph type="sldNum" sz="quarter" idx="12"/>
          </p:nvPr>
        </p:nvSpPr>
        <p:spPr/>
        <p:txBody>
          <a:bodyPr/>
          <a:lstStyle/>
          <a:p>
            <a:fld id="{2DF117AA-CEB0-421E-A079-91D0E9F5A472}" type="slidenum">
              <a:rPr lang="zh-CN" altLang="en-US" smtClean="0"/>
              <a:pPr/>
              <a:t>2</a:t>
            </a:fld>
            <a:endParaRPr lang="zh-CN" altLang="en-US"/>
          </a:p>
        </p:txBody>
      </p:sp>
    </p:spTree>
    <p:extLst>
      <p:ext uri="{BB962C8B-B14F-4D97-AF65-F5344CB8AC3E}">
        <p14:creationId xmlns:p14="http://schemas.microsoft.com/office/powerpoint/2010/main" val="19595826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灯片编号占位符 5"/>
          <p:cNvSpPr>
            <a:spLocks noGrp="1"/>
          </p:cNvSpPr>
          <p:nvPr>
            <p:ph type="sldNum" sz="quarter" idx="12"/>
          </p:nvPr>
        </p:nvSpPr>
        <p:spPr/>
        <p:txBody>
          <a:bodyPr/>
          <a:lstStyle/>
          <a:p>
            <a:fld id="{2DF117AA-CEB0-421E-A079-91D0E9F5A472}" type="slidenum">
              <a:rPr lang="zh-CN" altLang="en-US" smtClean="0"/>
              <a:pPr/>
              <a:t>20</a:t>
            </a:fld>
            <a:endParaRPr lang="zh-CN" altLang="en-US" dirty="0"/>
          </a:p>
        </p:txBody>
      </p:sp>
      <p:sp>
        <p:nvSpPr>
          <p:cNvPr id="8" name="矩形 7"/>
          <p:cNvSpPr/>
          <p:nvPr/>
        </p:nvSpPr>
        <p:spPr>
          <a:xfrm>
            <a:off x="2069324" y="457863"/>
            <a:ext cx="4966424" cy="584775"/>
          </a:xfrm>
          <a:prstGeom prst="rect">
            <a:avLst/>
          </a:prstGeom>
        </p:spPr>
        <p:txBody>
          <a:bodyPr wrap="none">
            <a:spAutoFit/>
          </a:bodyPr>
          <a:lstStyle/>
          <a:p>
            <a:pPr algn="ctr"/>
            <a:r>
              <a:rPr lang="en-US" altLang="zh-CN" sz="3200" b="1" dirty="0" smtClean="0">
                <a:solidFill>
                  <a:srgbClr val="0962A9"/>
                </a:solidFill>
              </a:rPr>
              <a:t>Eliminating the Diversity</a:t>
            </a:r>
            <a:endParaRPr lang="zh-CN" altLang="en-US" sz="3200" b="1" dirty="0">
              <a:solidFill>
                <a:srgbClr val="0962A9"/>
              </a:solidFill>
            </a:endParaRPr>
          </a:p>
        </p:txBody>
      </p:sp>
      <p:cxnSp>
        <p:nvCxnSpPr>
          <p:cNvPr id="9" name="直接连接符 8"/>
          <p:cNvCxnSpPr/>
          <p:nvPr/>
        </p:nvCxnSpPr>
        <p:spPr>
          <a:xfrm>
            <a:off x="1526511" y="1104312"/>
            <a:ext cx="5940000" cy="3453"/>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pic>
        <p:nvPicPr>
          <p:cNvPr id="2" name="图片 1"/>
          <p:cNvPicPr>
            <a:picLocks noChangeAspect="1"/>
          </p:cNvPicPr>
          <p:nvPr/>
        </p:nvPicPr>
        <p:blipFill>
          <a:blip r:embed="rId4"/>
          <a:stretch>
            <a:fillRect/>
          </a:stretch>
        </p:blipFill>
        <p:spPr>
          <a:xfrm>
            <a:off x="268842" y="2385500"/>
            <a:ext cx="8592130" cy="1591457"/>
          </a:xfrm>
          <a:prstGeom prst="rect">
            <a:avLst/>
          </a:prstGeom>
        </p:spPr>
      </p:pic>
      <p:grpSp>
        <p:nvGrpSpPr>
          <p:cNvPr id="22" name="组合 21"/>
          <p:cNvGrpSpPr/>
          <p:nvPr/>
        </p:nvGrpSpPr>
        <p:grpSpPr>
          <a:xfrm>
            <a:off x="1514054" y="4407799"/>
            <a:ext cx="6075292" cy="1513046"/>
            <a:chOff x="318367" y="2102202"/>
            <a:chExt cx="6853353" cy="1041048"/>
          </a:xfrm>
        </p:grpSpPr>
        <mc:AlternateContent xmlns:mc="http://schemas.openxmlformats.org/markup-compatibility/2006" xmlns:a14="http://schemas.microsoft.com/office/drawing/2010/main">
          <mc:Choice Requires="a14">
            <p:sp>
              <p:nvSpPr>
                <p:cNvPr id="24" name="内容占位符 3"/>
                <p:cNvSpPr txBox="1">
                  <a:spLocks/>
                </p:cNvSpPr>
                <p:nvPr/>
              </p:nvSpPr>
              <p:spPr>
                <a:xfrm>
                  <a:off x="440957" y="2102203"/>
                  <a:ext cx="6730763" cy="1041047"/>
                </a:xfrm>
                <a:prstGeom prst="rect">
                  <a:avLst/>
                </a:prstGeom>
                <a:ln w="38100">
                  <a:solidFill>
                    <a:srgbClr val="C00000"/>
                  </a:solidFill>
                </a:ln>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1200"/>
                    </a:spcAft>
                  </a:pPr>
                  <a14:m>
                    <m:oMath xmlns:m="http://schemas.openxmlformats.org/officeDocument/2006/math">
                      <m:r>
                        <a:rPr lang="en-US" altLang="zh-CN" i="1" smtClean="0">
                          <a:latin typeface="Cambria Math" panose="02040503050406030204" pitchFamily="18" charset="0"/>
                        </a:rPr>
                        <m:t>𝜃</m:t>
                      </m:r>
                    </m:oMath>
                  </a14:m>
                  <a:r>
                    <a:rPr lang="en-US" altLang="zh-CN" sz="2400" dirty="0" smtClean="0">
                      <a:solidFill>
                        <a:schemeClr val="tx1">
                          <a:lumMod val="95000"/>
                          <a:lumOff val="5000"/>
                        </a:schemeClr>
                      </a:solidFill>
                      <a:latin typeface="Calibri" panose="020F0502020204030204" pitchFamily="34" charset="0"/>
                    </a:rPr>
                    <a:t>div </a:t>
                  </a:r>
                  <a:r>
                    <a:rPr lang="en-US" altLang="zh-CN" dirty="0" smtClean="0">
                      <a:solidFill>
                        <a:schemeClr val="tx1">
                          <a:lumMod val="95000"/>
                          <a:lumOff val="5000"/>
                        </a:schemeClr>
                      </a:solidFill>
                      <a:latin typeface="Calibri" panose="020F0502020204030204" pitchFamily="34" charset="0"/>
                    </a:rPr>
                    <a:t>(diversity term) is eliminated</a:t>
                  </a:r>
                </a:p>
                <a:p>
                  <a:pPr>
                    <a:lnSpc>
                      <a:spcPct val="100000"/>
                    </a:lnSpc>
                    <a:spcBef>
                      <a:spcPts val="0"/>
                    </a:spcBef>
                    <a:spcAft>
                      <a:spcPts val="1200"/>
                    </a:spcAft>
                  </a:pPr>
                  <a14:m>
                    <m:oMath xmlns:m="http://schemas.openxmlformats.org/officeDocument/2006/math">
                      <m:r>
                        <a:rPr lang="en-US" altLang="zh-CN" b="0" i="1" smtClean="0">
                          <a:solidFill>
                            <a:schemeClr val="tx1">
                              <a:lumMod val="95000"/>
                              <a:lumOff val="5000"/>
                            </a:schemeClr>
                          </a:solidFill>
                          <a:latin typeface="Cambria Math" panose="02040503050406030204" pitchFamily="18" charset="0"/>
                        </a:rPr>
                        <m:t>𝐷</m:t>
                      </m:r>
                    </m:oMath>
                  </a14:m>
                  <a:r>
                    <a:rPr lang="en-US" altLang="zh-CN" dirty="0" smtClean="0">
                      <a:solidFill>
                        <a:schemeClr val="tx1">
                          <a:lumMod val="95000"/>
                          <a:lumOff val="5000"/>
                        </a:schemeClr>
                      </a:solidFill>
                      <a:latin typeface="Calibri" panose="020F0502020204030204" pitchFamily="34" charset="0"/>
                    </a:rPr>
                    <a:t> (distance variable) </a:t>
                  </a:r>
                  <a:r>
                    <a:rPr lang="en-US" altLang="zh-CN" dirty="0">
                      <a:solidFill>
                        <a:schemeClr val="tx1">
                          <a:lumMod val="95000"/>
                          <a:lumOff val="5000"/>
                        </a:schemeClr>
                      </a:solidFill>
                      <a:latin typeface="Calibri" panose="020F0502020204030204" pitchFamily="34" charset="0"/>
                    </a:rPr>
                    <a:t>is removed</a:t>
                  </a:r>
                  <a:endParaRPr lang="en-US" altLang="zh-CN" kern="0" dirty="0">
                    <a:latin typeface="Calibri" panose="020F0502020204030204" pitchFamily="34" charset="0"/>
                  </a:endParaRPr>
                </a:p>
              </p:txBody>
            </p:sp>
          </mc:Choice>
          <mc:Fallback xmlns="">
            <p:sp>
              <p:nvSpPr>
                <p:cNvPr id="24" name="内容占位符 3"/>
                <p:cNvSpPr txBox="1">
                  <a:spLocks noRot="1" noChangeAspect="1" noMove="1" noResize="1" noEditPoints="1" noAdjustHandles="1" noChangeArrowheads="1" noChangeShapeType="1" noTextEdit="1"/>
                </p:cNvSpPr>
                <p:nvPr/>
              </p:nvSpPr>
              <p:spPr>
                <a:xfrm>
                  <a:off x="440957" y="2102203"/>
                  <a:ext cx="6730763" cy="1041047"/>
                </a:xfrm>
                <a:prstGeom prst="rect">
                  <a:avLst/>
                </a:prstGeom>
                <a:blipFill>
                  <a:blip r:embed="rId5"/>
                  <a:stretch>
                    <a:fillRect/>
                  </a:stretch>
                </a:blipFill>
                <a:ln w="38100">
                  <a:solidFill>
                    <a:srgbClr val="C00000"/>
                  </a:solidFill>
                </a:ln>
              </p:spPr>
              <p:txBody>
                <a:bodyPr/>
                <a:lstStyle/>
                <a:p>
                  <a:r>
                    <a:rPr lang="zh-CN" altLang="en-US">
                      <a:noFill/>
                    </a:rPr>
                    <a:t> </a:t>
                  </a:r>
                </a:p>
              </p:txBody>
            </p:sp>
          </mc:Fallback>
        </mc:AlternateContent>
        <p:sp>
          <p:nvSpPr>
            <p:cNvPr id="26" name="矩形 25"/>
            <p:cNvSpPr/>
            <p:nvPr/>
          </p:nvSpPr>
          <p:spPr>
            <a:xfrm>
              <a:off x="318367" y="2102202"/>
              <a:ext cx="122591" cy="1041047"/>
            </a:xfrm>
            <a:prstGeom prst="rect">
              <a:avLst/>
            </a:prstGeom>
            <a:solidFill>
              <a:srgbClr val="C00000"/>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1200"/>
                </a:spcAft>
              </a:pPr>
              <a:endParaRPr lang="zh-CN" altLang="en-US"/>
            </a:p>
          </p:txBody>
        </p:sp>
      </p:grpSp>
      <p:grpSp>
        <p:nvGrpSpPr>
          <p:cNvPr id="28" name="组合 27"/>
          <p:cNvGrpSpPr/>
          <p:nvPr/>
        </p:nvGrpSpPr>
        <p:grpSpPr>
          <a:xfrm>
            <a:off x="736981" y="1290277"/>
            <a:ext cx="5637522" cy="1131529"/>
            <a:chOff x="3803667" y="4036793"/>
            <a:chExt cx="5637522" cy="1131529"/>
          </a:xfrm>
        </p:grpSpPr>
        <p:sp>
          <p:nvSpPr>
            <p:cNvPr id="29" name="文本框 28"/>
            <p:cNvSpPr txBox="1"/>
            <p:nvPr/>
          </p:nvSpPr>
          <p:spPr>
            <a:xfrm>
              <a:off x="4354664" y="4036793"/>
              <a:ext cx="5086525" cy="523220"/>
            </a:xfrm>
            <a:prstGeom prst="rect">
              <a:avLst/>
            </a:prstGeom>
            <a:noFill/>
          </p:spPr>
          <p:txBody>
            <a:bodyPr wrap="square" rtlCol="0">
              <a:spAutoFit/>
            </a:bodyPr>
            <a:lstStyle/>
            <a:p>
              <a:r>
                <a:rPr lang="en-US" altLang="zh-CN" sz="2800" b="1" i="1" dirty="0" smtClean="0">
                  <a:latin typeface="Calibri" panose="020F0502020204030204" pitchFamily="34" charset="0"/>
                </a:rPr>
                <a:t>Use the first value as reference</a:t>
              </a:r>
              <a:endParaRPr lang="zh-CN" altLang="en-US" sz="2800" b="1" i="1" dirty="0">
                <a:latin typeface="Calibri" panose="020F0502020204030204" pitchFamily="34" charset="0"/>
              </a:endParaRPr>
            </a:p>
          </p:txBody>
        </p:sp>
        <p:cxnSp>
          <p:nvCxnSpPr>
            <p:cNvPr id="30" name="直接箭头连接符 29"/>
            <p:cNvCxnSpPr/>
            <p:nvPr/>
          </p:nvCxnSpPr>
          <p:spPr>
            <a:xfrm flipH="1">
              <a:off x="3803667" y="4602612"/>
              <a:ext cx="550997" cy="56571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 name="组合 4"/>
          <p:cNvGrpSpPr/>
          <p:nvPr/>
        </p:nvGrpSpPr>
        <p:grpSpPr>
          <a:xfrm>
            <a:off x="2370855" y="1954658"/>
            <a:ext cx="3638014" cy="1069248"/>
            <a:chOff x="2370855" y="1804530"/>
            <a:chExt cx="3638014" cy="1069248"/>
          </a:xfrm>
        </p:grpSpPr>
        <p:sp>
          <p:nvSpPr>
            <p:cNvPr id="14" name="矩形 13"/>
            <p:cNvSpPr/>
            <p:nvPr/>
          </p:nvSpPr>
          <p:spPr>
            <a:xfrm>
              <a:off x="2370855" y="1804530"/>
              <a:ext cx="3638014" cy="724721"/>
            </a:xfrm>
            <a:prstGeom prst="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CN" sz="2800" b="1" dirty="0" smtClean="0">
                  <a:solidFill>
                    <a:srgbClr val="4472C4"/>
                  </a:solidFill>
                  <a:latin typeface="Calibri" panose="020F0502020204030204" pitchFamily="34" charset="0"/>
                </a:rPr>
                <a:t>Measured phase</a:t>
              </a:r>
              <a:endParaRPr lang="zh-CN" altLang="en-US" sz="2800" b="1" dirty="0">
                <a:solidFill>
                  <a:srgbClr val="4472C4"/>
                </a:solidFill>
                <a:latin typeface="Calibri" panose="020F0502020204030204" pitchFamily="34" charset="0"/>
              </a:endParaRPr>
            </a:p>
          </p:txBody>
        </p:sp>
        <p:sp>
          <p:nvSpPr>
            <p:cNvPr id="15" name="椭圆 14"/>
            <p:cNvSpPr/>
            <p:nvPr/>
          </p:nvSpPr>
          <p:spPr>
            <a:xfrm>
              <a:off x="3603009" y="2489045"/>
              <a:ext cx="300251" cy="384733"/>
            </a:xfrm>
            <a:prstGeom prst="ellipse">
              <a:avLst/>
            </a:prstGeom>
            <a:noFill/>
            <a:ln w="381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1" name="组合 30"/>
          <p:cNvGrpSpPr/>
          <p:nvPr/>
        </p:nvGrpSpPr>
        <p:grpSpPr>
          <a:xfrm>
            <a:off x="5310171" y="2721978"/>
            <a:ext cx="3638014" cy="1126693"/>
            <a:chOff x="5310171" y="2721978"/>
            <a:chExt cx="3638014" cy="1126693"/>
          </a:xfrm>
        </p:grpSpPr>
        <p:sp>
          <p:nvSpPr>
            <p:cNvPr id="18" name="矩形 17"/>
            <p:cNvSpPr/>
            <p:nvPr/>
          </p:nvSpPr>
          <p:spPr>
            <a:xfrm>
              <a:off x="5310171" y="2721978"/>
              <a:ext cx="3638014" cy="724722"/>
            </a:xfrm>
            <a:prstGeom prst="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CN" sz="2800" b="1" dirty="0" smtClean="0">
                  <a:solidFill>
                    <a:srgbClr val="4472C4"/>
                  </a:solidFill>
                  <a:latin typeface="Calibri" panose="020F0502020204030204" pitchFamily="34" charset="0"/>
                </a:rPr>
                <a:t>Theoretical phase</a:t>
              </a:r>
              <a:endParaRPr lang="zh-CN" altLang="en-US" sz="2800" b="1" dirty="0">
                <a:solidFill>
                  <a:srgbClr val="4472C4"/>
                </a:solidFill>
                <a:latin typeface="Calibri" panose="020F0502020204030204" pitchFamily="34" charset="0"/>
              </a:endParaRPr>
            </a:p>
          </p:txBody>
        </p:sp>
        <p:sp>
          <p:nvSpPr>
            <p:cNvPr id="19" name="椭圆 18"/>
            <p:cNvSpPr/>
            <p:nvPr/>
          </p:nvSpPr>
          <p:spPr>
            <a:xfrm flipH="1">
              <a:off x="6683850" y="3369482"/>
              <a:ext cx="890656" cy="479189"/>
            </a:xfrm>
            <a:prstGeom prst="ellipse">
              <a:avLst/>
            </a:prstGeom>
            <a:noFill/>
            <a:ln w="381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ustDataLst>
      <p:tags r:id="rId1"/>
    </p:custDataLst>
    <p:extLst>
      <p:ext uri="{BB962C8B-B14F-4D97-AF65-F5344CB8AC3E}">
        <p14:creationId xmlns:p14="http://schemas.microsoft.com/office/powerpoint/2010/main" val="2301073101"/>
      </p:ext>
    </p:extLst>
  </p:cSld>
  <p:clrMapOvr>
    <a:masterClrMapping/>
  </p:clrMapOvr>
  <mc:AlternateContent xmlns:mc="http://schemas.openxmlformats.org/markup-compatibility/2006" xmlns:p14="http://schemas.microsoft.com/office/powerpoint/2010/main">
    <mc:Choice Requires="p14">
      <p:transition spd="slow" p14:dur="2000" advTm="29559"/>
    </mc:Choice>
    <mc:Fallback xmlns="">
      <p:transition spd="slow" advTm="2955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4"/>
          <a:stretch>
            <a:fillRect/>
          </a:stretch>
        </p:blipFill>
        <p:spPr>
          <a:xfrm>
            <a:off x="599009" y="2229466"/>
            <a:ext cx="7795004" cy="2400448"/>
          </a:xfrm>
          <a:prstGeom prst="rect">
            <a:avLst/>
          </a:prstGeom>
        </p:spPr>
      </p:pic>
      <p:sp>
        <p:nvSpPr>
          <p:cNvPr id="6" name="灯片编号占位符 5"/>
          <p:cNvSpPr>
            <a:spLocks noGrp="1"/>
          </p:cNvSpPr>
          <p:nvPr>
            <p:ph type="sldNum" sz="quarter" idx="12"/>
          </p:nvPr>
        </p:nvSpPr>
        <p:spPr/>
        <p:txBody>
          <a:bodyPr/>
          <a:lstStyle/>
          <a:p>
            <a:fld id="{2DF117AA-CEB0-421E-A079-91D0E9F5A472}" type="slidenum">
              <a:rPr lang="zh-CN" altLang="en-US" smtClean="0"/>
              <a:pPr/>
              <a:t>21</a:t>
            </a:fld>
            <a:endParaRPr lang="zh-CN" altLang="en-US" dirty="0"/>
          </a:p>
        </p:txBody>
      </p:sp>
      <p:sp>
        <p:nvSpPr>
          <p:cNvPr id="8" name="矩形 7"/>
          <p:cNvSpPr/>
          <p:nvPr/>
        </p:nvSpPr>
        <p:spPr>
          <a:xfrm>
            <a:off x="2069323" y="457863"/>
            <a:ext cx="4966424" cy="584775"/>
          </a:xfrm>
          <a:prstGeom prst="rect">
            <a:avLst/>
          </a:prstGeom>
        </p:spPr>
        <p:txBody>
          <a:bodyPr wrap="none">
            <a:spAutoFit/>
          </a:bodyPr>
          <a:lstStyle/>
          <a:p>
            <a:pPr algn="ctr"/>
            <a:r>
              <a:rPr lang="en-US" altLang="zh-CN" sz="3200" b="1" dirty="0" smtClean="0">
                <a:solidFill>
                  <a:srgbClr val="0962A9"/>
                </a:solidFill>
              </a:rPr>
              <a:t>Eliminating the Diversity</a:t>
            </a:r>
            <a:endParaRPr lang="zh-CN" altLang="en-US" sz="3200" b="1" dirty="0">
              <a:solidFill>
                <a:srgbClr val="0962A9"/>
              </a:solidFill>
            </a:endParaRPr>
          </a:p>
        </p:txBody>
      </p:sp>
      <p:cxnSp>
        <p:nvCxnSpPr>
          <p:cNvPr id="9" name="直接连接符 8"/>
          <p:cNvCxnSpPr/>
          <p:nvPr/>
        </p:nvCxnSpPr>
        <p:spPr>
          <a:xfrm>
            <a:off x="1526511" y="1104312"/>
            <a:ext cx="5940000" cy="3453"/>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28" name="组合 27"/>
          <p:cNvGrpSpPr/>
          <p:nvPr/>
        </p:nvGrpSpPr>
        <p:grpSpPr>
          <a:xfrm>
            <a:off x="1054961" y="1482004"/>
            <a:ext cx="5701679" cy="977958"/>
            <a:chOff x="3739510" y="4046375"/>
            <a:chExt cx="5701679" cy="977958"/>
          </a:xfrm>
        </p:grpSpPr>
        <p:sp>
          <p:nvSpPr>
            <p:cNvPr id="29" name="文本框 28"/>
            <p:cNvSpPr txBox="1"/>
            <p:nvPr/>
          </p:nvSpPr>
          <p:spPr>
            <a:xfrm>
              <a:off x="4354664" y="4046375"/>
              <a:ext cx="5086525" cy="523220"/>
            </a:xfrm>
            <a:prstGeom prst="rect">
              <a:avLst/>
            </a:prstGeom>
            <a:noFill/>
          </p:spPr>
          <p:txBody>
            <a:bodyPr wrap="square" rtlCol="0">
              <a:spAutoFit/>
            </a:bodyPr>
            <a:lstStyle/>
            <a:p>
              <a:r>
                <a:rPr lang="en-US" altLang="zh-CN" sz="2800" b="1" i="1" dirty="0" smtClean="0">
                  <a:latin typeface="Calibri" panose="020F0502020204030204" pitchFamily="34" charset="0"/>
                </a:rPr>
                <a:t>New form of power profile</a:t>
              </a:r>
              <a:endParaRPr lang="zh-CN" altLang="en-US" sz="2800" b="1" i="1" dirty="0">
                <a:latin typeface="Calibri" panose="020F0502020204030204" pitchFamily="34" charset="0"/>
              </a:endParaRPr>
            </a:p>
          </p:txBody>
        </p:sp>
        <p:cxnSp>
          <p:nvCxnSpPr>
            <p:cNvPr id="30" name="直接箭头连接符 29"/>
            <p:cNvCxnSpPr/>
            <p:nvPr/>
          </p:nvCxnSpPr>
          <p:spPr>
            <a:xfrm flipH="1">
              <a:off x="3739510" y="4514838"/>
              <a:ext cx="615155" cy="50949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16" name="圆角矩形 15"/>
          <p:cNvSpPr/>
          <p:nvPr/>
        </p:nvSpPr>
        <p:spPr>
          <a:xfrm>
            <a:off x="1581781" y="5045300"/>
            <a:ext cx="5952962" cy="895665"/>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sz="3200" b="1" dirty="0">
                <a:latin typeface="Calibri" panose="020F0502020204030204" pitchFamily="34" charset="0"/>
              </a:rPr>
              <a:t>N</a:t>
            </a:r>
            <a:r>
              <a:rPr lang="en-US" altLang="zh-CN" sz="3200" b="1" dirty="0" smtClean="0">
                <a:latin typeface="Calibri" panose="020F0502020204030204" pitchFamily="34" charset="0"/>
              </a:rPr>
              <a:t>eed to deal with thermal noise</a:t>
            </a:r>
            <a:endParaRPr lang="en-US" altLang="zh-CN" sz="3200" b="1" dirty="0">
              <a:latin typeface="Calibri" panose="020F0502020204030204" pitchFamily="34" charset="0"/>
            </a:endParaRPr>
          </a:p>
        </p:txBody>
      </p:sp>
    </p:spTree>
    <p:custDataLst>
      <p:tags r:id="rId1"/>
    </p:custDataLst>
    <p:extLst>
      <p:ext uri="{BB962C8B-B14F-4D97-AF65-F5344CB8AC3E}">
        <p14:creationId xmlns:p14="http://schemas.microsoft.com/office/powerpoint/2010/main" val="2674846381"/>
      </p:ext>
    </p:extLst>
  </p:cSld>
  <p:clrMapOvr>
    <a:masterClrMapping/>
  </p:clrMapOvr>
  <mc:AlternateContent xmlns:mc="http://schemas.openxmlformats.org/markup-compatibility/2006" xmlns:p14="http://schemas.microsoft.com/office/powerpoint/2010/main">
    <mc:Choice Requires="p14">
      <p:transition spd="slow" p14:dur="2000" advTm="29559"/>
    </mc:Choice>
    <mc:Fallback xmlns="">
      <p:transition spd="slow" advTm="2955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4"/>
          <a:stretch>
            <a:fillRect/>
          </a:stretch>
        </p:blipFill>
        <p:spPr>
          <a:xfrm>
            <a:off x="1196291" y="1169438"/>
            <a:ext cx="2814132" cy="2730543"/>
          </a:xfrm>
          <a:prstGeom prst="rect">
            <a:avLst/>
          </a:prstGeom>
        </p:spPr>
      </p:pic>
      <p:sp>
        <p:nvSpPr>
          <p:cNvPr id="6" name="灯片编号占位符 5"/>
          <p:cNvSpPr>
            <a:spLocks noGrp="1"/>
          </p:cNvSpPr>
          <p:nvPr>
            <p:ph type="sldNum" sz="quarter" idx="12"/>
          </p:nvPr>
        </p:nvSpPr>
        <p:spPr/>
        <p:txBody>
          <a:bodyPr/>
          <a:lstStyle/>
          <a:p>
            <a:fld id="{2DF117AA-CEB0-421E-A079-91D0E9F5A472}" type="slidenum">
              <a:rPr lang="zh-CN" altLang="en-US" smtClean="0"/>
              <a:pPr/>
              <a:t>22</a:t>
            </a:fld>
            <a:endParaRPr lang="zh-CN" altLang="en-US" dirty="0"/>
          </a:p>
        </p:txBody>
      </p:sp>
      <p:sp>
        <p:nvSpPr>
          <p:cNvPr id="8" name="矩形 7"/>
          <p:cNvSpPr/>
          <p:nvPr/>
        </p:nvSpPr>
        <p:spPr>
          <a:xfrm>
            <a:off x="2730547" y="457863"/>
            <a:ext cx="3643947" cy="584775"/>
          </a:xfrm>
          <a:prstGeom prst="rect">
            <a:avLst/>
          </a:prstGeom>
        </p:spPr>
        <p:txBody>
          <a:bodyPr wrap="none">
            <a:spAutoFit/>
          </a:bodyPr>
          <a:lstStyle/>
          <a:p>
            <a:pPr algn="ctr"/>
            <a:r>
              <a:rPr lang="en-US" altLang="zh-CN" sz="3200" b="1" dirty="0" smtClean="0">
                <a:solidFill>
                  <a:srgbClr val="0962A9"/>
                </a:solidFill>
              </a:rPr>
              <a:t>Proposed Method</a:t>
            </a:r>
            <a:endParaRPr lang="zh-CN" altLang="en-US" sz="3200" b="1" dirty="0">
              <a:solidFill>
                <a:srgbClr val="0962A9"/>
              </a:solidFill>
            </a:endParaRPr>
          </a:p>
        </p:txBody>
      </p:sp>
      <p:cxnSp>
        <p:nvCxnSpPr>
          <p:cNvPr id="9" name="直接连接符 8"/>
          <p:cNvCxnSpPr/>
          <p:nvPr/>
        </p:nvCxnSpPr>
        <p:spPr>
          <a:xfrm>
            <a:off x="1526511" y="1104312"/>
            <a:ext cx="5940000" cy="3453"/>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88130" y="4190190"/>
            <a:ext cx="8816453" cy="7366"/>
          </a:xfrm>
          <a:prstGeom prst="line">
            <a:avLst/>
          </a:prstGeom>
          <a:ln w="381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4496357" y="1133393"/>
            <a:ext cx="964" cy="5588083"/>
          </a:xfrm>
          <a:prstGeom prst="line">
            <a:avLst/>
          </a:prstGeom>
          <a:ln w="381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3" name="矩形 22"/>
          <p:cNvSpPr/>
          <p:nvPr/>
        </p:nvSpPr>
        <p:spPr>
          <a:xfrm>
            <a:off x="1469245" y="3902808"/>
            <a:ext cx="3047367" cy="314758"/>
          </a:xfrm>
          <a:prstGeom prst="rect">
            <a:avLst/>
          </a:prstGeom>
          <a:solidFill>
            <a:srgbClr val="22A1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Original power profile</a:t>
            </a:r>
            <a:endParaRPr lang="en-US" b="1" dirty="0"/>
          </a:p>
        </p:txBody>
      </p:sp>
      <p:sp>
        <p:nvSpPr>
          <p:cNvPr id="27" name="矩形 26"/>
          <p:cNvSpPr/>
          <p:nvPr/>
        </p:nvSpPr>
        <p:spPr>
          <a:xfrm>
            <a:off x="1469246" y="4217566"/>
            <a:ext cx="3047366" cy="314758"/>
          </a:xfrm>
          <a:prstGeom prst="rect">
            <a:avLst/>
          </a:prstGeom>
          <a:solidFill>
            <a:srgbClr val="F09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Observation</a:t>
            </a:r>
            <a:endParaRPr lang="en-US" b="1" dirty="0"/>
          </a:p>
        </p:txBody>
      </p:sp>
      <p:sp>
        <p:nvSpPr>
          <p:cNvPr id="28" name="矩形 27"/>
          <p:cNvSpPr/>
          <p:nvPr/>
        </p:nvSpPr>
        <p:spPr>
          <a:xfrm>
            <a:off x="4502255" y="3902807"/>
            <a:ext cx="3047367" cy="314758"/>
          </a:xfrm>
          <a:prstGeom prst="rect">
            <a:avLst/>
          </a:prstGeom>
          <a:solidFill>
            <a:srgbClr val="096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b="1" dirty="0" smtClean="0"/>
              <a:t>Modeling</a:t>
            </a:r>
            <a:endParaRPr lang="en-US" b="1" dirty="0"/>
          </a:p>
        </p:txBody>
      </p:sp>
      <p:sp>
        <p:nvSpPr>
          <p:cNvPr id="29" name="矩形 28"/>
          <p:cNvSpPr/>
          <p:nvPr/>
        </p:nvSpPr>
        <p:spPr>
          <a:xfrm>
            <a:off x="4499454" y="4217566"/>
            <a:ext cx="3044270" cy="31475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b="1" dirty="0"/>
              <a:t>P</a:t>
            </a:r>
            <a:r>
              <a:rPr lang="en-US" b="1" dirty="0" smtClean="0"/>
              <a:t>DF</a:t>
            </a:r>
            <a:endParaRPr lang="en-US" b="1" dirty="0"/>
          </a:p>
        </p:txBody>
      </p:sp>
      <p:sp>
        <p:nvSpPr>
          <p:cNvPr id="20" name="椭圆 19"/>
          <p:cNvSpPr/>
          <p:nvPr/>
        </p:nvSpPr>
        <p:spPr>
          <a:xfrm>
            <a:off x="1220672" y="2388358"/>
            <a:ext cx="275869" cy="267387"/>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11"/>
          <p:cNvGrpSpPr/>
          <p:nvPr/>
        </p:nvGrpSpPr>
        <p:grpSpPr>
          <a:xfrm>
            <a:off x="88130" y="1499097"/>
            <a:ext cx="1438381" cy="848320"/>
            <a:chOff x="88130" y="1499097"/>
            <a:chExt cx="1438381" cy="848320"/>
          </a:xfrm>
        </p:grpSpPr>
        <p:cxnSp>
          <p:nvCxnSpPr>
            <p:cNvPr id="24" name="直接箭头连接符 23"/>
            <p:cNvCxnSpPr/>
            <p:nvPr/>
          </p:nvCxnSpPr>
          <p:spPr>
            <a:xfrm>
              <a:off x="940872" y="1894242"/>
              <a:ext cx="291828" cy="453175"/>
            </a:xfrm>
            <a:prstGeom prst="straightConnector1">
              <a:avLst/>
            </a:prstGeom>
            <a:ln w="381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88130" y="1499097"/>
              <a:ext cx="1438381" cy="34045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b="1" dirty="0" smtClean="0">
                  <a:latin typeface="Calibri" panose="020F0502020204030204" pitchFamily="34" charset="0"/>
                </a:rPr>
                <a:t>Ground truth</a:t>
              </a:r>
              <a:endParaRPr lang="en-US" b="1" dirty="0">
                <a:latin typeface="Calibri" panose="020F0502020204030204" pitchFamily="34" charset="0"/>
              </a:endParaRPr>
            </a:p>
          </p:txBody>
        </p:sp>
      </p:grpSp>
      <p:grpSp>
        <p:nvGrpSpPr>
          <p:cNvPr id="31" name="组合 30"/>
          <p:cNvGrpSpPr/>
          <p:nvPr/>
        </p:nvGrpSpPr>
        <p:grpSpPr>
          <a:xfrm>
            <a:off x="227411" y="4843305"/>
            <a:ext cx="4074437" cy="1513046"/>
            <a:chOff x="318367" y="2102202"/>
            <a:chExt cx="6853353" cy="1041048"/>
          </a:xfrm>
        </p:grpSpPr>
        <p:sp>
          <p:nvSpPr>
            <p:cNvPr id="34" name="内容占位符 3"/>
            <p:cNvSpPr txBox="1">
              <a:spLocks/>
            </p:cNvSpPr>
            <p:nvPr/>
          </p:nvSpPr>
          <p:spPr>
            <a:xfrm>
              <a:off x="440957" y="2102203"/>
              <a:ext cx="6730763" cy="1041047"/>
            </a:xfrm>
            <a:prstGeom prst="rect">
              <a:avLst/>
            </a:prstGeom>
            <a:ln w="38100">
              <a:solidFill>
                <a:srgbClr val="C00000"/>
              </a:solidFill>
            </a:ln>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1200"/>
                </a:spcAft>
              </a:pPr>
              <a:r>
                <a:rPr lang="en-US" altLang="zh-CN" kern="0" dirty="0" smtClean="0">
                  <a:latin typeface="Calibri" panose="020F0502020204030204" pitchFamily="34" charset="0"/>
                </a:rPr>
                <a:t>Large continuous region</a:t>
              </a:r>
            </a:p>
            <a:p>
              <a:pPr>
                <a:lnSpc>
                  <a:spcPct val="100000"/>
                </a:lnSpc>
                <a:spcBef>
                  <a:spcPts val="0"/>
                </a:spcBef>
                <a:spcAft>
                  <a:spcPts val="1200"/>
                </a:spcAft>
              </a:pPr>
              <a:r>
                <a:rPr lang="en-US" altLang="zh-CN" kern="0" dirty="0" smtClean="0">
                  <a:latin typeface="Calibri" panose="020F0502020204030204" pitchFamily="34" charset="0"/>
                </a:rPr>
                <a:t>Susceptible to noise</a:t>
              </a:r>
              <a:endParaRPr lang="en-US" altLang="zh-CN" kern="0" dirty="0">
                <a:latin typeface="Calibri" panose="020F0502020204030204" pitchFamily="34" charset="0"/>
              </a:endParaRPr>
            </a:p>
          </p:txBody>
        </p:sp>
        <p:sp>
          <p:nvSpPr>
            <p:cNvPr id="35" name="矩形 34"/>
            <p:cNvSpPr/>
            <p:nvPr/>
          </p:nvSpPr>
          <p:spPr>
            <a:xfrm>
              <a:off x="318367" y="2102202"/>
              <a:ext cx="122591" cy="1041047"/>
            </a:xfrm>
            <a:prstGeom prst="rect">
              <a:avLst/>
            </a:prstGeom>
            <a:solidFill>
              <a:srgbClr val="C00000"/>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1200"/>
                </a:spcAft>
              </a:pPr>
              <a:endParaRPr lang="zh-CN" altLang="en-US"/>
            </a:p>
          </p:txBody>
        </p:sp>
      </p:grpSp>
      <p:grpSp>
        <p:nvGrpSpPr>
          <p:cNvPr id="36" name="组合 35"/>
          <p:cNvGrpSpPr/>
          <p:nvPr/>
        </p:nvGrpSpPr>
        <p:grpSpPr>
          <a:xfrm>
            <a:off x="4691830" y="1800740"/>
            <a:ext cx="2775762" cy="1477273"/>
            <a:chOff x="3737202" y="3186508"/>
            <a:chExt cx="3525317" cy="1854124"/>
          </a:xfrm>
        </p:grpSpPr>
        <p:sp>
          <p:nvSpPr>
            <p:cNvPr id="45" name="椭圆 44"/>
            <p:cNvSpPr/>
            <p:nvPr/>
          </p:nvSpPr>
          <p:spPr>
            <a:xfrm>
              <a:off x="6324288" y="3186508"/>
              <a:ext cx="520895" cy="67344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cxnSp>
          <p:nvCxnSpPr>
            <p:cNvPr id="46" name="直接箭头连接符 45"/>
            <p:cNvCxnSpPr>
              <a:stCxn id="45" idx="4"/>
              <a:endCxn id="47" idx="0"/>
            </p:cNvCxnSpPr>
            <p:nvPr/>
          </p:nvCxnSpPr>
          <p:spPr>
            <a:xfrm flipH="1">
              <a:off x="5499860" y="3859953"/>
              <a:ext cx="1084875" cy="52398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7" name="文本框 53"/>
                <p:cNvSpPr txBox="1"/>
                <p:nvPr/>
              </p:nvSpPr>
              <p:spPr>
                <a:xfrm>
                  <a:off x="3737202" y="4383939"/>
                  <a:ext cx="3525317" cy="656693"/>
                </a:xfrm>
                <a:prstGeom prst="rect">
                  <a:avLst/>
                </a:prstGeom>
                <a:noFill/>
                <a:ln>
                  <a:noFill/>
                </a:ln>
              </p:spPr>
              <p:style>
                <a:lnRef idx="3">
                  <a:schemeClr val="lt1"/>
                </a:lnRef>
                <a:fillRef idx="1">
                  <a:schemeClr val="accent6"/>
                </a:fillRef>
                <a:effectRef idx="1">
                  <a:schemeClr val="accent6"/>
                </a:effectRef>
                <a:fontRef idx="minor">
                  <a:schemeClr val="lt1"/>
                </a:fontRef>
              </p:style>
              <p:txBody>
                <a:bodyPr wrap="square" rtlCol="0">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altLang="zh-CN" sz="2800" b="1" i="1" dirty="0" smtClean="0">
                      <a:solidFill>
                        <a:schemeClr val="tx1"/>
                      </a:solidFill>
                      <a:latin typeface="Calibri" panose="020F0502020204030204" pitchFamily="34" charset="0"/>
                    </a:rPr>
                    <a:t>Varying with </a:t>
                  </a:r>
                  <a14:m>
                    <m:oMath xmlns:m="http://schemas.openxmlformats.org/officeDocument/2006/math">
                      <m:r>
                        <a:rPr lang="en-US" altLang="zh-CN" sz="2800" b="1" i="1" smtClean="0">
                          <a:solidFill>
                            <a:schemeClr val="tx1"/>
                          </a:solidFill>
                          <a:latin typeface="Cambria Math" panose="02040503050406030204" pitchFamily="18" charset="0"/>
                        </a:rPr>
                        <m:t>𝒅</m:t>
                      </m:r>
                    </m:oMath>
                  </a14:m>
                  <a:endParaRPr lang="zh-CN" altLang="en-US" sz="2800" b="1" i="1" dirty="0">
                    <a:solidFill>
                      <a:schemeClr val="tx1"/>
                    </a:solidFill>
                    <a:latin typeface="Calibri" panose="020F0502020204030204" pitchFamily="34" charset="0"/>
                  </a:endParaRPr>
                </a:p>
              </p:txBody>
            </p:sp>
          </mc:Choice>
          <mc:Fallback xmlns="">
            <p:sp>
              <p:nvSpPr>
                <p:cNvPr id="47" name="文本框 53"/>
                <p:cNvSpPr txBox="1">
                  <a:spLocks noRot="1" noChangeAspect="1" noMove="1" noResize="1" noEditPoints="1" noAdjustHandles="1" noChangeArrowheads="1" noChangeShapeType="1" noTextEdit="1"/>
                </p:cNvSpPr>
                <p:nvPr/>
              </p:nvSpPr>
              <p:spPr>
                <a:xfrm>
                  <a:off x="3737202" y="4383939"/>
                  <a:ext cx="3525317" cy="656693"/>
                </a:xfrm>
                <a:prstGeom prst="rect">
                  <a:avLst/>
                </a:prstGeom>
                <a:blipFill>
                  <a:blip r:embed="rId5"/>
                  <a:stretch>
                    <a:fillRect l="-4615" t="-11628" b="-32558"/>
                  </a:stretch>
                </a:blipFill>
                <a:ln>
                  <a:noFill/>
                </a:ln>
              </p:spPr>
              <p:txBody>
                <a:bodyPr/>
                <a:lstStyle/>
                <a:p>
                  <a:r>
                    <a:rPr lang="zh-CN" altLang="en-US">
                      <a:noFill/>
                    </a:rPr>
                    <a:t> </a:t>
                  </a:r>
                </a:p>
              </p:txBody>
            </p:sp>
          </mc:Fallback>
        </mc:AlternateContent>
      </p:grpSp>
      <p:grpSp>
        <p:nvGrpSpPr>
          <p:cNvPr id="39" name="组合 38"/>
          <p:cNvGrpSpPr/>
          <p:nvPr/>
        </p:nvGrpSpPr>
        <p:grpSpPr>
          <a:xfrm>
            <a:off x="7184772" y="1838925"/>
            <a:ext cx="2043429" cy="1448362"/>
            <a:chOff x="6837312" y="3369133"/>
            <a:chExt cx="2043429" cy="1448362"/>
          </a:xfrm>
        </p:grpSpPr>
        <p:sp>
          <p:nvSpPr>
            <p:cNvPr id="42" name="椭圆 41"/>
            <p:cNvSpPr/>
            <p:nvPr/>
          </p:nvSpPr>
          <p:spPr>
            <a:xfrm>
              <a:off x="6872613" y="3369133"/>
              <a:ext cx="479607" cy="47211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mc:AlternateContent xmlns:mc="http://schemas.openxmlformats.org/markup-compatibility/2006" xmlns:a14="http://schemas.microsoft.com/office/drawing/2010/main">
          <mc:Choice Requires="a14">
            <p:sp>
              <p:nvSpPr>
                <p:cNvPr id="43" name="文本框 58"/>
                <p:cNvSpPr txBox="1"/>
                <p:nvPr/>
              </p:nvSpPr>
              <p:spPr>
                <a:xfrm>
                  <a:off x="6837312" y="4294275"/>
                  <a:ext cx="2043429" cy="523220"/>
                </a:xfrm>
                <a:prstGeom prst="rect">
                  <a:avLst/>
                </a:prstGeom>
                <a:noFill/>
                <a:ln>
                  <a:noFill/>
                </a:ln>
              </p:spPr>
              <p:style>
                <a:lnRef idx="3">
                  <a:schemeClr val="lt1"/>
                </a:lnRef>
                <a:fillRef idx="1">
                  <a:schemeClr val="accent5"/>
                </a:fillRef>
                <a:effectRef idx="1">
                  <a:schemeClr val="accent5"/>
                </a:effectRef>
                <a:fontRef idx="minor">
                  <a:schemeClr val="lt1"/>
                </a:fontRef>
              </p:style>
              <p:txBody>
                <a:bodyPr wrap="square" rtlCol="0">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altLang="zh-CN" sz="2800" b="1" i="1" dirty="0" smtClean="0">
                            <a:solidFill>
                              <a:schemeClr val="tx1"/>
                            </a:solidFill>
                            <a:latin typeface="Cambria Math" panose="02040503050406030204" pitchFamily="18" charset="0"/>
                          </a:rPr>
                          <m:t>𝝈</m:t>
                        </m:r>
                        <m:r>
                          <a:rPr lang="en-US" altLang="zh-CN" sz="2800" b="1" i="1" dirty="0" smtClean="0">
                            <a:solidFill>
                              <a:schemeClr val="tx1"/>
                            </a:solidFill>
                            <a:latin typeface="Cambria Math" panose="02040503050406030204" pitchFamily="18" charset="0"/>
                          </a:rPr>
                          <m:t>=</m:t>
                        </m:r>
                        <m:r>
                          <a:rPr lang="en-US" altLang="zh-CN" sz="2800" b="1" i="1" dirty="0" smtClean="0">
                            <a:solidFill>
                              <a:schemeClr val="tx1"/>
                            </a:solidFill>
                            <a:latin typeface="Cambria Math" panose="02040503050406030204" pitchFamily="18" charset="0"/>
                          </a:rPr>
                          <m:t>𝟎</m:t>
                        </m:r>
                        <m:r>
                          <a:rPr lang="en-US" altLang="zh-CN" sz="2800" b="1" i="1" dirty="0" smtClean="0">
                            <a:solidFill>
                              <a:schemeClr val="tx1"/>
                            </a:solidFill>
                            <a:latin typeface="Cambria Math" panose="02040503050406030204" pitchFamily="18" charset="0"/>
                          </a:rPr>
                          <m:t>.</m:t>
                        </m:r>
                        <m:r>
                          <a:rPr lang="en-US" altLang="zh-CN" sz="2800" b="1" i="1" dirty="0" smtClean="0">
                            <a:solidFill>
                              <a:schemeClr val="tx1"/>
                            </a:solidFill>
                            <a:latin typeface="Cambria Math" panose="02040503050406030204" pitchFamily="18" charset="0"/>
                          </a:rPr>
                          <m:t>𝟏</m:t>
                        </m:r>
                      </m:oMath>
                    </m:oMathPara>
                  </a14:m>
                  <a:endParaRPr lang="zh-CN" altLang="en-US" sz="2800" b="1" dirty="0">
                    <a:solidFill>
                      <a:schemeClr val="tx1"/>
                    </a:solidFill>
                    <a:latin typeface="Calibri" panose="020F0502020204030204" pitchFamily="34" charset="0"/>
                  </a:endParaRPr>
                </a:p>
              </p:txBody>
            </p:sp>
          </mc:Choice>
          <mc:Fallback xmlns="">
            <p:sp>
              <p:nvSpPr>
                <p:cNvPr id="43" name="文本框 58"/>
                <p:cNvSpPr txBox="1">
                  <a:spLocks noRot="1" noChangeAspect="1" noMove="1" noResize="1" noEditPoints="1" noAdjustHandles="1" noChangeArrowheads="1" noChangeShapeType="1" noTextEdit="1"/>
                </p:cNvSpPr>
                <p:nvPr/>
              </p:nvSpPr>
              <p:spPr>
                <a:xfrm>
                  <a:off x="6837312" y="4294275"/>
                  <a:ext cx="2043429" cy="523220"/>
                </a:xfrm>
                <a:prstGeom prst="rect">
                  <a:avLst/>
                </a:prstGeom>
                <a:blipFill>
                  <a:blip r:embed="rId6"/>
                  <a:stretch>
                    <a:fillRect/>
                  </a:stretch>
                </a:blipFill>
                <a:ln>
                  <a:noFill/>
                </a:ln>
              </p:spPr>
              <p:txBody>
                <a:bodyPr/>
                <a:lstStyle/>
                <a:p>
                  <a:r>
                    <a:rPr lang="zh-CN" altLang="en-US">
                      <a:noFill/>
                    </a:rPr>
                    <a:t> </a:t>
                  </a:r>
                </a:p>
              </p:txBody>
            </p:sp>
          </mc:Fallback>
        </mc:AlternateContent>
        <p:cxnSp>
          <p:nvCxnSpPr>
            <p:cNvPr id="44" name="直接箭头连接符 43"/>
            <p:cNvCxnSpPr/>
            <p:nvPr/>
          </p:nvCxnSpPr>
          <p:spPr>
            <a:xfrm>
              <a:off x="7293723" y="3803925"/>
              <a:ext cx="440467" cy="51677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40" name="文本框 3"/>
              <p:cNvSpPr txBox="1"/>
              <p:nvPr/>
            </p:nvSpPr>
            <p:spPr>
              <a:xfrm>
                <a:off x="5061277" y="1678228"/>
                <a:ext cx="2837893" cy="615553"/>
              </a:xfrm>
              <a:prstGeom prst="rect">
                <a:avLst/>
              </a:prstGeom>
              <a:noFill/>
            </p:spPr>
            <p:txBody>
              <a:bodyPr wrap="none" lIns="0" tIns="0" rIns="0" b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altLang="zh-CN" sz="4000" b="0" i="1" smtClean="0">
                          <a:latin typeface="Cambria Math" panose="02040503050406030204" pitchFamily="18" charset="0"/>
                        </a:rPr>
                        <m:t>𝜃</m:t>
                      </m:r>
                      <m:r>
                        <a:rPr lang="en-US" altLang="zh-CN" sz="4000" b="0" i="1" smtClean="0">
                          <a:latin typeface="Cambria Math" panose="02040503050406030204" pitchFamily="18" charset="0"/>
                        </a:rPr>
                        <m:t>∼</m:t>
                      </m:r>
                      <m:r>
                        <a:rPr lang="zh-CN" altLang="en-US" sz="4000" b="0" i="1" smtClean="0">
                          <a:latin typeface="Cambria Math" panose="02040503050406030204" pitchFamily="18" charset="0"/>
                        </a:rPr>
                        <m:t>𝒩</m:t>
                      </m:r>
                      <m:r>
                        <a:rPr lang="en-US" altLang="zh-CN" sz="4000" b="0" i="1" smtClean="0">
                          <a:latin typeface="Cambria Math" panose="02040503050406030204" pitchFamily="18" charset="0"/>
                        </a:rPr>
                        <m:t>(</m:t>
                      </m:r>
                      <m:r>
                        <a:rPr lang="en-US" altLang="zh-CN" sz="4000" b="0" i="1" smtClean="0">
                          <a:latin typeface="Cambria Math" panose="02040503050406030204" pitchFamily="18" charset="0"/>
                        </a:rPr>
                        <m:t>𝜇</m:t>
                      </m:r>
                      <m:r>
                        <a:rPr lang="en-US" altLang="zh-CN" sz="4000" b="0" i="1" smtClean="0">
                          <a:latin typeface="Cambria Math" panose="02040503050406030204" pitchFamily="18" charset="0"/>
                        </a:rPr>
                        <m:t>,</m:t>
                      </m:r>
                      <m:r>
                        <a:rPr lang="en-US" altLang="zh-CN" sz="4000" b="0" i="1" smtClean="0">
                          <a:latin typeface="Cambria Math" panose="02040503050406030204" pitchFamily="18" charset="0"/>
                        </a:rPr>
                        <m:t>𝜎</m:t>
                      </m:r>
                      <m:r>
                        <a:rPr lang="en-US" altLang="zh-CN" sz="4000" b="0" i="1" smtClean="0">
                          <a:latin typeface="Cambria Math" panose="02040503050406030204" pitchFamily="18" charset="0"/>
                        </a:rPr>
                        <m:t>)</m:t>
                      </m:r>
                    </m:oMath>
                  </m:oMathPara>
                </a14:m>
                <a:endParaRPr lang="zh-CN" altLang="en-US" sz="4000" dirty="0"/>
              </a:p>
            </p:txBody>
          </p:sp>
        </mc:Choice>
        <mc:Fallback xmlns="">
          <p:sp>
            <p:nvSpPr>
              <p:cNvPr id="40" name="文本框 3"/>
              <p:cNvSpPr txBox="1">
                <a:spLocks noRot="1" noChangeAspect="1" noMove="1" noResize="1" noEditPoints="1" noAdjustHandles="1" noChangeArrowheads="1" noChangeShapeType="1" noTextEdit="1"/>
              </p:cNvSpPr>
              <p:nvPr/>
            </p:nvSpPr>
            <p:spPr>
              <a:xfrm>
                <a:off x="5061277" y="1678228"/>
                <a:ext cx="2837893" cy="615553"/>
              </a:xfrm>
              <a:prstGeom prst="rect">
                <a:avLst/>
              </a:prstGeom>
              <a:blipFill>
                <a:blip r:embed="rId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1" name="文本框 28"/>
              <p:cNvSpPr txBox="1"/>
              <p:nvPr/>
            </p:nvSpPr>
            <p:spPr>
              <a:xfrm>
                <a:off x="5617230" y="5188427"/>
                <a:ext cx="2187715" cy="615553"/>
              </a:xfrm>
              <a:prstGeom prst="rect">
                <a:avLst/>
              </a:prstGeom>
              <a:noFill/>
            </p:spPr>
            <p:txBody>
              <a:bodyPr wrap="none" lIns="0" tIns="0" rIns="0" b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altLang="zh-CN" sz="4000" b="0" i="1" smtClean="0">
                          <a:latin typeface="Cambria Math" panose="02040503050406030204" pitchFamily="18" charset="0"/>
                        </a:rPr>
                        <m:t>𝑓</m:t>
                      </m:r>
                      <m:r>
                        <a:rPr lang="en-US" altLang="zh-CN" sz="4000" b="0" i="1" smtClean="0">
                          <a:latin typeface="Cambria Math" panose="02040503050406030204" pitchFamily="18" charset="0"/>
                        </a:rPr>
                        <m:t>(</m:t>
                      </m:r>
                      <m:r>
                        <a:rPr lang="en-US" altLang="zh-CN" sz="4000" b="0" i="1" smtClean="0">
                          <a:latin typeface="Cambria Math" panose="02040503050406030204" pitchFamily="18" charset="0"/>
                        </a:rPr>
                        <m:t>𝜃</m:t>
                      </m:r>
                      <m:r>
                        <a:rPr lang="en-US" altLang="zh-CN" sz="4000" b="0" i="1" smtClean="0">
                          <a:latin typeface="Cambria Math" panose="02040503050406030204" pitchFamily="18" charset="0"/>
                        </a:rPr>
                        <m:t>;</m:t>
                      </m:r>
                      <m:r>
                        <a:rPr lang="en-US" altLang="zh-CN" sz="4000" b="0" i="1" smtClean="0">
                          <a:latin typeface="Cambria Math" panose="02040503050406030204" pitchFamily="18" charset="0"/>
                        </a:rPr>
                        <m:t>𝜇</m:t>
                      </m:r>
                      <m:r>
                        <a:rPr lang="en-US" altLang="zh-CN" sz="4000" b="0" i="1" smtClean="0">
                          <a:latin typeface="Cambria Math" panose="02040503050406030204" pitchFamily="18" charset="0"/>
                        </a:rPr>
                        <m:t>,</m:t>
                      </m:r>
                      <m:r>
                        <a:rPr lang="en-US" altLang="zh-CN" sz="4000" b="0" i="1" smtClean="0">
                          <a:latin typeface="Cambria Math" panose="02040503050406030204" pitchFamily="18" charset="0"/>
                        </a:rPr>
                        <m:t>𝜎</m:t>
                      </m:r>
                      <m:r>
                        <a:rPr lang="en-US" altLang="zh-CN" sz="4000" b="0" i="1" smtClean="0">
                          <a:latin typeface="Cambria Math" panose="02040503050406030204" pitchFamily="18" charset="0"/>
                        </a:rPr>
                        <m:t>)</m:t>
                      </m:r>
                    </m:oMath>
                  </m:oMathPara>
                </a14:m>
                <a:endParaRPr lang="zh-CN" altLang="en-US" sz="4000" dirty="0"/>
              </a:p>
            </p:txBody>
          </p:sp>
        </mc:Choice>
        <mc:Fallback xmlns="">
          <p:sp>
            <p:nvSpPr>
              <p:cNvPr id="41" name="文本框 28"/>
              <p:cNvSpPr txBox="1">
                <a:spLocks noRot="1" noChangeAspect="1" noMove="1" noResize="1" noEditPoints="1" noAdjustHandles="1" noChangeArrowheads="1" noChangeShapeType="1" noTextEdit="1"/>
              </p:cNvSpPr>
              <p:nvPr/>
            </p:nvSpPr>
            <p:spPr>
              <a:xfrm>
                <a:off x="5617230" y="5188427"/>
                <a:ext cx="2187715" cy="615553"/>
              </a:xfrm>
              <a:prstGeom prst="rect">
                <a:avLst/>
              </a:prstGeom>
              <a:blipFill>
                <a:blip r:embed="rId8"/>
                <a:stretch>
                  <a:fillRect/>
                </a:stretch>
              </a:blipFill>
            </p:spPr>
            <p:txBody>
              <a:bodyPr/>
              <a:lstStyle/>
              <a:p>
                <a:r>
                  <a:rPr lang="zh-CN" altLang="en-US">
                    <a:noFill/>
                  </a:rPr>
                  <a:t> </a:t>
                </a:r>
              </a:p>
            </p:txBody>
          </p:sp>
        </mc:Fallback>
      </mc:AlternateContent>
    </p:spTree>
    <p:custDataLst>
      <p:tags r:id="rId1"/>
    </p:custDataLst>
    <p:extLst>
      <p:ext uri="{BB962C8B-B14F-4D97-AF65-F5344CB8AC3E}">
        <p14:creationId xmlns:p14="http://schemas.microsoft.com/office/powerpoint/2010/main" val="511665629"/>
      </p:ext>
    </p:extLst>
  </p:cSld>
  <p:clrMapOvr>
    <a:masterClrMapping/>
  </p:clrMapOvr>
  <mc:AlternateContent xmlns:mc="http://schemas.openxmlformats.org/markup-compatibility/2006" xmlns:p14="http://schemas.microsoft.com/office/powerpoint/2010/main">
    <mc:Choice Requires="p14">
      <p:transition spd="slow" p14:dur="2000" advTm="29559"/>
    </mc:Choice>
    <mc:Fallback xmlns="">
      <p:transition spd="slow" advTm="2955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500"/>
                                        <p:tgtEl>
                                          <p:spTgt spid="3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0"/>
                                        </p:tgtEl>
                                        <p:attrNameLst>
                                          <p:attrName>style.visibility</p:attrName>
                                        </p:attrNameLst>
                                      </p:cBhvr>
                                      <p:to>
                                        <p:strVal val="visible"/>
                                      </p:to>
                                    </p:set>
                                    <p:animEffect transition="in" filter="fade">
                                      <p:cBhvr>
                                        <p:cTn id="21" dur="500"/>
                                        <p:tgtEl>
                                          <p:spTgt spid="40"/>
                                        </p:tgtEl>
                                      </p:cBhvr>
                                    </p:animEffect>
                                  </p:childTnLst>
                                </p:cTn>
                              </p:par>
                              <p:par>
                                <p:cTn id="22" presetID="10" presetClass="entr" presetSubtype="0" fill="hold" nodeType="with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fade">
                                      <p:cBhvr>
                                        <p:cTn id="24" dur="500"/>
                                        <p:tgtEl>
                                          <p:spTgt spid="36"/>
                                        </p:tgtEl>
                                      </p:cBhvr>
                                    </p:animEffect>
                                  </p:childTnLst>
                                </p:cTn>
                              </p:par>
                              <p:par>
                                <p:cTn id="25" presetID="10" presetClass="entr" presetSubtype="0" fill="hold" nodeType="with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fade">
                                      <p:cBhvr>
                                        <p:cTn id="27" dur="500"/>
                                        <p:tgtEl>
                                          <p:spTgt spid="3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fade">
                                      <p:cBhvr>
                                        <p:cTn id="3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0" grpId="0"/>
      <p:bldP spid="4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灯片编号占位符 5"/>
          <p:cNvSpPr>
            <a:spLocks noGrp="1"/>
          </p:cNvSpPr>
          <p:nvPr>
            <p:ph type="sldNum" sz="quarter" idx="12"/>
          </p:nvPr>
        </p:nvSpPr>
        <p:spPr/>
        <p:txBody>
          <a:bodyPr/>
          <a:lstStyle/>
          <a:p>
            <a:fld id="{2DF117AA-CEB0-421E-A079-91D0E9F5A472}" type="slidenum">
              <a:rPr lang="zh-CN" altLang="en-US" smtClean="0"/>
              <a:pPr/>
              <a:t>23</a:t>
            </a:fld>
            <a:endParaRPr lang="zh-CN" altLang="en-US" dirty="0"/>
          </a:p>
        </p:txBody>
      </p:sp>
      <p:sp>
        <p:nvSpPr>
          <p:cNvPr id="8" name="矩形 7"/>
          <p:cNvSpPr/>
          <p:nvPr/>
        </p:nvSpPr>
        <p:spPr>
          <a:xfrm>
            <a:off x="2730547" y="457863"/>
            <a:ext cx="3643947" cy="584775"/>
          </a:xfrm>
          <a:prstGeom prst="rect">
            <a:avLst/>
          </a:prstGeom>
        </p:spPr>
        <p:txBody>
          <a:bodyPr wrap="none">
            <a:spAutoFit/>
          </a:bodyPr>
          <a:lstStyle/>
          <a:p>
            <a:pPr algn="ctr"/>
            <a:r>
              <a:rPr lang="en-US" altLang="zh-CN" sz="3200" b="1" dirty="0" smtClean="0">
                <a:solidFill>
                  <a:srgbClr val="0962A9"/>
                </a:solidFill>
              </a:rPr>
              <a:t>Proposed Method</a:t>
            </a:r>
            <a:endParaRPr lang="zh-CN" altLang="en-US" sz="3200" b="1" dirty="0">
              <a:solidFill>
                <a:srgbClr val="0962A9"/>
              </a:solidFill>
            </a:endParaRPr>
          </a:p>
        </p:txBody>
      </p:sp>
      <p:cxnSp>
        <p:nvCxnSpPr>
          <p:cNvPr id="9" name="直接连接符 8"/>
          <p:cNvCxnSpPr/>
          <p:nvPr/>
        </p:nvCxnSpPr>
        <p:spPr>
          <a:xfrm>
            <a:off x="1526511" y="1104312"/>
            <a:ext cx="5940000" cy="3453"/>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p:nvPicPr>
        <p:blipFill>
          <a:blip r:embed="rId4"/>
          <a:stretch>
            <a:fillRect/>
          </a:stretch>
        </p:blipFill>
        <p:spPr>
          <a:xfrm>
            <a:off x="1042166" y="1718833"/>
            <a:ext cx="7020707" cy="4331783"/>
          </a:xfrm>
          <a:prstGeom prst="rect">
            <a:avLst/>
          </a:prstGeom>
        </p:spPr>
      </p:pic>
      <p:grpSp>
        <p:nvGrpSpPr>
          <p:cNvPr id="10" name="组合 9"/>
          <p:cNvGrpSpPr/>
          <p:nvPr/>
        </p:nvGrpSpPr>
        <p:grpSpPr>
          <a:xfrm>
            <a:off x="1802786" y="1140988"/>
            <a:ext cx="3683614" cy="1523061"/>
            <a:chOff x="1802786" y="1140988"/>
            <a:chExt cx="3683614" cy="1523061"/>
          </a:xfrm>
        </p:grpSpPr>
        <p:cxnSp>
          <p:nvCxnSpPr>
            <p:cNvPr id="37" name="直接箭头连接符 36"/>
            <p:cNvCxnSpPr/>
            <p:nvPr/>
          </p:nvCxnSpPr>
          <p:spPr>
            <a:xfrm flipH="1">
              <a:off x="2115394" y="1803535"/>
              <a:ext cx="341203" cy="86051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8" name="Content Placeholder 2"/>
            <p:cNvSpPr txBox="1">
              <a:spLocks/>
            </p:cNvSpPr>
            <p:nvPr/>
          </p:nvSpPr>
          <p:spPr>
            <a:xfrm>
              <a:off x="1802786" y="1140988"/>
              <a:ext cx="3683614" cy="646085"/>
            </a:xfrm>
            <a:prstGeom prst="rect">
              <a:avLst/>
            </a:prstGeom>
            <a:solidFill>
              <a:srgbClr val="C00000"/>
            </a:solidFill>
            <a:ln>
              <a:headEnd/>
              <a:tailEnd/>
            </a:ln>
          </p:spPr>
          <p:style>
            <a:lnRef idx="2">
              <a:schemeClr val="accent6">
                <a:shade val="50000"/>
              </a:schemeClr>
            </a:lnRef>
            <a:fillRef idx="1">
              <a:schemeClr val="accent6"/>
            </a:fillRef>
            <a:effectRef idx="0">
              <a:schemeClr val="accent6"/>
            </a:effectRef>
            <a:fontRef idx="minor">
              <a:schemeClr val="lt1"/>
            </a:fontRef>
          </p:style>
          <p:txBody>
            <a:bodyPr lIns="100540" tIns="0" rIns="100540" bIns="0" anchor="ctr" anchorCtr="0"/>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en-US" altLang="zh-CN" sz="2800" b="1" dirty="0" smtClean="0">
                  <a:solidFill>
                    <a:prstClr val="white"/>
                  </a:solidFill>
                  <a:latin typeface="Calibri" panose="020F0502020204030204" pitchFamily="34" charset="0"/>
                </a:rPr>
                <a:t>Proposed power profile</a:t>
              </a:r>
              <a:endParaRPr lang="en-US" altLang="zh-CN" sz="2800" b="1" dirty="0">
                <a:solidFill>
                  <a:prstClr val="white"/>
                </a:solidFill>
                <a:latin typeface="Calibri" panose="020F0502020204030204" pitchFamily="34" charset="0"/>
              </a:endParaRPr>
            </a:p>
          </p:txBody>
        </p:sp>
      </p:grpSp>
      <p:grpSp>
        <p:nvGrpSpPr>
          <p:cNvPr id="26" name="组合 25"/>
          <p:cNvGrpSpPr/>
          <p:nvPr/>
        </p:nvGrpSpPr>
        <p:grpSpPr>
          <a:xfrm>
            <a:off x="1526511" y="4751199"/>
            <a:ext cx="3638014" cy="1884734"/>
            <a:chOff x="1526511" y="4751199"/>
            <a:chExt cx="3638014" cy="1884734"/>
          </a:xfrm>
        </p:grpSpPr>
        <mc:AlternateContent xmlns:mc="http://schemas.openxmlformats.org/markup-compatibility/2006" xmlns:a14="http://schemas.microsoft.com/office/drawing/2010/main">
          <mc:Choice Requires="a14">
            <p:sp>
              <p:nvSpPr>
                <p:cNvPr id="48" name="矩形 47"/>
                <p:cNvSpPr/>
                <p:nvPr/>
              </p:nvSpPr>
              <p:spPr>
                <a:xfrm>
                  <a:off x="1526511" y="6020723"/>
                  <a:ext cx="3638014" cy="61521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CN" sz="2800" b="1" dirty="0" smtClean="0">
                      <a:latin typeface="Calibri" panose="020F0502020204030204" pitchFamily="34" charset="0"/>
                    </a:rPr>
                    <a:t>Probability of </a:t>
                  </a:r>
                  <a14:m>
                    <m:oMath xmlns:m="http://schemas.openxmlformats.org/officeDocument/2006/math">
                      <m:r>
                        <a:rPr lang="en-US" altLang="zh-CN" sz="2800" b="1" i="1" dirty="0" smtClean="0">
                          <a:latin typeface="Cambria Math" panose="02040503050406030204" pitchFamily="18" charset="0"/>
                        </a:rPr>
                        <m:t>𝝓</m:t>
                      </m:r>
                      <m:r>
                        <a:rPr lang="en-US" altLang="zh-CN" sz="2800" b="1" i="1">
                          <a:latin typeface="Cambria Math" panose="02040503050406030204" pitchFamily="18" charset="0"/>
                        </a:rPr>
                        <m:t>→</m:t>
                      </m:r>
                      <m:sSub>
                        <m:sSubPr>
                          <m:ctrlPr>
                            <a:rPr lang="en-US" altLang="zh-CN" sz="2800" b="1" i="1" smtClean="0">
                              <a:latin typeface="Cambria Math" panose="02040503050406030204" pitchFamily="18" charset="0"/>
                            </a:rPr>
                          </m:ctrlPr>
                        </m:sSubPr>
                        <m:e>
                          <m:r>
                            <a:rPr lang="en-US" altLang="zh-CN" sz="2800" b="1" i="1" smtClean="0">
                              <a:latin typeface="Cambria Math" panose="02040503050406030204" pitchFamily="18" charset="0"/>
                            </a:rPr>
                            <m:t>𝝓</m:t>
                          </m:r>
                        </m:e>
                        <m:sub>
                          <m:r>
                            <a:rPr lang="en-US" altLang="zh-CN" sz="2800" b="1" i="1" smtClean="0">
                              <a:latin typeface="Cambria Math" panose="02040503050406030204" pitchFamily="18" charset="0"/>
                            </a:rPr>
                            <m:t>𝑹</m:t>
                          </m:r>
                        </m:sub>
                      </m:sSub>
                    </m:oMath>
                  </a14:m>
                  <a:endParaRPr lang="en-US" altLang="zh-CN" sz="2800" b="1" i="1" dirty="0" smtClean="0">
                    <a:latin typeface="Calibri" panose="020F0502020204030204" pitchFamily="34" charset="0"/>
                  </a:endParaRPr>
                </a:p>
              </p:txBody>
            </p:sp>
          </mc:Choice>
          <mc:Fallback xmlns="">
            <p:sp>
              <p:nvSpPr>
                <p:cNvPr id="48" name="矩形 47"/>
                <p:cNvSpPr>
                  <a:spLocks noRot="1" noChangeAspect="1" noMove="1" noResize="1" noEditPoints="1" noAdjustHandles="1" noChangeArrowheads="1" noChangeShapeType="1" noTextEdit="1"/>
                </p:cNvSpPr>
                <p:nvPr/>
              </p:nvSpPr>
              <p:spPr>
                <a:xfrm>
                  <a:off x="1526511" y="6020723"/>
                  <a:ext cx="3638014" cy="615210"/>
                </a:xfrm>
                <a:prstGeom prst="rect">
                  <a:avLst/>
                </a:prstGeom>
                <a:blipFill>
                  <a:blip r:embed="rId5"/>
                  <a:stretch>
                    <a:fillRect l="-1336" t="-971" b="-19417"/>
                  </a:stretch>
                </a:blipFill>
              </p:spPr>
              <p:txBody>
                <a:bodyPr/>
                <a:lstStyle/>
                <a:p>
                  <a:r>
                    <a:rPr lang="zh-CN" altLang="en-US">
                      <a:noFill/>
                    </a:rPr>
                    <a:t> </a:t>
                  </a:r>
                </a:p>
              </p:txBody>
            </p:sp>
          </mc:Fallback>
        </mc:AlternateContent>
        <p:cxnSp>
          <p:nvCxnSpPr>
            <p:cNvPr id="50" name="直接连接符 49"/>
            <p:cNvCxnSpPr/>
            <p:nvPr/>
          </p:nvCxnSpPr>
          <p:spPr>
            <a:xfrm>
              <a:off x="1748401" y="4751199"/>
              <a:ext cx="982146" cy="0"/>
            </a:xfrm>
            <a:prstGeom prst="line">
              <a:avLst/>
            </a:prstGeom>
            <a:ln w="38100">
              <a:solidFill>
                <a:srgbClr val="4472C4"/>
              </a:solidFill>
            </a:ln>
          </p:spPr>
          <p:style>
            <a:lnRef idx="1">
              <a:schemeClr val="accent1"/>
            </a:lnRef>
            <a:fillRef idx="0">
              <a:schemeClr val="accent1"/>
            </a:fillRef>
            <a:effectRef idx="0">
              <a:schemeClr val="accent1"/>
            </a:effectRef>
            <a:fontRef idx="minor">
              <a:schemeClr val="tx1"/>
            </a:fontRef>
          </p:style>
        </p:cxnSp>
        <p:cxnSp>
          <p:nvCxnSpPr>
            <p:cNvPr id="51" name="直接箭头连接符 50"/>
            <p:cNvCxnSpPr/>
            <p:nvPr/>
          </p:nvCxnSpPr>
          <p:spPr>
            <a:xfrm flipV="1">
              <a:off x="2285995" y="4792145"/>
              <a:ext cx="0" cy="1117336"/>
            </a:xfrm>
            <a:prstGeom prst="straightConnector1">
              <a:avLst/>
            </a:prstGeom>
            <a:ln w="38100">
              <a:solidFill>
                <a:srgbClr val="4472C4"/>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2" name="组合 61"/>
          <p:cNvGrpSpPr/>
          <p:nvPr/>
        </p:nvGrpSpPr>
        <p:grpSpPr>
          <a:xfrm>
            <a:off x="2358992" y="3216905"/>
            <a:ext cx="6456609" cy="1017952"/>
            <a:chOff x="2358992" y="3216905"/>
            <a:chExt cx="6456609" cy="1017952"/>
          </a:xfrm>
        </p:grpSpPr>
        <mc:AlternateContent xmlns:mc="http://schemas.openxmlformats.org/markup-compatibility/2006" xmlns:a14="http://schemas.microsoft.com/office/drawing/2010/main">
          <mc:Choice Requires="a14">
            <p:sp>
              <p:nvSpPr>
                <p:cNvPr id="52" name="矩形 51"/>
                <p:cNvSpPr/>
                <p:nvPr/>
              </p:nvSpPr>
              <p:spPr>
                <a:xfrm>
                  <a:off x="4885899" y="3216905"/>
                  <a:ext cx="3929702" cy="655797"/>
                </a:xfrm>
                <a:prstGeom prst="rect">
                  <a:avLst/>
                </a:prstGeom>
                <a:ln>
                  <a:solidFill>
                    <a:schemeClr val="accent4">
                      <a:lumMod val="75000"/>
                    </a:schemeClr>
                  </a:solidFill>
                </a:ln>
              </p:spPr>
              <p:style>
                <a:lnRef idx="3">
                  <a:schemeClr val="lt1"/>
                </a:lnRef>
                <a:fillRef idx="1">
                  <a:schemeClr val="accent2"/>
                </a:fillRef>
                <a:effectRef idx="1">
                  <a:schemeClr val="accent2"/>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sz="2800" b="1" i="1" dirty="0" smtClean="0">
                                <a:latin typeface="Cambria Math" panose="02040503050406030204" pitchFamily="18" charset="0"/>
                              </a:rPr>
                            </m:ctrlPr>
                          </m:sSubPr>
                          <m:e>
                            <m:r>
                              <a:rPr lang="en-US" altLang="zh-CN" sz="2800" b="1" i="1" dirty="0">
                                <a:latin typeface="Cambria Math" panose="02040503050406030204" pitchFamily="18" charset="0"/>
                              </a:rPr>
                              <m:t>𝜽</m:t>
                            </m:r>
                          </m:e>
                          <m:sub>
                            <m:r>
                              <a:rPr lang="en-US" altLang="zh-CN" sz="2800" b="1" i="1" dirty="0" smtClean="0">
                                <a:latin typeface="Cambria Math" panose="02040503050406030204" pitchFamily="18" charset="0"/>
                              </a:rPr>
                              <m:t>𝒊</m:t>
                            </m:r>
                          </m:sub>
                        </m:sSub>
                        <m:r>
                          <a:rPr lang="en-US" altLang="zh-CN" sz="2800" b="1" i="1" dirty="0" smtClean="0">
                            <a:latin typeface="Cambria Math" panose="02040503050406030204" pitchFamily="18" charset="0"/>
                          </a:rPr>
                          <m:t>−</m:t>
                        </m:r>
                        <m:sSub>
                          <m:sSubPr>
                            <m:ctrlPr>
                              <a:rPr lang="en-US" altLang="zh-CN" sz="2800" b="1" i="1" dirty="0" smtClean="0">
                                <a:latin typeface="Cambria Math" panose="02040503050406030204" pitchFamily="18" charset="0"/>
                              </a:rPr>
                            </m:ctrlPr>
                          </m:sSubPr>
                          <m:e>
                            <m:r>
                              <a:rPr lang="en-US" altLang="zh-CN" sz="2800" b="1" i="1" dirty="0" smtClean="0">
                                <a:latin typeface="Cambria Math" panose="02040503050406030204" pitchFamily="18" charset="0"/>
                              </a:rPr>
                              <m:t>𝜽</m:t>
                            </m:r>
                          </m:e>
                          <m:sub>
                            <m:r>
                              <a:rPr lang="en-US" altLang="zh-CN" sz="2800" b="1" i="1" dirty="0" smtClean="0">
                                <a:latin typeface="Cambria Math" panose="02040503050406030204" pitchFamily="18" charset="0"/>
                              </a:rPr>
                              <m:t>𝟏</m:t>
                            </m:r>
                          </m:sub>
                        </m:sSub>
                        <m:r>
                          <a:rPr lang="en-US" altLang="zh-CN" sz="2800" b="1" i="1" dirty="0">
                            <a:latin typeface="Cambria Math" panose="02040503050406030204" pitchFamily="18" charset="0"/>
                          </a:rPr>
                          <m:t>∼</m:t>
                        </m:r>
                        <m:r>
                          <a:rPr lang="zh-CN" altLang="en-US" sz="2800" b="1" i="1" dirty="0">
                            <a:latin typeface="Cambria Math" panose="02040503050406030204" pitchFamily="18" charset="0"/>
                          </a:rPr>
                          <m:t>𝓝</m:t>
                        </m:r>
                        <m:r>
                          <a:rPr lang="en-US" altLang="zh-CN" sz="2800" b="1" i="1" dirty="0">
                            <a:latin typeface="Cambria Math" panose="02040503050406030204" pitchFamily="18" charset="0"/>
                          </a:rPr>
                          <m:t>(</m:t>
                        </m:r>
                        <m:sSub>
                          <m:sSubPr>
                            <m:ctrlPr>
                              <a:rPr lang="en-US" altLang="zh-CN" sz="2800" b="1" i="1" dirty="0" smtClean="0">
                                <a:latin typeface="Cambria Math" panose="02040503050406030204" pitchFamily="18" charset="0"/>
                              </a:rPr>
                            </m:ctrlPr>
                          </m:sSubPr>
                          <m:e>
                            <m:r>
                              <a:rPr lang="en-US" altLang="zh-CN" sz="2800" b="1" i="1" dirty="0" smtClean="0">
                                <a:latin typeface="Cambria Math" panose="02040503050406030204" pitchFamily="18" charset="0"/>
                              </a:rPr>
                              <m:t>𝒄</m:t>
                            </m:r>
                          </m:e>
                          <m:sub>
                            <m:r>
                              <a:rPr lang="en-US" altLang="zh-CN" sz="2800" b="1" i="1" dirty="0" smtClean="0">
                                <a:latin typeface="Cambria Math" panose="02040503050406030204" pitchFamily="18" charset="0"/>
                              </a:rPr>
                              <m:t>𝒊</m:t>
                            </m:r>
                          </m:sub>
                        </m:sSub>
                        <m:r>
                          <a:rPr lang="en-US" altLang="zh-CN" sz="2800" b="1" i="1" dirty="0">
                            <a:latin typeface="Cambria Math" panose="02040503050406030204" pitchFamily="18" charset="0"/>
                          </a:rPr>
                          <m:t>, </m:t>
                        </m:r>
                        <m:r>
                          <a:rPr lang="en-US" altLang="zh-CN" sz="2800" b="1" i="1" dirty="0">
                            <a:latin typeface="Cambria Math" panose="02040503050406030204" pitchFamily="18" charset="0"/>
                          </a:rPr>
                          <m:t>𝟎</m:t>
                        </m:r>
                        <m:r>
                          <a:rPr lang="en-US" altLang="zh-CN" sz="2800" b="1" i="1" dirty="0">
                            <a:latin typeface="Cambria Math" panose="02040503050406030204" pitchFamily="18" charset="0"/>
                          </a:rPr>
                          <m:t>.</m:t>
                        </m:r>
                        <m:r>
                          <a:rPr lang="en-US" altLang="zh-CN" sz="2800" b="1" i="1" dirty="0">
                            <a:latin typeface="Cambria Math" panose="02040503050406030204" pitchFamily="18" charset="0"/>
                          </a:rPr>
                          <m:t>𝟏</m:t>
                        </m:r>
                        <m:rad>
                          <m:radPr>
                            <m:degHide m:val="on"/>
                            <m:ctrlPr>
                              <a:rPr lang="en-US" altLang="zh-CN" sz="2800" b="1" i="1" dirty="0" smtClean="0">
                                <a:latin typeface="Cambria Math" panose="02040503050406030204" pitchFamily="18" charset="0"/>
                              </a:rPr>
                            </m:ctrlPr>
                          </m:radPr>
                          <m:deg/>
                          <m:e>
                            <m:r>
                              <a:rPr lang="en-US" altLang="zh-CN" sz="2800" b="1" i="1" dirty="0" smtClean="0">
                                <a:latin typeface="Cambria Math" panose="02040503050406030204" pitchFamily="18" charset="0"/>
                              </a:rPr>
                              <m:t>𝟐</m:t>
                            </m:r>
                          </m:e>
                        </m:rad>
                        <m:r>
                          <a:rPr lang="en-US" altLang="zh-CN" sz="2800" b="1" i="1" dirty="0">
                            <a:latin typeface="Cambria Math" panose="02040503050406030204" pitchFamily="18" charset="0"/>
                          </a:rPr>
                          <m:t>)</m:t>
                        </m:r>
                      </m:oMath>
                    </m:oMathPara>
                  </a14:m>
                  <a:endParaRPr lang="en-US" altLang="zh-CN" sz="2800" b="1" dirty="0">
                    <a:latin typeface="Calibri" panose="020F0502020204030204" pitchFamily="34" charset="0"/>
                  </a:endParaRPr>
                </a:p>
              </p:txBody>
            </p:sp>
          </mc:Choice>
          <mc:Fallback xmlns="">
            <p:sp>
              <p:nvSpPr>
                <p:cNvPr id="52" name="矩形 51"/>
                <p:cNvSpPr>
                  <a:spLocks noRot="1" noChangeAspect="1" noMove="1" noResize="1" noEditPoints="1" noAdjustHandles="1" noChangeArrowheads="1" noChangeShapeType="1" noTextEdit="1"/>
                </p:cNvSpPr>
                <p:nvPr/>
              </p:nvSpPr>
              <p:spPr>
                <a:xfrm>
                  <a:off x="4885899" y="3216905"/>
                  <a:ext cx="3929702" cy="655797"/>
                </a:xfrm>
                <a:prstGeom prst="rect">
                  <a:avLst/>
                </a:prstGeom>
                <a:blipFill>
                  <a:blip r:embed="rId6"/>
                  <a:stretch>
                    <a:fillRect/>
                  </a:stretch>
                </a:blipFill>
                <a:ln>
                  <a:solidFill>
                    <a:schemeClr val="accent4">
                      <a:lumMod val="75000"/>
                    </a:schemeClr>
                  </a:solidFill>
                </a:ln>
              </p:spPr>
              <p:txBody>
                <a:bodyPr/>
                <a:lstStyle/>
                <a:p>
                  <a:r>
                    <a:rPr lang="zh-CN" altLang="en-US">
                      <a:noFill/>
                    </a:rPr>
                    <a:t> </a:t>
                  </a:r>
                </a:p>
              </p:txBody>
            </p:sp>
          </mc:Fallback>
        </mc:AlternateContent>
        <p:cxnSp>
          <p:nvCxnSpPr>
            <p:cNvPr id="53" name="直接连接符 52"/>
            <p:cNvCxnSpPr/>
            <p:nvPr/>
          </p:nvCxnSpPr>
          <p:spPr>
            <a:xfrm>
              <a:off x="2358992" y="4234857"/>
              <a:ext cx="2526907" cy="0"/>
            </a:xfrm>
            <a:prstGeom prst="line">
              <a:avLst/>
            </a:prstGeom>
            <a:ln w="38100">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56" name="直接箭头连接符 55"/>
            <p:cNvCxnSpPr/>
            <p:nvPr/>
          </p:nvCxnSpPr>
          <p:spPr>
            <a:xfrm flipV="1">
              <a:off x="4885899" y="3896213"/>
              <a:ext cx="914400" cy="338644"/>
            </a:xfrm>
            <a:prstGeom prst="straightConnector1">
              <a:avLst/>
            </a:prstGeom>
            <a:ln w="38100">
              <a:solidFill>
                <a:srgbClr val="ED7D31"/>
              </a:solidFill>
              <a:tailEnd type="triangle"/>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3901149222"/>
      </p:ext>
    </p:extLst>
  </p:cSld>
  <p:clrMapOvr>
    <a:masterClrMapping/>
  </p:clrMapOvr>
  <mc:AlternateContent xmlns:mc="http://schemas.openxmlformats.org/markup-compatibility/2006" xmlns:p14="http://schemas.microsoft.com/office/powerpoint/2010/main">
    <mc:Choice Requires="p14">
      <p:transition spd="slow" p14:dur="2000" advTm="29559"/>
    </mc:Choice>
    <mc:Fallback xmlns="">
      <p:transition spd="slow" advTm="2955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2"/>
                                        </p:tgtEl>
                                        <p:attrNameLst>
                                          <p:attrName>style.visibility</p:attrName>
                                        </p:attrNameLst>
                                      </p:cBhvr>
                                      <p:to>
                                        <p:strVal val="visible"/>
                                      </p:to>
                                    </p:set>
                                    <p:animEffect transition="in" filter="wipe(down)">
                                      <p:cBhvr>
                                        <p:cTn id="12" dur="500"/>
                                        <p:tgtEl>
                                          <p:spTgt spid="6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up)">
                                      <p:cBhvr>
                                        <p:cTn id="1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4"/>
          <a:stretch>
            <a:fillRect/>
          </a:stretch>
        </p:blipFill>
        <p:spPr>
          <a:xfrm>
            <a:off x="5666243" y="1169438"/>
            <a:ext cx="2834956" cy="2733910"/>
          </a:xfrm>
          <a:prstGeom prst="rect">
            <a:avLst/>
          </a:prstGeom>
        </p:spPr>
      </p:pic>
      <p:pic>
        <p:nvPicPr>
          <p:cNvPr id="2" name="图片 1"/>
          <p:cNvPicPr>
            <a:picLocks noChangeAspect="1"/>
          </p:cNvPicPr>
          <p:nvPr/>
        </p:nvPicPr>
        <p:blipFill>
          <a:blip r:embed="rId5"/>
          <a:stretch>
            <a:fillRect/>
          </a:stretch>
        </p:blipFill>
        <p:spPr>
          <a:xfrm>
            <a:off x="1196291" y="1169438"/>
            <a:ext cx="2814132" cy="2730543"/>
          </a:xfrm>
          <a:prstGeom prst="rect">
            <a:avLst/>
          </a:prstGeom>
        </p:spPr>
      </p:pic>
      <p:sp>
        <p:nvSpPr>
          <p:cNvPr id="6" name="灯片编号占位符 5"/>
          <p:cNvSpPr>
            <a:spLocks noGrp="1"/>
          </p:cNvSpPr>
          <p:nvPr>
            <p:ph type="sldNum" sz="quarter" idx="12"/>
          </p:nvPr>
        </p:nvSpPr>
        <p:spPr/>
        <p:txBody>
          <a:bodyPr/>
          <a:lstStyle/>
          <a:p>
            <a:fld id="{2DF117AA-CEB0-421E-A079-91D0E9F5A472}" type="slidenum">
              <a:rPr lang="zh-CN" altLang="en-US" smtClean="0"/>
              <a:pPr/>
              <a:t>24</a:t>
            </a:fld>
            <a:endParaRPr lang="zh-CN" altLang="en-US" dirty="0"/>
          </a:p>
        </p:txBody>
      </p:sp>
      <p:sp>
        <p:nvSpPr>
          <p:cNvPr id="8" name="矩形 7"/>
          <p:cNvSpPr/>
          <p:nvPr/>
        </p:nvSpPr>
        <p:spPr>
          <a:xfrm>
            <a:off x="2854783" y="457863"/>
            <a:ext cx="3395481" cy="584775"/>
          </a:xfrm>
          <a:prstGeom prst="rect">
            <a:avLst/>
          </a:prstGeom>
        </p:spPr>
        <p:txBody>
          <a:bodyPr wrap="none">
            <a:spAutoFit/>
          </a:bodyPr>
          <a:lstStyle/>
          <a:p>
            <a:pPr algn="ctr"/>
            <a:r>
              <a:rPr lang="en-US" altLang="zh-CN" sz="3200" b="1" dirty="0" smtClean="0">
                <a:solidFill>
                  <a:srgbClr val="0962A9"/>
                </a:solidFill>
              </a:rPr>
              <a:t>Simulation in 2D</a:t>
            </a:r>
            <a:endParaRPr lang="zh-CN" altLang="en-US" sz="3200" b="1" dirty="0">
              <a:solidFill>
                <a:srgbClr val="0962A9"/>
              </a:solidFill>
            </a:endParaRPr>
          </a:p>
        </p:txBody>
      </p:sp>
      <p:cxnSp>
        <p:nvCxnSpPr>
          <p:cNvPr id="9" name="直接连接符 8"/>
          <p:cNvCxnSpPr/>
          <p:nvPr/>
        </p:nvCxnSpPr>
        <p:spPr>
          <a:xfrm>
            <a:off x="1526511" y="1104312"/>
            <a:ext cx="5940000" cy="3453"/>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88130" y="4190190"/>
            <a:ext cx="8816453" cy="7366"/>
          </a:xfrm>
          <a:prstGeom prst="line">
            <a:avLst/>
          </a:prstGeom>
          <a:ln w="381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4496357" y="1133393"/>
            <a:ext cx="964" cy="5588083"/>
          </a:xfrm>
          <a:prstGeom prst="line">
            <a:avLst/>
          </a:prstGeom>
          <a:ln w="381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3" name="矩形 22"/>
          <p:cNvSpPr/>
          <p:nvPr/>
        </p:nvSpPr>
        <p:spPr>
          <a:xfrm>
            <a:off x="1469245" y="3902808"/>
            <a:ext cx="3047367" cy="314758"/>
          </a:xfrm>
          <a:prstGeom prst="rect">
            <a:avLst/>
          </a:prstGeom>
          <a:solidFill>
            <a:srgbClr val="22A1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Original power profile</a:t>
            </a:r>
            <a:endParaRPr lang="en-US" b="1" dirty="0"/>
          </a:p>
        </p:txBody>
      </p:sp>
      <p:sp>
        <p:nvSpPr>
          <p:cNvPr id="27" name="矩形 26"/>
          <p:cNvSpPr/>
          <p:nvPr/>
        </p:nvSpPr>
        <p:spPr>
          <a:xfrm>
            <a:off x="1469246" y="4217566"/>
            <a:ext cx="3047366" cy="314758"/>
          </a:xfrm>
          <a:prstGeom prst="rect">
            <a:avLst/>
          </a:prstGeom>
          <a:solidFill>
            <a:srgbClr val="F09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Observation</a:t>
            </a:r>
            <a:endParaRPr lang="en-US" b="1" dirty="0"/>
          </a:p>
        </p:txBody>
      </p:sp>
      <p:sp>
        <p:nvSpPr>
          <p:cNvPr id="28" name="矩形 27"/>
          <p:cNvSpPr/>
          <p:nvPr/>
        </p:nvSpPr>
        <p:spPr>
          <a:xfrm>
            <a:off x="4502255" y="3902807"/>
            <a:ext cx="3047367" cy="314758"/>
          </a:xfrm>
          <a:prstGeom prst="rect">
            <a:avLst/>
          </a:prstGeom>
          <a:solidFill>
            <a:srgbClr val="096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b="1" dirty="0" smtClean="0"/>
              <a:t>Proposed power profile</a:t>
            </a:r>
            <a:endParaRPr lang="en-US" b="1" dirty="0"/>
          </a:p>
        </p:txBody>
      </p:sp>
      <p:sp>
        <p:nvSpPr>
          <p:cNvPr id="29" name="矩形 28"/>
          <p:cNvSpPr/>
          <p:nvPr/>
        </p:nvSpPr>
        <p:spPr>
          <a:xfrm>
            <a:off x="4499454" y="4217566"/>
            <a:ext cx="3044270" cy="31475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b="1" dirty="0" smtClean="0"/>
              <a:t>Observation</a:t>
            </a:r>
            <a:endParaRPr lang="en-US" b="1" dirty="0"/>
          </a:p>
        </p:txBody>
      </p:sp>
      <p:sp>
        <p:nvSpPr>
          <p:cNvPr id="20" name="椭圆 19"/>
          <p:cNvSpPr/>
          <p:nvPr/>
        </p:nvSpPr>
        <p:spPr>
          <a:xfrm>
            <a:off x="1220672" y="2388358"/>
            <a:ext cx="275869" cy="267387"/>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5698192" y="2401015"/>
            <a:ext cx="275869" cy="267387"/>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11"/>
          <p:cNvGrpSpPr/>
          <p:nvPr/>
        </p:nvGrpSpPr>
        <p:grpSpPr>
          <a:xfrm>
            <a:off x="88130" y="1499097"/>
            <a:ext cx="1438381" cy="848320"/>
            <a:chOff x="88130" y="1499097"/>
            <a:chExt cx="1438381" cy="848320"/>
          </a:xfrm>
        </p:grpSpPr>
        <p:cxnSp>
          <p:nvCxnSpPr>
            <p:cNvPr id="24" name="直接箭头连接符 23"/>
            <p:cNvCxnSpPr/>
            <p:nvPr/>
          </p:nvCxnSpPr>
          <p:spPr>
            <a:xfrm>
              <a:off x="940872" y="1894242"/>
              <a:ext cx="291828" cy="453175"/>
            </a:xfrm>
            <a:prstGeom prst="straightConnector1">
              <a:avLst/>
            </a:prstGeom>
            <a:ln w="381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88130" y="1499097"/>
              <a:ext cx="1438381" cy="34045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b="1" dirty="0" smtClean="0">
                  <a:latin typeface="Calibri" panose="020F0502020204030204" pitchFamily="34" charset="0"/>
                </a:rPr>
                <a:t>Ground truth</a:t>
              </a:r>
              <a:endParaRPr lang="en-US" b="1" dirty="0">
                <a:latin typeface="Calibri" panose="020F0502020204030204" pitchFamily="34" charset="0"/>
              </a:endParaRPr>
            </a:p>
          </p:txBody>
        </p:sp>
      </p:grpSp>
      <p:grpSp>
        <p:nvGrpSpPr>
          <p:cNvPr id="11" name="组合 10"/>
          <p:cNvGrpSpPr/>
          <p:nvPr/>
        </p:nvGrpSpPr>
        <p:grpSpPr>
          <a:xfrm>
            <a:off x="4614345" y="1491022"/>
            <a:ext cx="1438381" cy="848320"/>
            <a:chOff x="4605388" y="1542828"/>
            <a:chExt cx="1438381" cy="848320"/>
          </a:xfrm>
        </p:grpSpPr>
        <p:cxnSp>
          <p:nvCxnSpPr>
            <p:cNvPr id="26" name="直接箭头连接符 25"/>
            <p:cNvCxnSpPr/>
            <p:nvPr/>
          </p:nvCxnSpPr>
          <p:spPr>
            <a:xfrm>
              <a:off x="5458130" y="1937973"/>
              <a:ext cx="291828" cy="453175"/>
            </a:xfrm>
            <a:prstGeom prst="straightConnector1">
              <a:avLst/>
            </a:prstGeom>
            <a:ln w="381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0" name="矩形 29"/>
            <p:cNvSpPr/>
            <p:nvPr/>
          </p:nvSpPr>
          <p:spPr>
            <a:xfrm>
              <a:off x="4605388" y="1542828"/>
              <a:ext cx="1438381" cy="34045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b="1" dirty="0" smtClean="0">
                  <a:latin typeface="Calibri" panose="020F0502020204030204" pitchFamily="34" charset="0"/>
                </a:rPr>
                <a:t>Ground truth</a:t>
              </a:r>
              <a:endParaRPr lang="en-US" b="1" dirty="0">
                <a:latin typeface="Calibri" panose="020F0502020204030204" pitchFamily="34" charset="0"/>
              </a:endParaRPr>
            </a:p>
          </p:txBody>
        </p:sp>
      </p:grpSp>
      <p:grpSp>
        <p:nvGrpSpPr>
          <p:cNvPr id="37" name="组合 36"/>
          <p:cNvGrpSpPr/>
          <p:nvPr/>
        </p:nvGrpSpPr>
        <p:grpSpPr>
          <a:xfrm>
            <a:off x="227411" y="4843305"/>
            <a:ext cx="4074437" cy="1513046"/>
            <a:chOff x="318367" y="2102202"/>
            <a:chExt cx="6853353" cy="1041048"/>
          </a:xfrm>
        </p:grpSpPr>
        <p:sp>
          <p:nvSpPr>
            <p:cNvPr id="38" name="内容占位符 3"/>
            <p:cNvSpPr txBox="1">
              <a:spLocks/>
            </p:cNvSpPr>
            <p:nvPr/>
          </p:nvSpPr>
          <p:spPr>
            <a:xfrm>
              <a:off x="440957" y="2102203"/>
              <a:ext cx="6730763" cy="1041047"/>
            </a:xfrm>
            <a:prstGeom prst="rect">
              <a:avLst/>
            </a:prstGeom>
            <a:ln w="38100">
              <a:solidFill>
                <a:srgbClr val="C00000"/>
              </a:solidFill>
            </a:ln>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1200"/>
                </a:spcAft>
              </a:pPr>
              <a:r>
                <a:rPr lang="en-US" altLang="zh-CN" kern="0" dirty="0" smtClean="0">
                  <a:latin typeface="Calibri" panose="020F0502020204030204" pitchFamily="34" charset="0"/>
                </a:rPr>
                <a:t>Large continuous region</a:t>
              </a:r>
            </a:p>
            <a:p>
              <a:pPr>
                <a:lnSpc>
                  <a:spcPct val="100000"/>
                </a:lnSpc>
                <a:spcBef>
                  <a:spcPts val="0"/>
                </a:spcBef>
                <a:spcAft>
                  <a:spcPts val="1200"/>
                </a:spcAft>
              </a:pPr>
              <a:r>
                <a:rPr lang="en-US" altLang="zh-CN" kern="0" dirty="0" smtClean="0">
                  <a:latin typeface="Calibri" panose="020F0502020204030204" pitchFamily="34" charset="0"/>
                </a:rPr>
                <a:t>Susceptible to noise</a:t>
              </a:r>
              <a:endParaRPr lang="en-US" altLang="zh-CN" kern="0" dirty="0">
                <a:latin typeface="Calibri" panose="020F0502020204030204" pitchFamily="34" charset="0"/>
              </a:endParaRPr>
            </a:p>
          </p:txBody>
        </p:sp>
        <p:sp>
          <p:nvSpPr>
            <p:cNvPr id="39" name="矩形 38"/>
            <p:cNvSpPr/>
            <p:nvPr/>
          </p:nvSpPr>
          <p:spPr>
            <a:xfrm>
              <a:off x="318367" y="2102202"/>
              <a:ext cx="122591" cy="1041047"/>
            </a:xfrm>
            <a:prstGeom prst="rect">
              <a:avLst/>
            </a:prstGeom>
            <a:solidFill>
              <a:srgbClr val="C00000"/>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1200"/>
                </a:spcAft>
              </a:pPr>
              <a:endParaRPr lang="zh-CN" altLang="en-US"/>
            </a:p>
          </p:txBody>
        </p:sp>
      </p:grpSp>
      <p:grpSp>
        <p:nvGrpSpPr>
          <p:cNvPr id="40" name="组合 39"/>
          <p:cNvGrpSpPr/>
          <p:nvPr/>
        </p:nvGrpSpPr>
        <p:grpSpPr>
          <a:xfrm>
            <a:off x="4787781" y="4843305"/>
            <a:ext cx="4074411" cy="1513046"/>
            <a:chOff x="318367" y="2102202"/>
            <a:chExt cx="6853353" cy="1041048"/>
          </a:xfrm>
        </p:grpSpPr>
        <p:sp>
          <p:nvSpPr>
            <p:cNvPr id="41" name="内容占位符 3"/>
            <p:cNvSpPr txBox="1">
              <a:spLocks/>
            </p:cNvSpPr>
            <p:nvPr/>
          </p:nvSpPr>
          <p:spPr>
            <a:xfrm>
              <a:off x="440957" y="2102203"/>
              <a:ext cx="6730763" cy="1041047"/>
            </a:xfrm>
            <a:prstGeom prst="rect">
              <a:avLst/>
            </a:prstGeom>
            <a:ln w="38100">
              <a:solidFill>
                <a:srgbClr val="C00000"/>
              </a:solidFill>
            </a:ln>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1200"/>
                </a:spcAft>
              </a:pPr>
              <a:r>
                <a:rPr lang="en-US" altLang="zh-CN" sz="2500" kern="0" dirty="0" smtClean="0">
                  <a:latin typeface="Calibri" panose="020F0502020204030204" pitchFamily="34" charset="0"/>
                </a:rPr>
                <a:t>Ground truth is highlighted</a:t>
              </a:r>
            </a:p>
            <a:p>
              <a:pPr>
                <a:lnSpc>
                  <a:spcPct val="100000"/>
                </a:lnSpc>
                <a:spcBef>
                  <a:spcPts val="0"/>
                </a:spcBef>
                <a:spcAft>
                  <a:spcPts val="1200"/>
                </a:spcAft>
              </a:pPr>
              <a:r>
                <a:rPr lang="en-US" altLang="zh-CN" sz="2500" kern="0" dirty="0" smtClean="0">
                  <a:latin typeface="Calibri" panose="020F0502020204030204" pitchFamily="34" charset="0"/>
                </a:rPr>
                <a:t>Robust to noise</a:t>
              </a:r>
              <a:endParaRPr lang="en-US" altLang="zh-CN" sz="2500" kern="0" dirty="0">
                <a:latin typeface="Calibri" panose="020F0502020204030204" pitchFamily="34" charset="0"/>
              </a:endParaRPr>
            </a:p>
          </p:txBody>
        </p:sp>
        <p:sp>
          <p:nvSpPr>
            <p:cNvPr id="42" name="矩形 41"/>
            <p:cNvSpPr/>
            <p:nvPr/>
          </p:nvSpPr>
          <p:spPr>
            <a:xfrm>
              <a:off x="318367" y="2102202"/>
              <a:ext cx="122591" cy="1041047"/>
            </a:xfrm>
            <a:prstGeom prst="rect">
              <a:avLst/>
            </a:prstGeom>
            <a:solidFill>
              <a:srgbClr val="C00000"/>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1200"/>
                </a:spcAft>
              </a:pPr>
              <a:endParaRPr lang="zh-CN" altLang="en-US"/>
            </a:p>
          </p:txBody>
        </p:sp>
      </p:grpSp>
    </p:spTree>
    <p:custDataLst>
      <p:tags r:id="rId1"/>
    </p:custDataLst>
    <p:extLst>
      <p:ext uri="{BB962C8B-B14F-4D97-AF65-F5344CB8AC3E}">
        <p14:creationId xmlns:p14="http://schemas.microsoft.com/office/powerpoint/2010/main" val="3641318155"/>
      </p:ext>
    </p:extLst>
  </p:cSld>
  <p:clrMapOvr>
    <a:masterClrMapping/>
  </p:clrMapOvr>
  <mc:AlternateContent xmlns:mc="http://schemas.openxmlformats.org/markup-compatibility/2006" xmlns:p14="http://schemas.microsoft.com/office/powerpoint/2010/main">
    <mc:Choice Requires="p14">
      <p:transition spd="slow" p14:dur="2000" advTm="29559"/>
    </mc:Choice>
    <mc:Fallback xmlns="">
      <p:transition spd="slow" advTm="2955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wipe(down)">
                                      <p:cBhvr>
                                        <p:cTn id="11" dur="500"/>
                                        <p:tgtEl>
                                          <p:spTgt spid="22"/>
                                        </p:tgtEl>
                                      </p:cBhvr>
                                    </p:animEffect>
                                  </p:childTnLst>
                                </p:cTn>
                              </p:par>
                            </p:childTnLst>
                          </p:cTn>
                        </p:par>
                        <p:par>
                          <p:cTn id="12" fill="hold">
                            <p:stCondLst>
                              <p:cond delay="500"/>
                            </p:stCondLst>
                            <p:childTnLst>
                              <p:par>
                                <p:cTn id="13" presetID="22" presetClass="entr" presetSubtype="4"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fade">
                                      <p:cBhvr>
                                        <p:cTn id="20"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4"/>
          <a:stretch>
            <a:fillRect/>
          </a:stretch>
        </p:blipFill>
        <p:spPr>
          <a:xfrm>
            <a:off x="3562065" y="3457761"/>
            <a:ext cx="5068224" cy="2833463"/>
          </a:xfrm>
          <a:prstGeom prst="rect">
            <a:avLst/>
          </a:prstGeom>
        </p:spPr>
      </p:pic>
      <p:sp>
        <p:nvSpPr>
          <p:cNvPr id="6" name="灯片编号占位符 5"/>
          <p:cNvSpPr>
            <a:spLocks noGrp="1"/>
          </p:cNvSpPr>
          <p:nvPr>
            <p:ph type="sldNum" sz="quarter" idx="12"/>
          </p:nvPr>
        </p:nvSpPr>
        <p:spPr/>
        <p:txBody>
          <a:bodyPr/>
          <a:lstStyle/>
          <a:p>
            <a:fld id="{2DF117AA-CEB0-421E-A079-91D0E9F5A472}" type="slidenum">
              <a:rPr lang="zh-CN" altLang="en-US" smtClean="0"/>
              <a:pPr/>
              <a:t>25</a:t>
            </a:fld>
            <a:endParaRPr lang="zh-CN" altLang="en-US" dirty="0"/>
          </a:p>
        </p:txBody>
      </p:sp>
      <p:sp>
        <p:nvSpPr>
          <p:cNvPr id="8" name="矩形 7"/>
          <p:cNvSpPr/>
          <p:nvPr/>
        </p:nvSpPr>
        <p:spPr>
          <a:xfrm>
            <a:off x="2575878" y="457863"/>
            <a:ext cx="3953326" cy="584775"/>
          </a:xfrm>
          <a:prstGeom prst="rect">
            <a:avLst/>
          </a:prstGeom>
        </p:spPr>
        <p:txBody>
          <a:bodyPr wrap="none">
            <a:spAutoFit/>
          </a:bodyPr>
          <a:lstStyle/>
          <a:p>
            <a:pPr algn="ctr"/>
            <a:r>
              <a:rPr lang="en-US" altLang="zh-CN" sz="3200" b="1" dirty="0" smtClean="0">
                <a:solidFill>
                  <a:srgbClr val="0962A9"/>
                </a:solidFill>
              </a:rPr>
              <a:t>Locating the Target</a:t>
            </a:r>
            <a:endParaRPr lang="zh-CN" altLang="en-US" sz="3200" b="1" dirty="0">
              <a:solidFill>
                <a:srgbClr val="0962A9"/>
              </a:solidFill>
            </a:endParaRPr>
          </a:p>
        </p:txBody>
      </p:sp>
      <p:cxnSp>
        <p:nvCxnSpPr>
          <p:cNvPr id="9" name="直接连接符 8"/>
          <p:cNvCxnSpPr/>
          <p:nvPr/>
        </p:nvCxnSpPr>
        <p:spPr>
          <a:xfrm>
            <a:off x="1526511" y="1104312"/>
            <a:ext cx="5940000" cy="3453"/>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pic>
        <p:nvPicPr>
          <p:cNvPr id="2" name="图片 1"/>
          <p:cNvPicPr>
            <a:picLocks noChangeAspect="1"/>
          </p:cNvPicPr>
          <p:nvPr/>
        </p:nvPicPr>
        <p:blipFill>
          <a:blip r:embed="rId5"/>
          <a:stretch>
            <a:fillRect/>
          </a:stretch>
        </p:blipFill>
        <p:spPr>
          <a:xfrm>
            <a:off x="445163" y="1286652"/>
            <a:ext cx="4261430" cy="2406918"/>
          </a:xfrm>
          <a:prstGeom prst="rect">
            <a:avLst/>
          </a:prstGeom>
        </p:spPr>
      </p:pic>
      <p:grpSp>
        <p:nvGrpSpPr>
          <p:cNvPr id="12" name="组合 11"/>
          <p:cNvGrpSpPr/>
          <p:nvPr/>
        </p:nvGrpSpPr>
        <p:grpSpPr>
          <a:xfrm>
            <a:off x="6529204" y="3871324"/>
            <a:ext cx="2219011" cy="1235674"/>
            <a:chOff x="1802786" y="1428375"/>
            <a:chExt cx="2219011" cy="1235674"/>
          </a:xfrm>
        </p:grpSpPr>
        <p:cxnSp>
          <p:nvCxnSpPr>
            <p:cNvPr id="13" name="直接箭头连接符 12"/>
            <p:cNvCxnSpPr/>
            <p:nvPr/>
          </p:nvCxnSpPr>
          <p:spPr>
            <a:xfrm flipH="1">
              <a:off x="2115395" y="2074460"/>
              <a:ext cx="282318" cy="58958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Content Placeholder 2"/>
            <p:cNvSpPr txBox="1">
              <a:spLocks/>
            </p:cNvSpPr>
            <p:nvPr/>
          </p:nvSpPr>
          <p:spPr>
            <a:xfrm>
              <a:off x="1802786" y="1428375"/>
              <a:ext cx="2219011" cy="646085"/>
            </a:xfrm>
            <a:prstGeom prst="rect">
              <a:avLst/>
            </a:prstGeom>
            <a:solidFill>
              <a:srgbClr val="C00000"/>
            </a:solidFill>
            <a:ln>
              <a:headEnd/>
              <a:tailEnd/>
            </a:ln>
          </p:spPr>
          <p:style>
            <a:lnRef idx="2">
              <a:schemeClr val="accent6">
                <a:shade val="50000"/>
              </a:schemeClr>
            </a:lnRef>
            <a:fillRef idx="1">
              <a:schemeClr val="accent6"/>
            </a:fillRef>
            <a:effectRef idx="0">
              <a:schemeClr val="accent6"/>
            </a:effectRef>
            <a:fontRef idx="minor">
              <a:schemeClr val="lt1"/>
            </a:fontRef>
          </p:style>
          <p:txBody>
            <a:bodyPr lIns="100540" tIns="0" rIns="100540" bIns="0" anchor="ctr" anchorCtr="0"/>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800" b="1" dirty="0" smtClean="0">
                  <a:solidFill>
                    <a:prstClr val="white"/>
                  </a:solidFill>
                  <a:latin typeface="Calibri" panose="020F0502020204030204" pitchFamily="34" charset="0"/>
                </a:rPr>
                <a:t>Polar angle</a:t>
              </a:r>
              <a:endParaRPr lang="en-US" altLang="zh-CN" sz="2800" b="1" dirty="0">
                <a:solidFill>
                  <a:prstClr val="white"/>
                </a:solidFill>
                <a:latin typeface="Calibri" panose="020F0502020204030204" pitchFamily="34" charset="0"/>
              </a:endParaRPr>
            </a:p>
          </p:txBody>
        </p:sp>
      </p:grpSp>
      <p:grpSp>
        <p:nvGrpSpPr>
          <p:cNvPr id="17" name="组合 16"/>
          <p:cNvGrpSpPr/>
          <p:nvPr/>
        </p:nvGrpSpPr>
        <p:grpSpPr>
          <a:xfrm>
            <a:off x="4281282" y="5554641"/>
            <a:ext cx="2737779" cy="1176600"/>
            <a:chOff x="1530623" y="5472294"/>
            <a:chExt cx="2737779" cy="1176600"/>
          </a:xfrm>
        </p:grpSpPr>
        <p:sp>
          <p:nvSpPr>
            <p:cNvPr id="18" name="矩形 17"/>
            <p:cNvSpPr/>
            <p:nvPr/>
          </p:nvSpPr>
          <p:spPr>
            <a:xfrm>
              <a:off x="1530623" y="6006776"/>
              <a:ext cx="2737779" cy="64211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CN" sz="2800" b="1" dirty="0" smtClean="0">
                  <a:latin typeface="Calibri" panose="020F0502020204030204" pitchFamily="34" charset="0"/>
                </a:rPr>
                <a:t>Azimuthal angle</a:t>
              </a:r>
              <a:endParaRPr lang="en-US" altLang="zh-CN" sz="2800" b="1" i="1" dirty="0" smtClean="0">
                <a:latin typeface="Calibri" panose="020F0502020204030204" pitchFamily="34" charset="0"/>
              </a:endParaRPr>
            </a:p>
          </p:txBody>
        </p:sp>
        <p:cxnSp>
          <p:nvCxnSpPr>
            <p:cNvPr id="20" name="直接箭头连接符 19"/>
            <p:cNvCxnSpPr>
              <a:stCxn id="18" idx="0"/>
            </p:cNvCxnSpPr>
            <p:nvPr/>
          </p:nvCxnSpPr>
          <p:spPr>
            <a:xfrm flipH="1" flipV="1">
              <a:off x="2612913" y="5472294"/>
              <a:ext cx="286600" cy="534482"/>
            </a:xfrm>
            <a:prstGeom prst="straightConnector1">
              <a:avLst/>
            </a:prstGeom>
            <a:ln w="38100">
              <a:solidFill>
                <a:srgbClr val="4472C4"/>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6" name="组合 25"/>
          <p:cNvGrpSpPr/>
          <p:nvPr/>
        </p:nvGrpSpPr>
        <p:grpSpPr>
          <a:xfrm>
            <a:off x="3201411" y="3931804"/>
            <a:ext cx="1687919" cy="933531"/>
            <a:chOff x="2805155" y="3973525"/>
            <a:chExt cx="1687919" cy="933531"/>
          </a:xfrm>
        </p:grpSpPr>
        <p:sp>
          <p:nvSpPr>
            <p:cNvPr id="25" name="右箭头 24"/>
            <p:cNvSpPr/>
            <p:nvPr/>
          </p:nvSpPr>
          <p:spPr>
            <a:xfrm rot="2696435">
              <a:off x="3337129" y="3973525"/>
              <a:ext cx="1155945" cy="576990"/>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32" name="圆角矩形 31"/>
            <p:cNvSpPr/>
            <p:nvPr/>
          </p:nvSpPr>
          <p:spPr>
            <a:xfrm>
              <a:off x="2805155" y="4011391"/>
              <a:ext cx="994097" cy="895665"/>
            </a:xfrm>
            <a:prstGeom prst="roundRect">
              <a:avLst/>
            </a:prstGeo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r>
                <a:rPr lang="en-US" altLang="zh-CN" sz="3200" b="1" dirty="0" smtClean="0">
                  <a:latin typeface="Calibri" panose="020F0502020204030204" pitchFamily="34" charset="0"/>
                </a:rPr>
                <a:t>3D</a:t>
              </a:r>
              <a:endParaRPr lang="en-US" altLang="zh-CN" sz="3200" b="1" dirty="0">
                <a:latin typeface="Calibri" panose="020F0502020204030204" pitchFamily="34" charset="0"/>
              </a:endParaRPr>
            </a:p>
          </p:txBody>
        </p:sp>
      </p:grpSp>
    </p:spTree>
    <p:custDataLst>
      <p:tags r:id="rId1"/>
    </p:custDataLst>
    <p:extLst>
      <p:ext uri="{BB962C8B-B14F-4D97-AF65-F5344CB8AC3E}">
        <p14:creationId xmlns:p14="http://schemas.microsoft.com/office/powerpoint/2010/main" val="2737098802"/>
      </p:ext>
    </p:extLst>
  </p:cSld>
  <p:clrMapOvr>
    <a:masterClrMapping/>
  </p:clrMapOvr>
  <mc:AlternateContent xmlns:mc="http://schemas.openxmlformats.org/markup-compatibility/2006" xmlns:p14="http://schemas.microsoft.com/office/powerpoint/2010/main">
    <mc:Choice Requires="p14">
      <p:transition spd="slow" p14:dur="2000" advTm="29559"/>
    </mc:Choice>
    <mc:Fallback xmlns="">
      <p:transition spd="slow" advTm="2955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up)">
                                      <p:cBhvr>
                                        <p:cTn id="16" dur="500"/>
                                        <p:tgtEl>
                                          <p:spTgt spid="17"/>
                                        </p:tgtEl>
                                      </p:cBhvr>
                                    </p:animEffect>
                                  </p:childTnLst>
                                </p:cTn>
                              </p:par>
                            </p:childTnLst>
                          </p:cTn>
                        </p:par>
                        <p:par>
                          <p:cTn id="17" fill="hold">
                            <p:stCondLst>
                              <p:cond delay="5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4"/>
          <a:stretch>
            <a:fillRect/>
          </a:stretch>
        </p:blipFill>
        <p:spPr>
          <a:xfrm>
            <a:off x="726928" y="4178317"/>
            <a:ext cx="7538856" cy="2543159"/>
          </a:xfrm>
          <a:prstGeom prst="rect">
            <a:avLst/>
          </a:prstGeom>
        </p:spPr>
      </p:pic>
      <p:pic>
        <p:nvPicPr>
          <p:cNvPr id="3" name="图片 2"/>
          <p:cNvPicPr>
            <a:picLocks noChangeAspect="1"/>
          </p:cNvPicPr>
          <p:nvPr/>
        </p:nvPicPr>
        <p:blipFill>
          <a:blip r:embed="rId5"/>
          <a:stretch>
            <a:fillRect/>
          </a:stretch>
        </p:blipFill>
        <p:spPr>
          <a:xfrm>
            <a:off x="731688" y="1042638"/>
            <a:ext cx="7538855" cy="2601956"/>
          </a:xfrm>
          <a:prstGeom prst="rect">
            <a:avLst/>
          </a:prstGeom>
        </p:spPr>
      </p:pic>
      <p:sp>
        <p:nvSpPr>
          <p:cNvPr id="6" name="灯片编号占位符 5"/>
          <p:cNvSpPr>
            <a:spLocks noGrp="1"/>
          </p:cNvSpPr>
          <p:nvPr>
            <p:ph type="sldNum" sz="quarter" idx="12"/>
          </p:nvPr>
        </p:nvSpPr>
        <p:spPr/>
        <p:txBody>
          <a:bodyPr/>
          <a:lstStyle/>
          <a:p>
            <a:fld id="{2DF117AA-CEB0-421E-A079-91D0E9F5A472}" type="slidenum">
              <a:rPr lang="zh-CN" altLang="en-US" smtClean="0"/>
              <a:pPr/>
              <a:t>26</a:t>
            </a:fld>
            <a:endParaRPr lang="zh-CN" altLang="en-US" dirty="0"/>
          </a:p>
        </p:txBody>
      </p:sp>
      <p:sp>
        <p:nvSpPr>
          <p:cNvPr id="8" name="矩形 7"/>
          <p:cNvSpPr/>
          <p:nvPr/>
        </p:nvSpPr>
        <p:spPr>
          <a:xfrm>
            <a:off x="2854804" y="457863"/>
            <a:ext cx="3395481" cy="584775"/>
          </a:xfrm>
          <a:prstGeom prst="rect">
            <a:avLst/>
          </a:prstGeom>
        </p:spPr>
        <p:txBody>
          <a:bodyPr wrap="none">
            <a:spAutoFit/>
          </a:bodyPr>
          <a:lstStyle/>
          <a:p>
            <a:pPr algn="ctr"/>
            <a:r>
              <a:rPr lang="en-US" altLang="zh-CN" sz="3200" b="1" dirty="0" smtClean="0">
                <a:solidFill>
                  <a:srgbClr val="0962A9"/>
                </a:solidFill>
              </a:rPr>
              <a:t>Simulation in 3D</a:t>
            </a:r>
            <a:endParaRPr lang="zh-CN" altLang="en-US" sz="3200" b="1" dirty="0">
              <a:solidFill>
                <a:srgbClr val="0962A9"/>
              </a:solidFill>
            </a:endParaRPr>
          </a:p>
        </p:txBody>
      </p:sp>
      <p:cxnSp>
        <p:nvCxnSpPr>
          <p:cNvPr id="9" name="直接连接符 8"/>
          <p:cNvCxnSpPr/>
          <p:nvPr/>
        </p:nvCxnSpPr>
        <p:spPr>
          <a:xfrm>
            <a:off x="1526511" y="1104312"/>
            <a:ext cx="5940000" cy="3453"/>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88130" y="3876289"/>
            <a:ext cx="8816453" cy="7366"/>
          </a:xfrm>
          <a:prstGeom prst="line">
            <a:avLst/>
          </a:prstGeom>
          <a:ln w="381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1" name="矩形 20"/>
          <p:cNvSpPr/>
          <p:nvPr/>
        </p:nvSpPr>
        <p:spPr>
          <a:xfrm>
            <a:off x="3048317" y="3568897"/>
            <a:ext cx="3047367" cy="314758"/>
          </a:xfrm>
          <a:prstGeom prst="rect">
            <a:avLst/>
          </a:prstGeom>
          <a:solidFill>
            <a:srgbClr val="22A1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Original power profile</a:t>
            </a:r>
            <a:endParaRPr lang="en-US" b="1" dirty="0"/>
          </a:p>
        </p:txBody>
      </p:sp>
      <p:sp>
        <p:nvSpPr>
          <p:cNvPr id="22" name="矩形 21"/>
          <p:cNvSpPr/>
          <p:nvPr/>
        </p:nvSpPr>
        <p:spPr>
          <a:xfrm>
            <a:off x="3048317" y="3883655"/>
            <a:ext cx="3047366" cy="314758"/>
          </a:xfrm>
          <a:prstGeom prst="rect">
            <a:avLst/>
          </a:prstGeom>
          <a:solidFill>
            <a:srgbClr val="F09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Proposed power profile</a:t>
            </a:r>
            <a:endParaRPr lang="en-US" b="1" dirty="0"/>
          </a:p>
        </p:txBody>
      </p:sp>
    </p:spTree>
    <p:custDataLst>
      <p:tags r:id="rId1"/>
    </p:custDataLst>
    <p:extLst>
      <p:ext uri="{BB962C8B-B14F-4D97-AF65-F5344CB8AC3E}">
        <p14:creationId xmlns:p14="http://schemas.microsoft.com/office/powerpoint/2010/main" val="2158958545"/>
      </p:ext>
    </p:extLst>
  </p:cSld>
  <p:clrMapOvr>
    <a:masterClrMapping/>
  </p:clrMapOvr>
  <mc:AlternateContent xmlns:mc="http://schemas.openxmlformats.org/markup-compatibility/2006" xmlns:p14="http://schemas.microsoft.com/office/powerpoint/2010/main">
    <mc:Choice Requires="p14">
      <p:transition spd="slow" p14:dur="2000" advTm="29559"/>
    </mc:Choice>
    <mc:Fallback xmlns="">
      <p:transition spd="slow" advTm="29559"/>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179512" y="0"/>
            <a:ext cx="1079595" cy="2270100"/>
            <a:chOff x="540077" y="6772"/>
            <a:chExt cx="1079595" cy="1333996"/>
          </a:xfrm>
        </p:grpSpPr>
        <p:sp>
          <p:nvSpPr>
            <p:cNvPr id="2" name="矩形 1"/>
            <p:cNvSpPr/>
            <p:nvPr/>
          </p:nvSpPr>
          <p:spPr>
            <a:xfrm>
              <a:off x="825572" y="6772"/>
              <a:ext cx="223111" cy="1117972"/>
            </a:xfrm>
            <a:prstGeom prst="rect">
              <a:avLst/>
            </a:prstGeom>
            <a:solidFill>
              <a:srgbClr val="289C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1111067" y="6772"/>
              <a:ext cx="223111" cy="757932"/>
            </a:xfrm>
            <a:prstGeom prst="rect">
              <a:avLst/>
            </a:prstGeom>
            <a:solidFill>
              <a:srgbClr val="E99E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396561" y="6772"/>
              <a:ext cx="223111" cy="1333996"/>
            </a:xfrm>
            <a:prstGeom prst="rect">
              <a:avLst/>
            </a:prstGeom>
            <a:solidFill>
              <a:srgbClr val="CD2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540077" y="6772"/>
              <a:ext cx="223111" cy="901948"/>
            </a:xfrm>
            <a:prstGeom prst="rect">
              <a:avLst/>
            </a:prstGeom>
            <a:solidFill>
              <a:srgbClr val="096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 name="组合 5"/>
          <p:cNvGrpSpPr/>
          <p:nvPr/>
        </p:nvGrpSpPr>
        <p:grpSpPr>
          <a:xfrm>
            <a:off x="36554" y="2632873"/>
            <a:ext cx="8637658" cy="1323439"/>
            <a:chOff x="200330" y="2632873"/>
            <a:chExt cx="8637658" cy="1323439"/>
          </a:xfrm>
        </p:grpSpPr>
        <p:grpSp>
          <p:nvGrpSpPr>
            <p:cNvPr id="7" name="组合 6"/>
            <p:cNvGrpSpPr/>
            <p:nvPr/>
          </p:nvGrpSpPr>
          <p:grpSpPr>
            <a:xfrm>
              <a:off x="1554541" y="2832924"/>
              <a:ext cx="7283447" cy="1031055"/>
              <a:chOff x="2007549" y="2726139"/>
              <a:chExt cx="4244192" cy="1031055"/>
            </a:xfrm>
          </p:grpSpPr>
          <p:sp>
            <p:nvSpPr>
              <p:cNvPr id="8" name="矩形 7"/>
              <p:cNvSpPr/>
              <p:nvPr/>
            </p:nvSpPr>
            <p:spPr>
              <a:xfrm>
                <a:off x="2132706" y="2726139"/>
                <a:ext cx="4119035" cy="769441"/>
              </a:xfrm>
              <a:prstGeom prst="rect">
                <a:avLst/>
              </a:prstGeom>
            </p:spPr>
            <p:txBody>
              <a:bodyPr wrap="none">
                <a:spAutoFit/>
              </a:bodyPr>
              <a:lstStyle/>
              <a:p>
                <a:r>
                  <a:rPr lang="en-US" altLang="zh-CN" sz="4400" b="1" dirty="0" smtClean="0">
                    <a:solidFill>
                      <a:schemeClr val="tx1">
                        <a:lumMod val="75000"/>
                        <a:lumOff val="25000"/>
                      </a:schemeClr>
                    </a:solidFill>
                    <a:latin typeface="Calibri" panose="020F0502020204030204" pitchFamily="34" charset="0"/>
                    <a:cs typeface="Arial" panose="020B0604020202020204" pitchFamily="34" charset="0"/>
                  </a:rPr>
                  <a:t>Implementation &amp; Evaluation</a:t>
                </a:r>
                <a:endParaRPr lang="zh-CN" altLang="en-US" sz="2000" b="1" dirty="0">
                  <a:solidFill>
                    <a:schemeClr val="tx1">
                      <a:lumMod val="75000"/>
                      <a:lumOff val="25000"/>
                    </a:schemeClr>
                  </a:solidFill>
                  <a:latin typeface="Calibri" panose="020F0502020204030204" pitchFamily="34" charset="0"/>
                  <a:cs typeface="Arial" panose="020B0604020202020204" pitchFamily="34" charset="0"/>
                </a:endParaRPr>
              </a:p>
            </p:txBody>
          </p:sp>
          <p:sp>
            <p:nvSpPr>
              <p:cNvPr id="9" name="矩形 8"/>
              <p:cNvSpPr/>
              <p:nvPr/>
            </p:nvSpPr>
            <p:spPr>
              <a:xfrm>
                <a:off x="2007549" y="3387862"/>
                <a:ext cx="3355656" cy="369332"/>
              </a:xfrm>
              <a:prstGeom prst="rect">
                <a:avLst/>
              </a:prstGeom>
            </p:spPr>
            <p:txBody>
              <a:bodyPr wrap="square">
                <a:spAutoFit/>
              </a:bodyPr>
              <a:lstStyle/>
              <a:p>
                <a:endParaRPr lang="en-US" altLang="zh-CN" dirty="0">
                  <a:solidFill>
                    <a:schemeClr val="tx1">
                      <a:lumMod val="75000"/>
                      <a:lumOff val="25000"/>
                    </a:schemeClr>
                  </a:solidFill>
                </a:endParaRPr>
              </a:p>
            </p:txBody>
          </p:sp>
        </p:grpSp>
        <p:sp>
          <p:nvSpPr>
            <p:cNvPr id="11" name="文本框 10"/>
            <p:cNvSpPr txBox="1"/>
            <p:nvPr/>
          </p:nvSpPr>
          <p:spPr>
            <a:xfrm>
              <a:off x="200330" y="2632873"/>
              <a:ext cx="1809750" cy="1323439"/>
            </a:xfrm>
            <a:prstGeom prst="rect">
              <a:avLst/>
            </a:prstGeom>
            <a:noFill/>
            <a:ln>
              <a:noFill/>
            </a:ln>
          </p:spPr>
          <p:txBody>
            <a:bodyPr wrap="square" rtlCol="0">
              <a:spAutoFit/>
            </a:bodyPr>
            <a:lstStyle/>
            <a:p>
              <a:pPr algn="ctr"/>
              <a:r>
                <a:rPr lang="en-US" altLang="zh-CN" sz="8000" b="1" dirty="0">
                  <a:ln w="28575">
                    <a:solidFill>
                      <a:srgbClr val="0962A9"/>
                    </a:solidFill>
                  </a:ln>
                  <a:solidFill>
                    <a:schemeClr val="bg1"/>
                  </a:solidFill>
                </a:rPr>
                <a:t>5</a:t>
              </a:r>
              <a:endParaRPr lang="zh-CN" altLang="en-US" sz="8000" b="1" dirty="0">
                <a:ln w="28575">
                  <a:solidFill>
                    <a:srgbClr val="0962A9"/>
                  </a:solidFill>
                </a:ln>
                <a:solidFill>
                  <a:schemeClr val="bg1"/>
                </a:solidFill>
              </a:endParaRPr>
            </a:p>
          </p:txBody>
        </p:sp>
      </p:grpSp>
      <p:sp>
        <p:nvSpPr>
          <p:cNvPr id="5" name="灯片编号占位符 4"/>
          <p:cNvSpPr>
            <a:spLocks noGrp="1"/>
          </p:cNvSpPr>
          <p:nvPr>
            <p:ph type="sldNum" sz="quarter" idx="12"/>
          </p:nvPr>
        </p:nvSpPr>
        <p:spPr/>
        <p:txBody>
          <a:bodyPr/>
          <a:lstStyle/>
          <a:p>
            <a:fld id="{2DF117AA-CEB0-421E-A079-91D0E9F5A472}" type="slidenum">
              <a:rPr lang="zh-CN" altLang="en-US" smtClean="0"/>
              <a:pPr/>
              <a:t>27</a:t>
            </a:fld>
            <a:endParaRPr lang="zh-CN" altLang="en-US"/>
          </a:p>
        </p:txBody>
      </p:sp>
    </p:spTree>
    <p:extLst>
      <p:ext uri="{BB962C8B-B14F-4D97-AF65-F5344CB8AC3E}">
        <p14:creationId xmlns:p14="http://schemas.microsoft.com/office/powerpoint/2010/main" val="1991573248"/>
      </p:ext>
    </p:extLst>
  </p:cSld>
  <p:clrMapOvr>
    <a:masterClrMapping/>
  </p:clrMapOvr>
  <mc:AlternateContent xmlns:mc="http://schemas.openxmlformats.org/markup-compatibility/2006" xmlns:p14="http://schemas.microsoft.com/office/powerpoint/2010/main">
    <mc:Choice Requires="p14">
      <p:transition spd="slow" p14:dur="2000" advTm="12777"/>
    </mc:Choice>
    <mc:Fallback xmlns="">
      <p:transition spd="slow" advTm="12777"/>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73064" y="1184859"/>
            <a:ext cx="3300765" cy="5649141"/>
            <a:chOff x="120832" y="1184859"/>
            <a:chExt cx="3300765" cy="5649141"/>
          </a:xfrm>
        </p:grpSpPr>
        <p:sp>
          <p:nvSpPr>
            <p:cNvPr id="30" name="矩形 29"/>
            <p:cNvSpPr/>
            <p:nvPr/>
          </p:nvSpPr>
          <p:spPr>
            <a:xfrm>
              <a:off x="364115" y="1748311"/>
              <a:ext cx="2747787" cy="4841675"/>
            </a:xfrm>
            <a:prstGeom prst="rect">
              <a:avLst/>
            </a:prstGeom>
            <a:solidFill>
              <a:srgbClr val="D5D5D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31" name="文本框 8"/>
            <p:cNvSpPr txBox="1"/>
            <p:nvPr/>
          </p:nvSpPr>
          <p:spPr>
            <a:xfrm>
              <a:off x="389546" y="1993813"/>
              <a:ext cx="2747787"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000" b="1" i="0" u="none" strike="noStrike" kern="1200" cap="none" spc="0" normalizeH="0" baseline="0" noProof="0" dirty="0" err="1" smtClean="0">
                  <a:ln>
                    <a:noFill/>
                  </a:ln>
                  <a:solidFill>
                    <a:srgbClr val="C00000"/>
                  </a:solidFill>
                  <a:effectLst/>
                  <a:uLnTx/>
                  <a:uFillTx/>
                  <a:latin typeface="Calibri" panose="020F0502020204030204" pitchFamily="34" charset="0"/>
                  <a:ea typeface="微软雅黑"/>
                  <a:cs typeface="+mn-cs"/>
                </a:rPr>
                <a:t>ImpinJ</a:t>
              </a:r>
              <a:r>
                <a:rPr kumimoji="0" lang="en-US" altLang="zh-CN" sz="2000" b="1" i="0" u="none" strike="noStrike" kern="1200" cap="none" spc="0" normalizeH="0" baseline="0" noProof="0" dirty="0" smtClean="0">
                  <a:ln>
                    <a:noFill/>
                  </a:ln>
                  <a:solidFill>
                    <a:srgbClr val="C00000"/>
                  </a:solidFill>
                  <a:effectLst/>
                  <a:uLnTx/>
                  <a:uFillTx/>
                  <a:latin typeface="Calibri" panose="020F0502020204030204" pitchFamily="34" charset="0"/>
                  <a:ea typeface="微软雅黑"/>
                  <a:cs typeface="+mn-cs"/>
                </a:rPr>
                <a:t> R420 reader. </a:t>
              </a:r>
            </a:p>
          </p:txBody>
        </p:sp>
        <p:sp>
          <p:nvSpPr>
            <p:cNvPr id="32" name="文本框 8"/>
            <p:cNvSpPr txBox="1"/>
            <p:nvPr/>
          </p:nvSpPr>
          <p:spPr>
            <a:xfrm>
              <a:off x="533211" y="4194665"/>
              <a:ext cx="2372155"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000" b="1" dirty="0" smtClean="0">
                  <a:solidFill>
                    <a:srgbClr val="C00000"/>
                  </a:solidFill>
                  <a:latin typeface="Calibri" panose="020F0502020204030204" pitchFamily="34" charset="0"/>
                  <a:ea typeface="微软雅黑"/>
                </a:rPr>
                <a:t>D</a:t>
              </a:r>
              <a:r>
                <a:rPr kumimoji="0" lang="en-US" altLang="zh-CN" sz="2000" b="1" i="0" u="none" strike="noStrike" kern="1200" cap="none" spc="0" normalizeH="0" baseline="0" noProof="0" dirty="0" err="1" smtClean="0">
                  <a:ln>
                    <a:noFill/>
                  </a:ln>
                  <a:solidFill>
                    <a:srgbClr val="C00000"/>
                  </a:solidFill>
                  <a:effectLst/>
                  <a:uLnTx/>
                  <a:uFillTx/>
                  <a:latin typeface="Calibri" panose="020F0502020204030204" pitchFamily="34" charset="0"/>
                  <a:ea typeface="微软雅黑"/>
                  <a:cs typeface="+mn-cs"/>
                </a:rPr>
                <a:t>irectional</a:t>
              </a:r>
              <a:r>
                <a:rPr kumimoji="0" lang="en-US" altLang="zh-CN" sz="2000" b="1" i="0" u="none" strike="noStrike" kern="1200" cap="none" spc="0" normalizeH="0" baseline="0" noProof="0" dirty="0" smtClean="0">
                  <a:ln>
                    <a:noFill/>
                  </a:ln>
                  <a:solidFill>
                    <a:srgbClr val="C00000"/>
                  </a:solidFill>
                  <a:effectLst/>
                  <a:uLnTx/>
                  <a:uFillTx/>
                  <a:latin typeface="Calibri" panose="020F0502020204030204" pitchFamily="34" charset="0"/>
                  <a:ea typeface="微软雅黑"/>
                  <a:cs typeface="+mn-cs"/>
                </a:rPr>
                <a:t> antenna</a:t>
              </a:r>
            </a:p>
          </p:txBody>
        </p:sp>
        <p:sp>
          <p:nvSpPr>
            <p:cNvPr id="47" name="五边形 46"/>
            <p:cNvSpPr/>
            <p:nvPr/>
          </p:nvSpPr>
          <p:spPr>
            <a:xfrm>
              <a:off x="120833" y="1184859"/>
              <a:ext cx="3300764" cy="569211"/>
            </a:xfrm>
            <a:prstGeom prst="homePlate">
              <a:avLst/>
            </a:prstGeom>
            <a:solidFill>
              <a:srgbClr val="096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dirty="0" smtClean="0">
                  <a:ln>
                    <a:noFill/>
                  </a:ln>
                  <a:solidFill>
                    <a:prstClr val="white"/>
                  </a:solidFill>
                  <a:effectLst/>
                  <a:uLnTx/>
                  <a:uFillTx/>
                  <a:latin typeface="Calibri" panose="020F0502020204030204" pitchFamily="34" charset="0"/>
                  <a:ea typeface="微软雅黑"/>
                  <a:cs typeface="+mn-cs"/>
                </a:rPr>
                <a:t>Reader</a:t>
              </a:r>
              <a:endParaRPr kumimoji="0" lang="en-US" sz="2800" b="1" i="0" u="none" strike="noStrike" kern="1200" cap="none" spc="0" normalizeH="0" baseline="0" noProof="0" dirty="0">
                <a:ln>
                  <a:noFill/>
                </a:ln>
                <a:solidFill>
                  <a:prstClr val="white"/>
                </a:solidFill>
                <a:effectLst/>
                <a:uLnTx/>
                <a:uFillTx/>
                <a:latin typeface="Calibri" panose="020F0502020204030204" pitchFamily="34" charset="0"/>
                <a:ea typeface="微软雅黑"/>
                <a:cs typeface="+mn-cs"/>
              </a:endParaRPr>
            </a:p>
          </p:txBody>
        </p:sp>
        <p:sp>
          <p:nvSpPr>
            <p:cNvPr id="58" name="直角三角形 57"/>
            <p:cNvSpPr/>
            <p:nvPr/>
          </p:nvSpPr>
          <p:spPr>
            <a:xfrm flipH="1" flipV="1">
              <a:off x="120832" y="1754067"/>
              <a:ext cx="243283" cy="233013"/>
            </a:xfrm>
            <a:prstGeom prst="rtTriangl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59" name="直角三角形 58"/>
            <p:cNvSpPr/>
            <p:nvPr/>
          </p:nvSpPr>
          <p:spPr>
            <a:xfrm flipV="1">
              <a:off x="364115" y="1754067"/>
              <a:ext cx="2055823" cy="143501"/>
            </a:xfrm>
            <a:prstGeom prst="r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pic>
          <p:nvPicPr>
            <p:cNvPr id="6" name="图片 5"/>
            <p:cNvPicPr>
              <a:picLocks noChangeAspect="1"/>
            </p:cNvPicPr>
            <p:nvPr/>
          </p:nvPicPr>
          <p:blipFill rotWithShape="1">
            <a:blip r:embed="rId3" cstate="print"/>
            <a:srcRect t="11342"/>
            <a:stretch/>
          </p:blipFill>
          <p:spPr>
            <a:xfrm>
              <a:off x="589656" y="2490169"/>
              <a:ext cx="2259267" cy="1513518"/>
            </a:xfrm>
            <a:prstGeom prst="rect">
              <a:avLst/>
            </a:prstGeom>
          </p:spPr>
        </p:pic>
        <p:pic>
          <p:nvPicPr>
            <p:cNvPr id="7" name="图片 6"/>
            <p:cNvPicPr>
              <a:picLocks noChangeAspect="1"/>
            </p:cNvPicPr>
            <p:nvPr/>
          </p:nvPicPr>
          <p:blipFill>
            <a:blip r:embed="rId4" cstate="print"/>
            <a:stretch>
              <a:fillRect/>
            </a:stretch>
          </p:blipFill>
          <p:spPr>
            <a:xfrm>
              <a:off x="575975" y="4678154"/>
              <a:ext cx="2237998" cy="1401027"/>
            </a:xfrm>
            <a:prstGeom prst="rect">
              <a:avLst/>
            </a:prstGeom>
          </p:spPr>
        </p:pic>
        <p:grpSp>
          <p:nvGrpSpPr>
            <p:cNvPr id="5" name="组合 4"/>
            <p:cNvGrpSpPr/>
            <p:nvPr/>
          </p:nvGrpSpPr>
          <p:grpSpPr>
            <a:xfrm>
              <a:off x="1381843" y="6270159"/>
              <a:ext cx="563841" cy="563841"/>
              <a:chOff x="1834446" y="5140460"/>
              <a:chExt cx="972000" cy="972000"/>
            </a:xfrm>
          </p:grpSpPr>
          <p:sp>
            <p:nvSpPr>
              <p:cNvPr id="38" name="椭圆 37"/>
              <p:cNvSpPr>
                <a:spLocks noChangeAspect="1"/>
              </p:cNvSpPr>
              <p:nvPr/>
            </p:nvSpPr>
            <p:spPr>
              <a:xfrm>
                <a:off x="1834446" y="5140460"/>
                <a:ext cx="972000" cy="972000"/>
              </a:xfrm>
              <a:prstGeom prst="ellipse">
                <a:avLst/>
              </a:prstGeom>
              <a:solidFill>
                <a:srgbClr val="0962A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Arial"/>
                  <a:ea typeface="微软雅黑"/>
                  <a:cs typeface="+mn-cs"/>
                </a:endParaRPr>
              </a:p>
            </p:txBody>
          </p:sp>
          <p:sp>
            <p:nvSpPr>
              <p:cNvPr id="39" name="Freeform 365"/>
              <p:cNvSpPr>
                <a:spLocks noChangeAspect="1"/>
              </p:cNvSpPr>
              <p:nvPr/>
            </p:nvSpPr>
            <p:spPr bwMode="auto">
              <a:xfrm>
                <a:off x="2086446" y="5415492"/>
                <a:ext cx="468000" cy="468000"/>
              </a:xfrm>
              <a:custGeom>
                <a:avLst/>
                <a:gdLst>
                  <a:gd name="T0" fmla="*/ 60 w 115"/>
                  <a:gd name="T1" fmla="*/ 1 h 115"/>
                  <a:gd name="T2" fmla="*/ 78 w 115"/>
                  <a:gd name="T3" fmla="*/ 19 h 115"/>
                  <a:gd name="T4" fmla="*/ 80 w 115"/>
                  <a:gd name="T5" fmla="*/ 23 h 115"/>
                  <a:gd name="T6" fmla="*/ 77 w 115"/>
                  <a:gd name="T7" fmla="*/ 29 h 115"/>
                  <a:gd name="T8" fmla="*/ 72 w 115"/>
                  <a:gd name="T9" fmla="*/ 29 h 115"/>
                  <a:gd name="T10" fmla="*/ 69 w 115"/>
                  <a:gd name="T11" fmla="*/ 27 h 115"/>
                  <a:gd name="T12" fmla="*/ 63 w 115"/>
                  <a:gd name="T13" fmla="*/ 52 h 115"/>
                  <a:gd name="T14" fmla="*/ 88 w 115"/>
                  <a:gd name="T15" fmla="*/ 46 h 115"/>
                  <a:gd name="T16" fmla="*/ 86 w 115"/>
                  <a:gd name="T17" fmla="*/ 44 h 115"/>
                  <a:gd name="T18" fmla="*/ 88 w 115"/>
                  <a:gd name="T19" fmla="*/ 39 h 115"/>
                  <a:gd name="T20" fmla="*/ 92 w 115"/>
                  <a:gd name="T21" fmla="*/ 36 h 115"/>
                  <a:gd name="T22" fmla="*/ 96 w 115"/>
                  <a:gd name="T23" fmla="*/ 38 h 115"/>
                  <a:gd name="T24" fmla="*/ 115 w 115"/>
                  <a:gd name="T25" fmla="*/ 55 h 115"/>
                  <a:gd name="T26" fmla="*/ 115 w 115"/>
                  <a:gd name="T27" fmla="*/ 60 h 115"/>
                  <a:gd name="T28" fmla="*/ 96 w 115"/>
                  <a:gd name="T29" fmla="*/ 77 h 115"/>
                  <a:gd name="T30" fmla="*/ 92 w 115"/>
                  <a:gd name="T31" fmla="*/ 80 h 115"/>
                  <a:gd name="T32" fmla="*/ 88 w 115"/>
                  <a:gd name="T33" fmla="*/ 76 h 115"/>
                  <a:gd name="T34" fmla="*/ 86 w 115"/>
                  <a:gd name="T35" fmla="*/ 72 h 115"/>
                  <a:gd name="T36" fmla="*/ 88 w 115"/>
                  <a:gd name="T37" fmla="*/ 69 h 115"/>
                  <a:gd name="T38" fmla="*/ 63 w 115"/>
                  <a:gd name="T39" fmla="*/ 63 h 115"/>
                  <a:gd name="T40" fmla="*/ 69 w 115"/>
                  <a:gd name="T41" fmla="*/ 87 h 115"/>
                  <a:gd name="T42" fmla="*/ 72 w 115"/>
                  <a:gd name="T43" fmla="*/ 86 h 115"/>
                  <a:gd name="T44" fmla="*/ 77 w 115"/>
                  <a:gd name="T45" fmla="*/ 87 h 115"/>
                  <a:gd name="T46" fmla="*/ 80 w 115"/>
                  <a:gd name="T47" fmla="*/ 91 h 115"/>
                  <a:gd name="T48" fmla="*/ 78 w 115"/>
                  <a:gd name="T49" fmla="*/ 95 h 115"/>
                  <a:gd name="T50" fmla="*/ 60 w 115"/>
                  <a:gd name="T51" fmla="*/ 114 h 115"/>
                  <a:gd name="T52" fmla="*/ 55 w 115"/>
                  <a:gd name="T53" fmla="*/ 114 h 115"/>
                  <a:gd name="T54" fmla="*/ 38 w 115"/>
                  <a:gd name="T55" fmla="*/ 95 h 115"/>
                  <a:gd name="T56" fmla="*/ 37 w 115"/>
                  <a:gd name="T57" fmla="*/ 91 h 115"/>
                  <a:gd name="T58" fmla="*/ 39 w 115"/>
                  <a:gd name="T59" fmla="*/ 87 h 115"/>
                  <a:gd name="T60" fmla="*/ 44 w 115"/>
                  <a:gd name="T61" fmla="*/ 86 h 115"/>
                  <a:gd name="T62" fmla="*/ 52 w 115"/>
                  <a:gd name="T63" fmla="*/ 95 h 115"/>
                  <a:gd name="T64" fmla="*/ 20 w 115"/>
                  <a:gd name="T65" fmla="*/ 63 h 115"/>
                  <a:gd name="T66" fmla="*/ 29 w 115"/>
                  <a:gd name="T67" fmla="*/ 72 h 115"/>
                  <a:gd name="T68" fmla="*/ 29 w 115"/>
                  <a:gd name="T69" fmla="*/ 76 h 115"/>
                  <a:gd name="T70" fmla="*/ 23 w 115"/>
                  <a:gd name="T71" fmla="*/ 80 h 115"/>
                  <a:gd name="T72" fmla="*/ 20 w 115"/>
                  <a:gd name="T73" fmla="*/ 77 h 115"/>
                  <a:gd name="T74" fmla="*/ 1 w 115"/>
                  <a:gd name="T75" fmla="*/ 60 h 115"/>
                  <a:gd name="T76" fmla="*/ 1 w 115"/>
                  <a:gd name="T77" fmla="*/ 55 h 115"/>
                  <a:gd name="T78" fmla="*/ 20 w 115"/>
                  <a:gd name="T79" fmla="*/ 38 h 115"/>
                  <a:gd name="T80" fmla="*/ 23 w 115"/>
                  <a:gd name="T81" fmla="*/ 36 h 115"/>
                  <a:gd name="T82" fmla="*/ 29 w 115"/>
                  <a:gd name="T83" fmla="*/ 39 h 115"/>
                  <a:gd name="T84" fmla="*/ 29 w 115"/>
                  <a:gd name="T85" fmla="*/ 44 h 115"/>
                  <a:gd name="T86" fmla="*/ 20 w 115"/>
                  <a:gd name="T87" fmla="*/ 52 h 115"/>
                  <a:gd name="T88" fmla="*/ 52 w 115"/>
                  <a:gd name="T89" fmla="*/ 19 h 115"/>
                  <a:gd name="T90" fmla="*/ 44 w 115"/>
                  <a:gd name="T91" fmla="*/ 29 h 115"/>
                  <a:gd name="T92" fmla="*/ 39 w 115"/>
                  <a:gd name="T93" fmla="*/ 29 h 115"/>
                  <a:gd name="T94" fmla="*/ 37 w 115"/>
                  <a:gd name="T95" fmla="*/ 23 h 115"/>
                  <a:gd name="T96" fmla="*/ 38 w 115"/>
                  <a:gd name="T97" fmla="*/ 19 h 115"/>
                  <a:gd name="T98" fmla="*/ 55 w 115"/>
                  <a:gd name="T99" fmla="*/ 1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5" h="115">
                    <a:moveTo>
                      <a:pt x="58" y="0"/>
                    </a:moveTo>
                    <a:lnTo>
                      <a:pt x="60" y="1"/>
                    </a:lnTo>
                    <a:lnTo>
                      <a:pt x="61" y="2"/>
                    </a:lnTo>
                    <a:lnTo>
                      <a:pt x="78" y="19"/>
                    </a:lnTo>
                    <a:lnTo>
                      <a:pt x="78" y="22"/>
                    </a:lnTo>
                    <a:lnTo>
                      <a:pt x="80" y="23"/>
                    </a:lnTo>
                    <a:lnTo>
                      <a:pt x="78" y="26"/>
                    </a:lnTo>
                    <a:lnTo>
                      <a:pt x="77" y="29"/>
                    </a:lnTo>
                    <a:lnTo>
                      <a:pt x="73" y="29"/>
                    </a:lnTo>
                    <a:lnTo>
                      <a:pt x="72" y="29"/>
                    </a:lnTo>
                    <a:lnTo>
                      <a:pt x="69" y="27"/>
                    </a:lnTo>
                    <a:lnTo>
                      <a:pt x="69" y="27"/>
                    </a:lnTo>
                    <a:lnTo>
                      <a:pt x="63" y="19"/>
                    </a:lnTo>
                    <a:lnTo>
                      <a:pt x="63" y="52"/>
                    </a:lnTo>
                    <a:lnTo>
                      <a:pt x="96" y="52"/>
                    </a:lnTo>
                    <a:lnTo>
                      <a:pt x="88" y="46"/>
                    </a:lnTo>
                    <a:lnTo>
                      <a:pt x="88" y="46"/>
                    </a:lnTo>
                    <a:lnTo>
                      <a:pt x="86" y="44"/>
                    </a:lnTo>
                    <a:lnTo>
                      <a:pt x="86" y="42"/>
                    </a:lnTo>
                    <a:lnTo>
                      <a:pt x="88" y="39"/>
                    </a:lnTo>
                    <a:lnTo>
                      <a:pt x="89" y="36"/>
                    </a:lnTo>
                    <a:lnTo>
                      <a:pt x="92" y="36"/>
                    </a:lnTo>
                    <a:lnTo>
                      <a:pt x="94" y="36"/>
                    </a:lnTo>
                    <a:lnTo>
                      <a:pt x="96" y="38"/>
                    </a:lnTo>
                    <a:lnTo>
                      <a:pt x="114" y="53"/>
                    </a:lnTo>
                    <a:lnTo>
                      <a:pt x="115" y="55"/>
                    </a:lnTo>
                    <a:lnTo>
                      <a:pt x="115" y="57"/>
                    </a:lnTo>
                    <a:lnTo>
                      <a:pt x="115" y="60"/>
                    </a:lnTo>
                    <a:lnTo>
                      <a:pt x="114" y="61"/>
                    </a:lnTo>
                    <a:lnTo>
                      <a:pt x="96" y="77"/>
                    </a:lnTo>
                    <a:lnTo>
                      <a:pt x="94" y="78"/>
                    </a:lnTo>
                    <a:lnTo>
                      <a:pt x="92" y="80"/>
                    </a:lnTo>
                    <a:lnTo>
                      <a:pt x="89" y="78"/>
                    </a:lnTo>
                    <a:lnTo>
                      <a:pt x="88" y="76"/>
                    </a:lnTo>
                    <a:lnTo>
                      <a:pt x="86" y="73"/>
                    </a:lnTo>
                    <a:lnTo>
                      <a:pt x="86" y="72"/>
                    </a:lnTo>
                    <a:lnTo>
                      <a:pt x="88" y="69"/>
                    </a:lnTo>
                    <a:lnTo>
                      <a:pt x="88" y="69"/>
                    </a:lnTo>
                    <a:lnTo>
                      <a:pt x="96" y="63"/>
                    </a:lnTo>
                    <a:lnTo>
                      <a:pt x="63" y="63"/>
                    </a:lnTo>
                    <a:lnTo>
                      <a:pt x="63" y="95"/>
                    </a:lnTo>
                    <a:lnTo>
                      <a:pt x="69" y="87"/>
                    </a:lnTo>
                    <a:lnTo>
                      <a:pt x="69" y="87"/>
                    </a:lnTo>
                    <a:lnTo>
                      <a:pt x="72" y="86"/>
                    </a:lnTo>
                    <a:lnTo>
                      <a:pt x="73" y="86"/>
                    </a:lnTo>
                    <a:lnTo>
                      <a:pt x="77" y="87"/>
                    </a:lnTo>
                    <a:lnTo>
                      <a:pt x="78" y="89"/>
                    </a:lnTo>
                    <a:lnTo>
                      <a:pt x="80" y="91"/>
                    </a:lnTo>
                    <a:lnTo>
                      <a:pt x="78" y="94"/>
                    </a:lnTo>
                    <a:lnTo>
                      <a:pt x="78" y="95"/>
                    </a:lnTo>
                    <a:lnTo>
                      <a:pt x="61" y="114"/>
                    </a:lnTo>
                    <a:lnTo>
                      <a:pt x="60" y="114"/>
                    </a:lnTo>
                    <a:lnTo>
                      <a:pt x="58" y="115"/>
                    </a:lnTo>
                    <a:lnTo>
                      <a:pt x="55" y="114"/>
                    </a:lnTo>
                    <a:lnTo>
                      <a:pt x="54" y="114"/>
                    </a:lnTo>
                    <a:lnTo>
                      <a:pt x="38" y="95"/>
                    </a:lnTo>
                    <a:lnTo>
                      <a:pt x="37" y="94"/>
                    </a:lnTo>
                    <a:lnTo>
                      <a:pt x="37" y="91"/>
                    </a:lnTo>
                    <a:lnTo>
                      <a:pt x="37" y="89"/>
                    </a:lnTo>
                    <a:lnTo>
                      <a:pt x="39" y="87"/>
                    </a:lnTo>
                    <a:lnTo>
                      <a:pt x="42" y="86"/>
                    </a:lnTo>
                    <a:lnTo>
                      <a:pt x="44" y="86"/>
                    </a:lnTo>
                    <a:lnTo>
                      <a:pt x="46" y="87"/>
                    </a:lnTo>
                    <a:lnTo>
                      <a:pt x="52" y="95"/>
                    </a:lnTo>
                    <a:lnTo>
                      <a:pt x="52" y="63"/>
                    </a:lnTo>
                    <a:lnTo>
                      <a:pt x="20" y="63"/>
                    </a:lnTo>
                    <a:lnTo>
                      <a:pt x="27" y="69"/>
                    </a:lnTo>
                    <a:lnTo>
                      <a:pt x="29" y="72"/>
                    </a:lnTo>
                    <a:lnTo>
                      <a:pt x="29" y="73"/>
                    </a:lnTo>
                    <a:lnTo>
                      <a:pt x="29" y="76"/>
                    </a:lnTo>
                    <a:lnTo>
                      <a:pt x="26" y="78"/>
                    </a:lnTo>
                    <a:lnTo>
                      <a:pt x="23" y="80"/>
                    </a:lnTo>
                    <a:lnTo>
                      <a:pt x="22" y="78"/>
                    </a:lnTo>
                    <a:lnTo>
                      <a:pt x="20" y="77"/>
                    </a:lnTo>
                    <a:lnTo>
                      <a:pt x="3" y="61"/>
                    </a:lnTo>
                    <a:lnTo>
                      <a:pt x="1" y="60"/>
                    </a:lnTo>
                    <a:lnTo>
                      <a:pt x="0" y="57"/>
                    </a:lnTo>
                    <a:lnTo>
                      <a:pt x="1" y="55"/>
                    </a:lnTo>
                    <a:lnTo>
                      <a:pt x="3" y="53"/>
                    </a:lnTo>
                    <a:lnTo>
                      <a:pt x="20" y="38"/>
                    </a:lnTo>
                    <a:lnTo>
                      <a:pt x="22" y="36"/>
                    </a:lnTo>
                    <a:lnTo>
                      <a:pt x="23" y="36"/>
                    </a:lnTo>
                    <a:lnTo>
                      <a:pt x="26" y="36"/>
                    </a:lnTo>
                    <a:lnTo>
                      <a:pt x="29" y="39"/>
                    </a:lnTo>
                    <a:lnTo>
                      <a:pt x="29" y="42"/>
                    </a:lnTo>
                    <a:lnTo>
                      <a:pt x="29" y="44"/>
                    </a:lnTo>
                    <a:lnTo>
                      <a:pt x="27" y="46"/>
                    </a:lnTo>
                    <a:lnTo>
                      <a:pt x="20" y="52"/>
                    </a:lnTo>
                    <a:lnTo>
                      <a:pt x="52" y="52"/>
                    </a:lnTo>
                    <a:lnTo>
                      <a:pt x="52" y="19"/>
                    </a:lnTo>
                    <a:lnTo>
                      <a:pt x="46" y="27"/>
                    </a:lnTo>
                    <a:lnTo>
                      <a:pt x="44" y="29"/>
                    </a:lnTo>
                    <a:lnTo>
                      <a:pt x="42" y="29"/>
                    </a:lnTo>
                    <a:lnTo>
                      <a:pt x="39" y="29"/>
                    </a:lnTo>
                    <a:lnTo>
                      <a:pt x="37" y="26"/>
                    </a:lnTo>
                    <a:lnTo>
                      <a:pt x="37" y="23"/>
                    </a:lnTo>
                    <a:lnTo>
                      <a:pt x="37" y="22"/>
                    </a:lnTo>
                    <a:lnTo>
                      <a:pt x="38" y="19"/>
                    </a:lnTo>
                    <a:lnTo>
                      <a:pt x="54" y="2"/>
                    </a:lnTo>
                    <a:lnTo>
                      <a:pt x="55" y="1"/>
                    </a:lnTo>
                    <a:lnTo>
                      <a:pt x="5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微软雅黑"/>
                  <a:cs typeface="+mn-cs"/>
                </a:endParaRPr>
              </a:p>
            </p:txBody>
          </p:sp>
        </p:grpSp>
      </p:grpSp>
      <p:grpSp>
        <p:nvGrpSpPr>
          <p:cNvPr id="17" name="组合 16"/>
          <p:cNvGrpSpPr/>
          <p:nvPr/>
        </p:nvGrpSpPr>
        <p:grpSpPr>
          <a:xfrm>
            <a:off x="3089565" y="1179564"/>
            <a:ext cx="3203594" cy="5653573"/>
            <a:chOff x="3137333" y="1179564"/>
            <a:chExt cx="3203594" cy="5653573"/>
          </a:xfrm>
        </p:grpSpPr>
        <p:sp>
          <p:nvSpPr>
            <p:cNvPr id="48" name="燕尾形 47"/>
            <p:cNvSpPr/>
            <p:nvPr/>
          </p:nvSpPr>
          <p:spPr>
            <a:xfrm>
              <a:off x="3180948" y="1179564"/>
              <a:ext cx="3159979" cy="569211"/>
            </a:xfrm>
            <a:prstGeom prst="chevron">
              <a:avLst/>
            </a:prstGeom>
            <a:solidFill>
              <a:srgbClr val="EB9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prstClr val="white"/>
                  </a:solidFill>
                  <a:effectLst/>
                  <a:uLnTx/>
                  <a:uFillTx/>
                  <a:latin typeface="Calibri" panose="020F0502020204030204" pitchFamily="34" charset="0"/>
                  <a:ea typeface="微软雅黑"/>
                  <a:cs typeface="+mn-cs"/>
                </a:rPr>
                <a:t>Tag</a:t>
              </a:r>
              <a:endParaRPr kumimoji="0" lang="en-US" sz="3200" b="1" i="0" u="none" strike="noStrike" kern="1200" cap="none" spc="0" normalizeH="0" baseline="0" noProof="0" dirty="0">
                <a:ln>
                  <a:noFill/>
                </a:ln>
                <a:solidFill>
                  <a:prstClr val="white"/>
                </a:solidFill>
                <a:effectLst/>
                <a:uLnTx/>
                <a:uFillTx/>
                <a:latin typeface="Calibri" panose="020F0502020204030204" pitchFamily="34" charset="0"/>
                <a:ea typeface="微软雅黑"/>
                <a:cs typeface="+mn-cs"/>
              </a:endParaRPr>
            </a:p>
          </p:txBody>
        </p:sp>
        <p:grpSp>
          <p:nvGrpSpPr>
            <p:cNvPr id="60" name="组合 59"/>
            <p:cNvGrpSpPr/>
            <p:nvPr/>
          </p:nvGrpSpPr>
          <p:grpSpPr>
            <a:xfrm>
              <a:off x="3162764" y="1743016"/>
              <a:ext cx="2848762" cy="4846969"/>
              <a:chOff x="4750778" y="355863"/>
              <a:chExt cx="2240395" cy="3374574"/>
            </a:xfrm>
          </p:grpSpPr>
          <p:sp>
            <p:nvSpPr>
              <p:cNvPr id="61" name="矩形 60"/>
              <p:cNvSpPr/>
              <p:nvPr/>
            </p:nvSpPr>
            <p:spPr>
              <a:xfrm>
                <a:off x="4771887" y="355863"/>
                <a:ext cx="2219286" cy="3374574"/>
              </a:xfrm>
              <a:prstGeom prst="rect">
                <a:avLst/>
              </a:prstGeom>
              <a:solidFill>
                <a:srgbClr val="D5D5D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62" name="文本框 8"/>
              <p:cNvSpPr txBox="1"/>
              <p:nvPr/>
            </p:nvSpPr>
            <p:spPr>
              <a:xfrm>
                <a:off x="4750778" y="518259"/>
                <a:ext cx="2219286" cy="27856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000" b="1" i="0" u="none" strike="noStrike" kern="1200" cap="none" spc="0" normalizeH="0" baseline="0" noProof="0" dirty="0" smtClean="0">
                    <a:ln>
                      <a:noFill/>
                    </a:ln>
                    <a:solidFill>
                      <a:srgbClr val="C00000"/>
                    </a:solidFill>
                    <a:effectLst/>
                    <a:uLnTx/>
                    <a:uFillTx/>
                    <a:latin typeface="Calibri" panose="020F0502020204030204" pitchFamily="34" charset="0"/>
                    <a:ea typeface="微软雅黑"/>
                    <a:cs typeface="+mn-cs"/>
                  </a:rPr>
                  <a:t>Alien 2 </a:t>
                </a:r>
                <a:r>
                  <a:rPr kumimoji="0" lang="en-US" altLang="zh-CN" sz="2000" b="1" i="0" u="none" strike="noStrike" kern="1200" cap="none" spc="0" normalizeH="0" baseline="0" noProof="0" dirty="0">
                    <a:ln>
                      <a:noFill/>
                    </a:ln>
                    <a:solidFill>
                      <a:srgbClr val="C00000"/>
                    </a:solidFill>
                    <a:effectLst/>
                    <a:uLnTx/>
                    <a:uFillTx/>
                    <a:latin typeface="Calibri" panose="020F0502020204030204" pitchFamily="34" charset="0"/>
                    <a:ea typeface="微软雅黑"/>
                    <a:cs typeface="+mn-cs"/>
                  </a:rPr>
                  <a:t>× 2 </a:t>
                </a:r>
                <a:r>
                  <a:rPr kumimoji="0" lang="en-US" altLang="zh-CN" sz="2000" b="1" i="0" u="none" strike="noStrike" kern="1200" cap="none" spc="0" normalizeH="0" baseline="0" noProof="0" dirty="0" smtClean="0">
                    <a:ln>
                      <a:noFill/>
                    </a:ln>
                    <a:solidFill>
                      <a:srgbClr val="C00000"/>
                    </a:solidFill>
                    <a:effectLst/>
                    <a:uLnTx/>
                    <a:uFillTx/>
                    <a:latin typeface="Calibri" panose="020F0502020204030204" pitchFamily="34" charset="0"/>
                    <a:ea typeface="微软雅黑"/>
                    <a:cs typeface="+mn-cs"/>
                  </a:rPr>
                  <a:t>Inlay</a:t>
                </a:r>
              </a:p>
            </p:txBody>
          </p:sp>
        </p:grpSp>
        <p:sp>
          <p:nvSpPr>
            <p:cNvPr id="66" name="直角三角形 65"/>
            <p:cNvSpPr/>
            <p:nvPr/>
          </p:nvSpPr>
          <p:spPr>
            <a:xfrm flipV="1">
              <a:off x="3205727" y="1741426"/>
              <a:ext cx="2111288" cy="143501"/>
            </a:xfrm>
            <a:prstGeom prst="r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42" name="文本框 8"/>
            <p:cNvSpPr txBox="1"/>
            <p:nvPr/>
          </p:nvSpPr>
          <p:spPr>
            <a:xfrm>
              <a:off x="3137333" y="4202605"/>
              <a:ext cx="2821921"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000" b="1" i="0" u="none" strike="noStrike" kern="1200" cap="none" spc="0" normalizeH="0" baseline="0" noProof="0" dirty="0" smtClean="0">
                  <a:ln>
                    <a:noFill/>
                  </a:ln>
                  <a:solidFill>
                    <a:srgbClr val="C00000"/>
                  </a:solidFill>
                  <a:effectLst/>
                  <a:uLnTx/>
                  <a:uFillTx/>
                  <a:latin typeface="Calibri" panose="020F0502020204030204" pitchFamily="34" charset="0"/>
                  <a:ea typeface="微软雅黑"/>
                  <a:cs typeface="+mn-cs"/>
                </a:rPr>
                <a:t>Alien Squiggle Inlay</a:t>
              </a:r>
            </a:p>
          </p:txBody>
        </p:sp>
        <p:pic>
          <p:nvPicPr>
            <p:cNvPr id="9" name="图片 8"/>
            <p:cNvPicPr>
              <a:picLocks noChangeAspect="1"/>
            </p:cNvPicPr>
            <p:nvPr/>
          </p:nvPicPr>
          <p:blipFill>
            <a:blip r:embed="rId5" cstate="print"/>
            <a:stretch>
              <a:fillRect/>
            </a:stretch>
          </p:blipFill>
          <p:spPr>
            <a:xfrm>
              <a:off x="3429153" y="2490169"/>
              <a:ext cx="2407245" cy="1531883"/>
            </a:xfrm>
            <a:prstGeom prst="rect">
              <a:avLst/>
            </a:prstGeom>
          </p:spPr>
        </p:pic>
        <p:pic>
          <p:nvPicPr>
            <p:cNvPr id="12" name="图片 11"/>
            <p:cNvPicPr>
              <a:picLocks noChangeAspect="1"/>
            </p:cNvPicPr>
            <p:nvPr/>
          </p:nvPicPr>
          <p:blipFill>
            <a:blip r:embed="rId6" cstate="print"/>
            <a:stretch>
              <a:fillRect/>
            </a:stretch>
          </p:blipFill>
          <p:spPr>
            <a:xfrm>
              <a:off x="3477313" y="4678153"/>
              <a:ext cx="2310923" cy="1401027"/>
            </a:xfrm>
            <a:prstGeom prst="rect">
              <a:avLst/>
            </a:prstGeom>
          </p:spPr>
        </p:pic>
        <p:grpSp>
          <p:nvGrpSpPr>
            <p:cNvPr id="13" name="组合 12"/>
            <p:cNvGrpSpPr/>
            <p:nvPr/>
          </p:nvGrpSpPr>
          <p:grpSpPr>
            <a:xfrm>
              <a:off x="4338528" y="6270159"/>
              <a:ext cx="588491" cy="562978"/>
              <a:chOff x="4210532" y="5190890"/>
              <a:chExt cx="972000" cy="972000"/>
            </a:xfrm>
          </p:grpSpPr>
          <p:sp>
            <p:nvSpPr>
              <p:cNvPr id="50" name="椭圆 49"/>
              <p:cNvSpPr>
                <a:spLocks noChangeAspect="1"/>
              </p:cNvSpPr>
              <p:nvPr/>
            </p:nvSpPr>
            <p:spPr>
              <a:xfrm>
                <a:off x="4210532" y="5190890"/>
                <a:ext cx="972000" cy="972000"/>
              </a:xfrm>
              <a:prstGeom prst="ellipse">
                <a:avLst/>
              </a:prstGeom>
              <a:solidFill>
                <a:srgbClr val="EB9F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Arial"/>
                  <a:ea typeface="微软雅黑"/>
                  <a:cs typeface="+mn-cs"/>
                </a:endParaRPr>
              </a:p>
            </p:txBody>
          </p:sp>
          <p:sp>
            <p:nvSpPr>
              <p:cNvPr id="51" name="Freeform 364"/>
              <p:cNvSpPr>
                <a:spLocks noChangeAspect="1" noEditPoints="1"/>
              </p:cNvSpPr>
              <p:nvPr/>
            </p:nvSpPr>
            <p:spPr bwMode="auto">
              <a:xfrm>
                <a:off x="4500431" y="5478890"/>
                <a:ext cx="392202" cy="396000"/>
              </a:xfrm>
              <a:custGeom>
                <a:avLst/>
                <a:gdLst>
                  <a:gd name="T0" fmla="*/ 64 w 103"/>
                  <a:gd name="T1" fmla="*/ 58 h 104"/>
                  <a:gd name="T2" fmla="*/ 67 w 103"/>
                  <a:gd name="T3" fmla="*/ 58 h 104"/>
                  <a:gd name="T4" fmla="*/ 93 w 103"/>
                  <a:gd name="T5" fmla="*/ 76 h 104"/>
                  <a:gd name="T6" fmla="*/ 95 w 103"/>
                  <a:gd name="T7" fmla="*/ 72 h 104"/>
                  <a:gd name="T8" fmla="*/ 101 w 103"/>
                  <a:gd name="T9" fmla="*/ 72 h 104"/>
                  <a:gd name="T10" fmla="*/ 103 w 103"/>
                  <a:gd name="T11" fmla="*/ 76 h 104"/>
                  <a:gd name="T12" fmla="*/ 103 w 103"/>
                  <a:gd name="T13" fmla="*/ 101 h 104"/>
                  <a:gd name="T14" fmla="*/ 98 w 103"/>
                  <a:gd name="T15" fmla="*/ 104 h 104"/>
                  <a:gd name="T16" fmla="*/ 74 w 103"/>
                  <a:gd name="T17" fmla="*/ 102 h 104"/>
                  <a:gd name="T18" fmla="*/ 72 w 103"/>
                  <a:gd name="T19" fmla="*/ 98 h 104"/>
                  <a:gd name="T20" fmla="*/ 74 w 103"/>
                  <a:gd name="T21" fmla="*/ 93 h 104"/>
                  <a:gd name="T22" fmla="*/ 85 w 103"/>
                  <a:gd name="T23" fmla="*/ 93 h 104"/>
                  <a:gd name="T24" fmla="*/ 59 w 103"/>
                  <a:gd name="T25" fmla="*/ 66 h 104"/>
                  <a:gd name="T26" fmla="*/ 57 w 103"/>
                  <a:gd name="T27" fmla="*/ 62 h 104"/>
                  <a:gd name="T28" fmla="*/ 60 w 103"/>
                  <a:gd name="T29" fmla="*/ 58 h 104"/>
                  <a:gd name="T30" fmla="*/ 40 w 103"/>
                  <a:gd name="T31" fmla="*/ 57 h 104"/>
                  <a:gd name="T32" fmla="*/ 46 w 103"/>
                  <a:gd name="T33" fmla="*/ 59 h 104"/>
                  <a:gd name="T34" fmla="*/ 46 w 103"/>
                  <a:gd name="T35" fmla="*/ 64 h 104"/>
                  <a:gd name="T36" fmla="*/ 44 w 103"/>
                  <a:gd name="T37" fmla="*/ 66 h 104"/>
                  <a:gd name="T38" fmla="*/ 26 w 103"/>
                  <a:gd name="T39" fmla="*/ 93 h 104"/>
                  <a:gd name="T40" fmla="*/ 31 w 103"/>
                  <a:gd name="T41" fmla="*/ 96 h 104"/>
                  <a:gd name="T42" fmla="*/ 31 w 103"/>
                  <a:gd name="T43" fmla="*/ 101 h 104"/>
                  <a:gd name="T44" fmla="*/ 26 w 103"/>
                  <a:gd name="T45" fmla="*/ 104 h 104"/>
                  <a:gd name="T46" fmla="*/ 2 w 103"/>
                  <a:gd name="T47" fmla="*/ 102 h 104"/>
                  <a:gd name="T48" fmla="*/ 0 w 103"/>
                  <a:gd name="T49" fmla="*/ 98 h 104"/>
                  <a:gd name="T50" fmla="*/ 0 w 103"/>
                  <a:gd name="T51" fmla="*/ 74 h 104"/>
                  <a:gd name="T52" fmla="*/ 5 w 103"/>
                  <a:gd name="T53" fmla="*/ 71 h 104"/>
                  <a:gd name="T54" fmla="*/ 9 w 103"/>
                  <a:gd name="T55" fmla="*/ 74 h 104"/>
                  <a:gd name="T56" fmla="*/ 10 w 103"/>
                  <a:gd name="T57" fmla="*/ 85 h 104"/>
                  <a:gd name="T58" fmla="*/ 37 w 103"/>
                  <a:gd name="T59" fmla="*/ 58 h 104"/>
                  <a:gd name="T60" fmla="*/ 40 w 103"/>
                  <a:gd name="T61" fmla="*/ 57 h 104"/>
                  <a:gd name="T62" fmla="*/ 98 w 103"/>
                  <a:gd name="T63" fmla="*/ 0 h 104"/>
                  <a:gd name="T64" fmla="*/ 103 w 103"/>
                  <a:gd name="T65" fmla="*/ 3 h 104"/>
                  <a:gd name="T66" fmla="*/ 103 w 103"/>
                  <a:gd name="T67" fmla="*/ 26 h 104"/>
                  <a:gd name="T68" fmla="*/ 101 w 103"/>
                  <a:gd name="T69" fmla="*/ 32 h 104"/>
                  <a:gd name="T70" fmla="*/ 95 w 103"/>
                  <a:gd name="T71" fmla="*/ 32 h 104"/>
                  <a:gd name="T72" fmla="*/ 93 w 103"/>
                  <a:gd name="T73" fmla="*/ 26 h 104"/>
                  <a:gd name="T74" fmla="*/ 67 w 103"/>
                  <a:gd name="T75" fmla="*/ 45 h 104"/>
                  <a:gd name="T76" fmla="*/ 64 w 103"/>
                  <a:gd name="T77" fmla="*/ 46 h 104"/>
                  <a:gd name="T78" fmla="*/ 60 w 103"/>
                  <a:gd name="T79" fmla="*/ 45 h 104"/>
                  <a:gd name="T80" fmla="*/ 57 w 103"/>
                  <a:gd name="T81" fmla="*/ 41 h 104"/>
                  <a:gd name="T82" fmla="*/ 59 w 103"/>
                  <a:gd name="T83" fmla="*/ 37 h 104"/>
                  <a:gd name="T84" fmla="*/ 85 w 103"/>
                  <a:gd name="T85" fmla="*/ 11 h 104"/>
                  <a:gd name="T86" fmla="*/ 74 w 103"/>
                  <a:gd name="T87" fmla="*/ 9 h 104"/>
                  <a:gd name="T88" fmla="*/ 72 w 103"/>
                  <a:gd name="T89" fmla="*/ 5 h 104"/>
                  <a:gd name="T90" fmla="*/ 74 w 103"/>
                  <a:gd name="T91" fmla="*/ 0 h 104"/>
                  <a:gd name="T92" fmla="*/ 5 w 103"/>
                  <a:gd name="T93" fmla="*/ 0 h 104"/>
                  <a:gd name="T94" fmla="*/ 29 w 103"/>
                  <a:gd name="T95" fmla="*/ 0 h 104"/>
                  <a:gd name="T96" fmla="*/ 31 w 103"/>
                  <a:gd name="T97" fmla="*/ 5 h 104"/>
                  <a:gd name="T98" fmla="*/ 29 w 103"/>
                  <a:gd name="T99" fmla="*/ 9 h 104"/>
                  <a:gd name="T100" fmla="*/ 18 w 103"/>
                  <a:gd name="T101" fmla="*/ 11 h 104"/>
                  <a:gd name="T102" fmla="*/ 44 w 103"/>
                  <a:gd name="T103" fmla="*/ 37 h 104"/>
                  <a:gd name="T104" fmla="*/ 46 w 103"/>
                  <a:gd name="T105" fmla="*/ 41 h 104"/>
                  <a:gd name="T106" fmla="*/ 43 w 103"/>
                  <a:gd name="T107" fmla="*/ 45 h 104"/>
                  <a:gd name="T108" fmla="*/ 39 w 103"/>
                  <a:gd name="T109" fmla="*/ 46 h 104"/>
                  <a:gd name="T110" fmla="*/ 37 w 103"/>
                  <a:gd name="T111" fmla="*/ 45 h 104"/>
                  <a:gd name="T112" fmla="*/ 10 w 103"/>
                  <a:gd name="T113" fmla="*/ 26 h 104"/>
                  <a:gd name="T114" fmla="*/ 8 w 103"/>
                  <a:gd name="T115" fmla="*/ 32 h 104"/>
                  <a:gd name="T116" fmla="*/ 2 w 103"/>
                  <a:gd name="T117" fmla="*/ 32 h 104"/>
                  <a:gd name="T118" fmla="*/ 0 w 103"/>
                  <a:gd name="T119" fmla="*/ 26 h 104"/>
                  <a:gd name="T120" fmla="*/ 0 w 103"/>
                  <a:gd name="T121" fmla="*/ 3 h 104"/>
                  <a:gd name="T122" fmla="*/ 5 w 103"/>
                  <a:gd name="T123"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3" h="104">
                    <a:moveTo>
                      <a:pt x="63" y="57"/>
                    </a:moveTo>
                    <a:lnTo>
                      <a:pt x="64" y="58"/>
                    </a:lnTo>
                    <a:lnTo>
                      <a:pt x="67" y="58"/>
                    </a:lnTo>
                    <a:lnTo>
                      <a:pt x="67" y="58"/>
                    </a:lnTo>
                    <a:lnTo>
                      <a:pt x="93" y="85"/>
                    </a:lnTo>
                    <a:lnTo>
                      <a:pt x="93" y="76"/>
                    </a:lnTo>
                    <a:lnTo>
                      <a:pt x="93" y="74"/>
                    </a:lnTo>
                    <a:lnTo>
                      <a:pt x="95" y="72"/>
                    </a:lnTo>
                    <a:lnTo>
                      <a:pt x="98" y="71"/>
                    </a:lnTo>
                    <a:lnTo>
                      <a:pt x="101" y="72"/>
                    </a:lnTo>
                    <a:lnTo>
                      <a:pt x="103" y="74"/>
                    </a:lnTo>
                    <a:lnTo>
                      <a:pt x="103" y="76"/>
                    </a:lnTo>
                    <a:lnTo>
                      <a:pt x="103" y="98"/>
                    </a:lnTo>
                    <a:lnTo>
                      <a:pt x="103" y="101"/>
                    </a:lnTo>
                    <a:lnTo>
                      <a:pt x="101" y="102"/>
                    </a:lnTo>
                    <a:lnTo>
                      <a:pt x="98" y="104"/>
                    </a:lnTo>
                    <a:lnTo>
                      <a:pt x="77" y="104"/>
                    </a:lnTo>
                    <a:lnTo>
                      <a:pt x="74" y="102"/>
                    </a:lnTo>
                    <a:lnTo>
                      <a:pt x="72" y="101"/>
                    </a:lnTo>
                    <a:lnTo>
                      <a:pt x="72" y="98"/>
                    </a:lnTo>
                    <a:lnTo>
                      <a:pt x="72" y="96"/>
                    </a:lnTo>
                    <a:lnTo>
                      <a:pt x="74" y="93"/>
                    </a:lnTo>
                    <a:lnTo>
                      <a:pt x="77" y="93"/>
                    </a:lnTo>
                    <a:lnTo>
                      <a:pt x="85" y="93"/>
                    </a:lnTo>
                    <a:lnTo>
                      <a:pt x="59" y="66"/>
                    </a:lnTo>
                    <a:lnTo>
                      <a:pt x="59" y="66"/>
                    </a:lnTo>
                    <a:lnTo>
                      <a:pt x="57" y="64"/>
                    </a:lnTo>
                    <a:lnTo>
                      <a:pt x="57" y="62"/>
                    </a:lnTo>
                    <a:lnTo>
                      <a:pt x="57" y="59"/>
                    </a:lnTo>
                    <a:lnTo>
                      <a:pt x="60" y="58"/>
                    </a:lnTo>
                    <a:lnTo>
                      <a:pt x="63" y="57"/>
                    </a:lnTo>
                    <a:close/>
                    <a:moveTo>
                      <a:pt x="40" y="57"/>
                    </a:moveTo>
                    <a:lnTo>
                      <a:pt x="43" y="58"/>
                    </a:lnTo>
                    <a:lnTo>
                      <a:pt x="46" y="59"/>
                    </a:lnTo>
                    <a:lnTo>
                      <a:pt x="46" y="62"/>
                    </a:lnTo>
                    <a:lnTo>
                      <a:pt x="46" y="64"/>
                    </a:lnTo>
                    <a:lnTo>
                      <a:pt x="44" y="66"/>
                    </a:lnTo>
                    <a:lnTo>
                      <a:pt x="44" y="66"/>
                    </a:lnTo>
                    <a:lnTo>
                      <a:pt x="18" y="93"/>
                    </a:lnTo>
                    <a:lnTo>
                      <a:pt x="26" y="93"/>
                    </a:lnTo>
                    <a:lnTo>
                      <a:pt x="29" y="93"/>
                    </a:lnTo>
                    <a:lnTo>
                      <a:pt x="31" y="96"/>
                    </a:lnTo>
                    <a:lnTo>
                      <a:pt x="31" y="98"/>
                    </a:lnTo>
                    <a:lnTo>
                      <a:pt x="31" y="101"/>
                    </a:lnTo>
                    <a:lnTo>
                      <a:pt x="29" y="102"/>
                    </a:lnTo>
                    <a:lnTo>
                      <a:pt x="26" y="104"/>
                    </a:lnTo>
                    <a:lnTo>
                      <a:pt x="5" y="104"/>
                    </a:lnTo>
                    <a:lnTo>
                      <a:pt x="2" y="102"/>
                    </a:lnTo>
                    <a:lnTo>
                      <a:pt x="0" y="101"/>
                    </a:lnTo>
                    <a:lnTo>
                      <a:pt x="0" y="98"/>
                    </a:lnTo>
                    <a:lnTo>
                      <a:pt x="0" y="76"/>
                    </a:lnTo>
                    <a:lnTo>
                      <a:pt x="0" y="74"/>
                    </a:lnTo>
                    <a:lnTo>
                      <a:pt x="2" y="72"/>
                    </a:lnTo>
                    <a:lnTo>
                      <a:pt x="5" y="71"/>
                    </a:lnTo>
                    <a:lnTo>
                      <a:pt x="8" y="72"/>
                    </a:lnTo>
                    <a:lnTo>
                      <a:pt x="9" y="74"/>
                    </a:lnTo>
                    <a:lnTo>
                      <a:pt x="10" y="76"/>
                    </a:lnTo>
                    <a:lnTo>
                      <a:pt x="10" y="85"/>
                    </a:lnTo>
                    <a:lnTo>
                      <a:pt x="37" y="58"/>
                    </a:lnTo>
                    <a:lnTo>
                      <a:pt x="37" y="58"/>
                    </a:lnTo>
                    <a:lnTo>
                      <a:pt x="39" y="58"/>
                    </a:lnTo>
                    <a:lnTo>
                      <a:pt x="40" y="57"/>
                    </a:lnTo>
                    <a:close/>
                    <a:moveTo>
                      <a:pt x="77" y="0"/>
                    </a:moveTo>
                    <a:lnTo>
                      <a:pt x="98" y="0"/>
                    </a:lnTo>
                    <a:lnTo>
                      <a:pt x="101" y="0"/>
                    </a:lnTo>
                    <a:lnTo>
                      <a:pt x="103" y="3"/>
                    </a:lnTo>
                    <a:lnTo>
                      <a:pt x="103" y="5"/>
                    </a:lnTo>
                    <a:lnTo>
                      <a:pt x="103" y="26"/>
                    </a:lnTo>
                    <a:lnTo>
                      <a:pt x="103" y="29"/>
                    </a:lnTo>
                    <a:lnTo>
                      <a:pt x="101" y="32"/>
                    </a:lnTo>
                    <a:lnTo>
                      <a:pt x="98" y="32"/>
                    </a:lnTo>
                    <a:lnTo>
                      <a:pt x="95" y="32"/>
                    </a:lnTo>
                    <a:lnTo>
                      <a:pt x="93" y="29"/>
                    </a:lnTo>
                    <a:lnTo>
                      <a:pt x="93" y="26"/>
                    </a:lnTo>
                    <a:lnTo>
                      <a:pt x="93" y="17"/>
                    </a:lnTo>
                    <a:lnTo>
                      <a:pt x="67" y="45"/>
                    </a:lnTo>
                    <a:lnTo>
                      <a:pt x="67" y="45"/>
                    </a:lnTo>
                    <a:lnTo>
                      <a:pt x="64" y="46"/>
                    </a:lnTo>
                    <a:lnTo>
                      <a:pt x="63" y="46"/>
                    </a:lnTo>
                    <a:lnTo>
                      <a:pt x="60" y="45"/>
                    </a:lnTo>
                    <a:lnTo>
                      <a:pt x="57" y="43"/>
                    </a:lnTo>
                    <a:lnTo>
                      <a:pt x="57" y="41"/>
                    </a:lnTo>
                    <a:lnTo>
                      <a:pt x="57" y="38"/>
                    </a:lnTo>
                    <a:lnTo>
                      <a:pt x="59" y="37"/>
                    </a:lnTo>
                    <a:lnTo>
                      <a:pt x="59" y="37"/>
                    </a:lnTo>
                    <a:lnTo>
                      <a:pt x="85" y="11"/>
                    </a:lnTo>
                    <a:lnTo>
                      <a:pt x="77" y="11"/>
                    </a:lnTo>
                    <a:lnTo>
                      <a:pt x="74" y="9"/>
                    </a:lnTo>
                    <a:lnTo>
                      <a:pt x="72" y="8"/>
                    </a:lnTo>
                    <a:lnTo>
                      <a:pt x="72" y="5"/>
                    </a:lnTo>
                    <a:lnTo>
                      <a:pt x="72" y="3"/>
                    </a:lnTo>
                    <a:lnTo>
                      <a:pt x="74" y="0"/>
                    </a:lnTo>
                    <a:lnTo>
                      <a:pt x="77" y="0"/>
                    </a:lnTo>
                    <a:close/>
                    <a:moveTo>
                      <a:pt x="5" y="0"/>
                    </a:moveTo>
                    <a:lnTo>
                      <a:pt x="26" y="0"/>
                    </a:lnTo>
                    <a:lnTo>
                      <a:pt x="29" y="0"/>
                    </a:lnTo>
                    <a:lnTo>
                      <a:pt x="31" y="3"/>
                    </a:lnTo>
                    <a:lnTo>
                      <a:pt x="31" y="5"/>
                    </a:lnTo>
                    <a:lnTo>
                      <a:pt x="31" y="8"/>
                    </a:lnTo>
                    <a:lnTo>
                      <a:pt x="29" y="9"/>
                    </a:lnTo>
                    <a:lnTo>
                      <a:pt x="26" y="11"/>
                    </a:lnTo>
                    <a:lnTo>
                      <a:pt x="18" y="11"/>
                    </a:lnTo>
                    <a:lnTo>
                      <a:pt x="44" y="37"/>
                    </a:lnTo>
                    <a:lnTo>
                      <a:pt x="44" y="37"/>
                    </a:lnTo>
                    <a:lnTo>
                      <a:pt x="46" y="38"/>
                    </a:lnTo>
                    <a:lnTo>
                      <a:pt x="46" y="41"/>
                    </a:lnTo>
                    <a:lnTo>
                      <a:pt x="46" y="43"/>
                    </a:lnTo>
                    <a:lnTo>
                      <a:pt x="43" y="45"/>
                    </a:lnTo>
                    <a:lnTo>
                      <a:pt x="40" y="46"/>
                    </a:lnTo>
                    <a:lnTo>
                      <a:pt x="39" y="46"/>
                    </a:lnTo>
                    <a:lnTo>
                      <a:pt x="37" y="45"/>
                    </a:lnTo>
                    <a:lnTo>
                      <a:pt x="37" y="45"/>
                    </a:lnTo>
                    <a:lnTo>
                      <a:pt x="10" y="17"/>
                    </a:lnTo>
                    <a:lnTo>
                      <a:pt x="10" y="26"/>
                    </a:lnTo>
                    <a:lnTo>
                      <a:pt x="9" y="29"/>
                    </a:lnTo>
                    <a:lnTo>
                      <a:pt x="8" y="32"/>
                    </a:lnTo>
                    <a:lnTo>
                      <a:pt x="5" y="32"/>
                    </a:lnTo>
                    <a:lnTo>
                      <a:pt x="2" y="32"/>
                    </a:lnTo>
                    <a:lnTo>
                      <a:pt x="0" y="29"/>
                    </a:lnTo>
                    <a:lnTo>
                      <a:pt x="0" y="26"/>
                    </a:lnTo>
                    <a:lnTo>
                      <a:pt x="0" y="5"/>
                    </a:lnTo>
                    <a:lnTo>
                      <a:pt x="0" y="3"/>
                    </a:lnTo>
                    <a:lnTo>
                      <a:pt x="2" y="0"/>
                    </a:lnTo>
                    <a:lnTo>
                      <a:pt x="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微软雅黑"/>
                  <a:cs typeface="+mn-cs"/>
                </a:endParaRPr>
              </a:p>
            </p:txBody>
          </p:sp>
        </p:grpSp>
      </p:grpSp>
      <p:grpSp>
        <p:nvGrpSpPr>
          <p:cNvPr id="4" name="组合 3"/>
          <p:cNvGrpSpPr/>
          <p:nvPr/>
        </p:nvGrpSpPr>
        <p:grpSpPr>
          <a:xfrm>
            <a:off x="6009452" y="1179564"/>
            <a:ext cx="3086780" cy="5653573"/>
            <a:chOff x="6009452" y="1179564"/>
            <a:chExt cx="3086780" cy="5653573"/>
          </a:xfrm>
        </p:grpSpPr>
        <p:sp>
          <p:nvSpPr>
            <p:cNvPr id="49" name="燕尾形 48"/>
            <p:cNvSpPr/>
            <p:nvPr/>
          </p:nvSpPr>
          <p:spPr>
            <a:xfrm>
              <a:off x="6045541" y="1179564"/>
              <a:ext cx="3050691" cy="569211"/>
            </a:xfrm>
            <a:prstGeom prst="chevron">
              <a:avLst/>
            </a:prstGeom>
            <a:solidFill>
              <a:srgbClr val="22A1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prstClr val="white"/>
                  </a:solidFill>
                  <a:effectLst/>
                  <a:uLnTx/>
                  <a:uFillTx/>
                  <a:latin typeface="Calibri" panose="020F0502020204030204" pitchFamily="34" charset="0"/>
                  <a:ea typeface="微软雅黑"/>
                  <a:cs typeface="+mn-cs"/>
                </a:rPr>
                <a:t>Software</a:t>
              </a:r>
              <a:endParaRPr kumimoji="0" lang="en-US" sz="2800" b="1" i="0" u="none" strike="noStrike" kern="1200" cap="none" spc="0" normalizeH="0" baseline="0" noProof="0" dirty="0">
                <a:ln>
                  <a:noFill/>
                </a:ln>
                <a:solidFill>
                  <a:prstClr val="white"/>
                </a:solidFill>
                <a:effectLst/>
                <a:uLnTx/>
                <a:uFillTx/>
                <a:latin typeface="Calibri" panose="020F0502020204030204" pitchFamily="34" charset="0"/>
                <a:ea typeface="微软雅黑"/>
                <a:cs typeface="+mn-cs"/>
              </a:endParaRPr>
            </a:p>
          </p:txBody>
        </p:sp>
        <p:sp>
          <p:nvSpPr>
            <p:cNvPr id="67" name="直角三角形 66"/>
            <p:cNvSpPr/>
            <p:nvPr/>
          </p:nvSpPr>
          <p:spPr>
            <a:xfrm flipV="1">
              <a:off x="6312883" y="1757233"/>
              <a:ext cx="1879136" cy="143501"/>
            </a:xfrm>
            <a:prstGeom prst="r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72" name="矩形 71"/>
            <p:cNvSpPr/>
            <p:nvPr/>
          </p:nvSpPr>
          <p:spPr>
            <a:xfrm>
              <a:off x="6063179" y="1748083"/>
              <a:ext cx="2768194" cy="4841901"/>
            </a:xfrm>
            <a:prstGeom prst="rect">
              <a:avLst/>
            </a:prstGeom>
            <a:solidFill>
              <a:srgbClr val="D5D5D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74" name="直角三角形 73"/>
            <p:cNvSpPr/>
            <p:nvPr/>
          </p:nvSpPr>
          <p:spPr>
            <a:xfrm flipV="1">
              <a:off x="6297405" y="1732305"/>
              <a:ext cx="1879136" cy="143501"/>
            </a:xfrm>
            <a:prstGeom prst="r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pic>
          <p:nvPicPr>
            <p:cNvPr id="15" name="图片 14"/>
            <p:cNvPicPr>
              <a:picLocks noChangeAspect="1"/>
            </p:cNvPicPr>
            <p:nvPr/>
          </p:nvPicPr>
          <p:blipFill rotWithShape="1">
            <a:blip r:embed="rId7" cstate="print"/>
            <a:srcRect l="3881"/>
            <a:stretch/>
          </p:blipFill>
          <p:spPr>
            <a:xfrm>
              <a:off x="6680578" y="2469253"/>
              <a:ext cx="1446533" cy="1428750"/>
            </a:xfrm>
            <a:prstGeom prst="rect">
              <a:avLst/>
            </a:prstGeom>
          </p:spPr>
        </p:pic>
        <p:grpSp>
          <p:nvGrpSpPr>
            <p:cNvPr id="16" name="组合 15"/>
            <p:cNvGrpSpPr/>
            <p:nvPr/>
          </p:nvGrpSpPr>
          <p:grpSpPr>
            <a:xfrm>
              <a:off x="7190384" y="6202712"/>
              <a:ext cx="659286" cy="630425"/>
              <a:chOff x="6497229" y="5113294"/>
              <a:chExt cx="972000" cy="972000"/>
            </a:xfrm>
          </p:grpSpPr>
          <p:sp>
            <p:nvSpPr>
              <p:cNvPr id="53" name="椭圆 52"/>
              <p:cNvSpPr>
                <a:spLocks noChangeAspect="1"/>
              </p:cNvSpPr>
              <p:nvPr/>
            </p:nvSpPr>
            <p:spPr>
              <a:xfrm>
                <a:off x="6497229" y="5113294"/>
                <a:ext cx="972000" cy="972000"/>
              </a:xfrm>
              <a:prstGeom prst="ellipse">
                <a:avLst/>
              </a:prstGeom>
              <a:solidFill>
                <a:srgbClr val="22A11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Arial"/>
                  <a:ea typeface="微软雅黑"/>
                  <a:cs typeface="+mn-cs"/>
                </a:endParaRPr>
              </a:p>
            </p:txBody>
          </p:sp>
          <p:sp>
            <p:nvSpPr>
              <p:cNvPr id="54" name="Freeform 363"/>
              <p:cNvSpPr>
                <a:spLocks noChangeAspect="1" noEditPoints="1"/>
              </p:cNvSpPr>
              <p:nvPr/>
            </p:nvSpPr>
            <p:spPr bwMode="auto">
              <a:xfrm>
                <a:off x="6767229" y="5383294"/>
                <a:ext cx="432000" cy="432000"/>
              </a:xfrm>
              <a:custGeom>
                <a:avLst/>
                <a:gdLst>
                  <a:gd name="T0" fmla="*/ 84 w 104"/>
                  <a:gd name="T1" fmla="*/ 57 h 104"/>
                  <a:gd name="T2" fmla="*/ 89 w 104"/>
                  <a:gd name="T3" fmla="*/ 59 h 104"/>
                  <a:gd name="T4" fmla="*/ 89 w 104"/>
                  <a:gd name="T5" fmla="*/ 64 h 104"/>
                  <a:gd name="T6" fmla="*/ 84 w 104"/>
                  <a:gd name="T7" fmla="*/ 67 h 104"/>
                  <a:gd name="T8" fmla="*/ 102 w 104"/>
                  <a:gd name="T9" fmla="*/ 95 h 104"/>
                  <a:gd name="T10" fmla="*/ 104 w 104"/>
                  <a:gd name="T11" fmla="*/ 96 h 104"/>
                  <a:gd name="T12" fmla="*/ 104 w 104"/>
                  <a:gd name="T13" fmla="*/ 101 h 104"/>
                  <a:gd name="T14" fmla="*/ 98 w 104"/>
                  <a:gd name="T15" fmla="*/ 104 h 104"/>
                  <a:gd name="T16" fmla="*/ 94 w 104"/>
                  <a:gd name="T17" fmla="*/ 102 h 104"/>
                  <a:gd name="T18" fmla="*/ 68 w 104"/>
                  <a:gd name="T19" fmla="*/ 75 h 104"/>
                  <a:gd name="T20" fmla="*/ 67 w 104"/>
                  <a:gd name="T21" fmla="*/ 87 h 104"/>
                  <a:gd name="T22" fmla="*/ 63 w 104"/>
                  <a:gd name="T23" fmla="*/ 89 h 104"/>
                  <a:gd name="T24" fmla="*/ 58 w 104"/>
                  <a:gd name="T25" fmla="*/ 87 h 104"/>
                  <a:gd name="T26" fmla="*/ 58 w 104"/>
                  <a:gd name="T27" fmla="*/ 62 h 104"/>
                  <a:gd name="T28" fmla="*/ 60 w 104"/>
                  <a:gd name="T29" fmla="*/ 58 h 104"/>
                  <a:gd name="T30" fmla="*/ 20 w 104"/>
                  <a:gd name="T31" fmla="*/ 57 h 104"/>
                  <a:gd name="T32" fmla="*/ 43 w 104"/>
                  <a:gd name="T33" fmla="*/ 58 h 104"/>
                  <a:gd name="T34" fmla="*/ 46 w 104"/>
                  <a:gd name="T35" fmla="*/ 62 h 104"/>
                  <a:gd name="T36" fmla="*/ 46 w 104"/>
                  <a:gd name="T37" fmla="*/ 87 h 104"/>
                  <a:gd name="T38" fmla="*/ 41 w 104"/>
                  <a:gd name="T39" fmla="*/ 89 h 104"/>
                  <a:gd name="T40" fmla="*/ 37 w 104"/>
                  <a:gd name="T41" fmla="*/ 87 h 104"/>
                  <a:gd name="T42" fmla="*/ 36 w 104"/>
                  <a:gd name="T43" fmla="*/ 75 h 104"/>
                  <a:gd name="T44" fmla="*/ 9 w 104"/>
                  <a:gd name="T45" fmla="*/ 102 h 104"/>
                  <a:gd name="T46" fmla="*/ 5 w 104"/>
                  <a:gd name="T47" fmla="*/ 104 h 104"/>
                  <a:gd name="T48" fmla="*/ 0 w 104"/>
                  <a:gd name="T49" fmla="*/ 101 h 104"/>
                  <a:gd name="T50" fmla="*/ 0 w 104"/>
                  <a:gd name="T51" fmla="*/ 96 h 104"/>
                  <a:gd name="T52" fmla="*/ 1 w 104"/>
                  <a:gd name="T53" fmla="*/ 95 h 104"/>
                  <a:gd name="T54" fmla="*/ 20 w 104"/>
                  <a:gd name="T55" fmla="*/ 67 h 104"/>
                  <a:gd name="T56" fmla="*/ 15 w 104"/>
                  <a:gd name="T57" fmla="*/ 64 h 104"/>
                  <a:gd name="T58" fmla="*/ 15 w 104"/>
                  <a:gd name="T59" fmla="*/ 59 h 104"/>
                  <a:gd name="T60" fmla="*/ 20 w 104"/>
                  <a:gd name="T61" fmla="*/ 57 h 104"/>
                  <a:gd name="T62" fmla="*/ 101 w 104"/>
                  <a:gd name="T63" fmla="*/ 0 h 104"/>
                  <a:gd name="T64" fmla="*/ 104 w 104"/>
                  <a:gd name="T65" fmla="*/ 5 h 104"/>
                  <a:gd name="T66" fmla="*/ 102 w 104"/>
                  <a:gd name="T67" fmla="*/ 8 h 104"/>
                  <a:gd name="T68" fmla="*/ 76 w 104"/>
                  <a:gd name="T69" fmla="*/ 36 h 104"/>
                  <a:gd name="T70" fmla="*/ 87 w 104"/>
                  <a:gd name="T71" fmla="*/ 36 h 104"/>
                  <a:gd name="T72" fmla="*/ 89 w 104"/>
                  <a:gd name="T73" fmla="*/ 41 h 104"/>
                  <a:gd name="T74" fmla="*/ 87 w 104"/>
                  <a:gd name="T75" fmla="*/ 45 h 104"/>
                  <a:gd name="T76" fmla="*/ 63 w 104"/>
                  <a:gd name="T77" fmla="*/ 46 h 104"/>
                  <a:gd name="T78" fmla="*/ 58 w 104"/>
                  <a:gd name="T79" fmla="*/ 43 h 104"/>
                  <a:gd name="T80" fmla="*/ 58 w 104"/>
                  <a:gd name="T81" fmla="*/ 20 h 104"/>
                  <a:gd name="T82" fmla="*/ 60 w 104"/>
                  <a:gd name="T83" fmla="*/ 15 h 104"/>
                  <a:gd name="T84" fmla="*/ 66 w 104"/>
                  <a:gd name="T85" fmla="*/ 15 h 104"/>
                  <a:gd name="T86" fmla="*/ 68 w 104"/>
                  <a:gd name="T87" fmla="*/ 20 h 104"/>
                  <a:gd name="T88" fmla="*/ 94 w 104"/>
                  <a:gd name="T89" fmla="*/ 2 h 104"/>
                  <a:gd name="T90" fmla="*/ 96 w 104"/>
                  <a:gd name="T91" fmla="*/ 0 h 104"/>
                  <a:gd name="T92" fmla="*/ 5 w 104"/>
                  <a:gd name="T93" fmla="*/ 0 h 104"/>
                  <a:gd name="T94" fmla="*/ 9 w 104"/>
                  <a:gd name="T95" fmla="*/ 2 h 104"/>
                  <a:gd name="T96" fmla="*/ 36 w 104"/>
                  <a:gd name="T97" fmla="*/ 28 h 104"/>
                  <a:gd name="T98" fmla="*/ 37 w 104"/>
                  <a:gd name="T99" fmla="*/ 16 h 104"/>
                  <a:gd name="T100" fmla="*/ 41 w 104"/>
                  <a:gd name="T101" fmla="*/ 13 h 104"/>
                  <a:gd name="T102" fmla="*/ 46 w 104"/>
                  <a:gd name="T103" fmla="*/ 16 h 104"/>
                  <a:gd name="T104" fmla="*/ 46 w 104"/>
                  <a:gd name="T105" fmla="*/ 41 h 104"/>
                  <a:gd name="T106" fmla="*/ 43 w 104"/>
                  <a:gd name="T107" fmla="*/ 45 h 104"/>
                  <a:gd name="T108" fmla="*/ 20 w 104"/>
                  <a:gd name="T109" fmla="*/ 46 h 104"/>
                  <a:gd name="T110" fmla="*/ 15 w 104"/>
                  <a:gd name="T111" fmla="*/ 43 h 104"/>
                  <a:gd name="T112" fmla="*/ 15 w 104"/>
                  <a:gd name="T113" fmla="*/ 38 h 104"/>
                  <a:gd name="T114" fmla="*/ 20 w 104"/>
                  <a:gd name="T115" fmla="*/ 36 h 104"/>
                  <a:gd name="T116" fmla="*/ 1 w 104"/>
                  <a:gd name="T117" fmla="*/ 8 h 104"/>
                  <a:gd name="T118" fmla="*/ 0 w 104"/>
                  <a:gd name="T119" fmla="*/ 7 h 104"/>
                  <a:gd name="T120" fmla="*/ 0 w 104"/>
                  <a:gd name="T121" fmla="*/ 3 h 104"/>
                  <a:gd name="T122" fmla="*/ 5 w 104"/>
                  <a:gd name="T123"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4" h="104">
                    <a:moveTo>
                      <a:pt x="63" y="57"/>
                    </a:moveTo>
                    <a:lnTo>
                      <a:pt x="84" y="57"/>
                    </a:lnTo>
                    <a:lnTo>
                      <a:pt x="87" y="58"/>
                    </a:lnTo>
                    <a:lnTo>
                      <a:pt x="89" y="59"/>
                    </a:lnTo>
                    <a:lnTo>
                      <a:pt x="89" y="62"/>
                    </a:lnTo>
                    <a:lnTo>
                      <a:pt x="89" y="64"/>
                    </a:lnTo>
                    <a:lnTo>
                      <a:pt x="87" y="67"/>
                    </a:lnTo>
                    <a:lnTo>
                      <a:pt x="84" y="67"/>
                    </a:lnTo>
                    <a:lnTo>
                      <a:pt x="76" y="67"/>
                    </a:lnTo>
                    <a:lnTo>
                      <a:pt x="102" y="95"/>
                    </a:lnTo>
                    <a:lnTo>
                      <a:pt x="102" y="95"/>
                    </a:lnTo>
                    <a:lnTo>
                      <a:pt x="104" y="96"/>
                    </a:lnTo>
                    <a:lnTo>
                      <a:pt x="104" y="98"/>
                    </a:lnTo>
                    <a:lnTo>
                      <a:pt x="104" y="101"/>
                    </a:lnTo>
                    <a:lnTo>
                      <a:pt x="101" y="102"/>
                    </a:lnTo>
                    <a:lnTo>
                      <a:pt x="98" y="104"/>
                    </a:lnTo>
                    <a:lnTo>
                      <a:pt x="96" y="102"/>
                    </a:lnTo>
                    <a:lnTo>
                      <a:pt x="94" y="102"/>
                    </a:lnTo>
                    <a:lnTo>
                      <a:pt x="94" y="102"/>
                    </a:lnTo>
                    <a:lnTo>
                      <a:pt x="68" y="75"/>
                    </a:lnTo>
                    <a:lnTo>
                      <a:pt x="68" y="84"/>
                    </a:lnTo>
                    <a:lnTo>
                      <a:pt x="67" y="87"/>
                    </a:lnTo>
                    <a:lnTo>
                      <a:pt x="66" y="88"/>
                    </a:lnTo>
                    <a:lnTo>
                      <a:pt x="63" y="89"/>
                    </a:lnTo>
                    <a:lnTo>
                      <a:pt x="60" y="88"/>
                    </a:lnTo>
                    <a:lnTo>
                      <a:pt x="58" y="87"/>
                    </a:lnTo>
                    <a:lnTo>
                      <a:pt x="58" y="84"/>
                    </a:lnTo>
                    <a:lnTo>
                      <a:pt x="58" y="62"/>
                    </a:lnTo>
                    <a:lnTo>
                      <a:pt x="58" y="59"/>
                    </a:lnTo>
                    <a:lnTo>
                      <a:pt x="60" y="58"/>
                    </a:lnTo>
                    <a:lnTo>
                      <a:pt x="63" y="57"/>
                    </a:lnTo>
                    <a:close/>
                    <a:moveTo>
                      <a:pt x="20" y="57"/>
                    </a:moveTo>
                    <a:lnTo>
                      <a:pt x="41" y="57"/>
                    </a:lnTo>
                    <a:lnTo>
                      <a:pt x="43" y="58"/>
                    </a:lnTo>
                    <a:lnTo>
                      <a:pt x="46" y="59"/>
                    </a:lnTo>
                    <a:lnTo>
                      <a:pt x="46" y="62"/>
                    </a:lnTo>
                    <a:lnTo>
                      <a:pt x="46" y="84"/>
                    </a:lnTo>
                    <a:lnTo>
                      <a:pt x="46" y="87"/>
                    </a:lnTo>
                    <a:lnTo>
                      <a:pt x="43" y="88"/>
                    </a:lnTo>
                    <a:lnTo>
                      <a:pt x="41" y="89"/>
                    </a:lnTo>
                    <a:lnTo>
                      <a:pt x="38" y="88"/>
                    </a:lnTo>
                    <a:lnTo>
                      <a:pt x="37" y="87"/>
                    </a:lnTo>
                    <a:lnTo>
                      <a:pt x="36" y="84"/>
                    </a:lnTo>
                    <a:lnTo>
                      <a:pt x="36" y="75"/>
                    </a:lnTo>
                    <a:lnTo>
                      <a:pt x="9" y="102"/>
                    </a:lnTo>
                    <a:lnTo>
                      <a:pt x="9" y="102"/>
                    </a:lnTo>
                    <a:lnTo>
                      <a:pt x="8" y="102"/>
                    </a:lnTo>
                    <a:lnTo>
                      <a:pt x="5" y="104"/>
                    </a:lnTo>
                    <a:lnTo>
                      <a:pt x="3" y="102"/>
                    </a:lnTo>
                    <a:lnTo>
                      <a:pt x="0" y="101"/>
                    </a:lnTo>
                    <a:lnTo>
                      <a:pt x="0" y="98"/>
                    </a:lnTo>
                    <a:lnTo>
                      <a:pt x="0" y="96"/>
                    </a:lnTo>
                    <a:lnTo>
                      <a:pt x="1" y="95"/>
                    </a:lnTo>
                    <a:lnTo>
                      <a:pt x="1" y="95"/>
                    </a:lnTo>
                    <a:lnTo>
                      <a:pt x="28" y="67"/>
                    </a:lnTo>
                    <a:lnTo>
                      <a:pt x="20" y="67"/>
                    </a:lnTo>
                    <a:lnTo>
                      <a:pt x="17" y="67"/>
                    </a:lnTo>
                    <a:lnTo>
                      <a:pt x="15" y="64"/>
                    </a:lnTo>
                    <a:lnTo>
                      <a:pt x="15" y="62"/>
                    </a:lnTo>
                    <a:lnTo>
                      <a:pt x="15" y="59"/>
                    </a:lnTo>
                    <a:lnTo>
                      <a:pt x="17" y="58"/>
                    </a:lnTo>
                    <a:lnTo>
                      <a:pt x="20" y="57"/>
                    </a:lnTo>
                    <a:close/>
                    <a:moveTo>
                      <a:pt x="98" y="0"/>
                    </a:moveTo>
                    <a:lnTo>
                      <a:pt x="101" y="0"/>
                    </a:lnTo>
                    <a:lnTo>
                      <a:pt x="104" y="3"/>
                    </a:lnTo>
                    <a:lnTo>
                      <a:pt x="104" y="5"/>
                    </a:lnTo>
                    <a:lnTo>
                      <a:pt x="104" y="7"/>
                    </a:lnTo>
                    <a:lnTo>
                      <a:pt x="102" y="8"/>
                    </a:lnTo>
                    <a:lnTo>
                      <a:pt x="102" y="8"/>
                    </a:lnTo>
                    <a:lnTo>
                      <a:pt x="76" y="36"/>
                    </a:lnTo>
                    <a:lnTo>
                      <a:pt x="84" y="36"/>
                    </a:lnTo>
                    <a:lnTo>
                      <a:pt x="87" y="36"/>
                    </a:lnTo>
                    <a:lnTo>
                      <a:pt x="89" y="38"/>
                    </a:lnTo>
                    <a:lnTo>
                      <a:pt x="89" y="41"/>
                    </a:lnTo>
                    <a:lnTo>
                      <a:pt x="89" y="43"/>
                    </a:lnTo>
                    <a:lnTo>
                      <a:pt x="87" y="45"/>
                    </a:lnTo>
                    <a:lnTo>
                      <a:pt x="84" y="46"/>
                    </a:lnTo>
                    <a:lnTo>
                      <a:pt x="63" y="46"/>
                    </a:lnTo>
                    <a:lnTo>
                      <a:pt x="60" y="45"/>
                    </a:lnTo>
                    <a:lnTo>
                      <a:pt x="58" y="43"/>
                    </a:lnTo>
                    <a:lnTo>
                      <a:pt x="58" y="41"/>
                    </a:lnTo>
                    <a:lnTo>
                      <a:pt x="58" y="20"/>
                    </a:lnTo>
                    <a:lnTo>
                      <a:pt x="58" y="16"/>
                    </a:lnTo>
                    <a:lnTo>
                      <a:pt x="60" y="15"/>
                    </a:lnTo>
                    <a:lnTo>
                      <a:pt x="63" y="13"/>
                    </a:lnTo>
                    <a:lnTo>
                      <a:pt x="66" y="15"/>
                    </a:lnTo>
                    <a:lnTo>
                      <a:pt x="67" y="16"/>
                    </a:lnTo>
                    <a:lnTo>
                      <a:pt x="68" y="20"/>
                    </a:lnTo>
                    <a:lnTo>
                      <a:pt x="68" y="28"/>
                    </a:lnTo>
                    <a:lnTo>
                      <a:pt x="94" y="2"/>
                    </a:lnTo>
                    <a:lnTo>
                      <a:pt x="94" y="2"/>
                    </a:lnTo>
                    <a:lnTo>
                      <a:pt x="96" y="0"/>
                    </a:lnTo>
                    <a:lnTo>
                      <a:pt x="98" y="0"/>
                    </a:lnTo>
                    <a:close/>
                    <a:moveTo>
                      <a:pt x="5" y="0"/>
                    </a:moveTo>
                    <a:lnTo>
                      <a:pt x="8" y="0"/>
                    </a:lnTo>
                    <a:lnTo>
                      <a:pt x="9" y="2"/>
                    </a:lnTo>
                    <a:lnTo>
                      <a:pt x="9" y="2"/>
                    </a:lnTo>
                    <a:lnTo>
                      <a:pt x="36" y="28"/>
                    </a:lnTo>
                    <a:lnTo>
                      <a:pt x="36" y="20"/>
                    </a:lnTo>
                    <a:lnTo>
                      <a:pt x="37" y="16"/>
                    </a:lnTo>
                    <a:lnTo>
                      <a:pt x="38" y="15"/>
                    </a:lnTo>
                    <a:lnTo>
                      <a:pt x="41" y="13"/>
                    </a:lnTo>
                    <a:lnTo>
                      <a:pt x="43" y="15"/>
                    </a:lnTo>
                    <a:lnTo>
                      <a:pt x="46" y="16"/>
                    </a:lnTo>
                    <a:lnTo>
                      <a:pt x="46" y="20"/>
                    </a:lnTo>
                    <a:lnTo>
                      <a:pt x="46" y="41"/>
                    </a:lnTo>
                    <a:lnTo>
                      <a:pt x="46" y="43"/>
                    </a:lnTo>
                    <a:lnTo>
                      <a:pt x="43" y="45"/>
                    </a:lnTo>
                    <a:lnTo>
                      <a:pt x="41" y="46"/>
                    </a:lnTo>
                    <a:lnTo>
                      <a:pt x="20" y="46"/>
                    </a:lnTo>
                    <a:lnTo>
                      <a:pt x="17" y="45"/>
                    </a:lnTo>
                    <a:lnTo>
                      <a:pt x="15" y="43"/>
                    </a:lnTo>
                    <a:lnTo>
                      <a:pt x="15" y="41"/>
                    </a:lnTo>
                    <a:lnTo>
                      <a:pt x="15" y="38"/>
                    </a:lnTo>
                    <a:lnTo>
                      <a:pt x="17" y="36"/>
                    </a:lnTo>
                    <a:lnTo>
                      <a:pt x="20" y="36"/>
                    </a:lnTo>
                    <a:lnTo>
                      <a:pt x="28" y="36"/>
                    </a:lnTo>
                    <a:lnTo>
                      <a:pt x="1" y="8"/>
                    </a:lnTo>
                    <a:lnTo>
                      <a:pt x="1" y="8"/>
                    </a:lnTo>
                    <a:lnTo>
                      <a:pt x="0" y="7"/>
                    </a:lnTo>
                    <a:lnTo>
                      <a:pt x="0" y="5"/>
                    </a:lnTo>
                    <a:lnTo>
                      <a:pt x="0" y="3"/>
                    </a:lnTo>
                    <a:lnTo>
                      <a:pt x="3" y="0"/>
                    </a:lnTo>
                    <a:lnTo>
                      <a:pt x="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微软雅黑"/>
                  <a:cs typeface="+mn-cs"/>
                </a:endParaRPr>
              </a:p>
            </p:txBody>
          </p:sp>
        </p:grpSp>
        <p:sp>
          <p:nvSpPr>
            <p:cNvPr id="52" name="文本框 8"/>
            <p:cNvSpPr txBox="1"/>
            <p:nvPr/>
          </p:nvSpPr>
          <p:spPr>
            <a:xfrm>
              <a:off x="6009452" y="1935370"/>
              <a:ext cx="2821921"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000" b="1" i="0" u="none" strike="noStrike" kern="1200" cap="none" spc="0" normalizeH="0" baseline="0" noProof="0" dirty="0" err="1" smtClean="0">
                  <a:ln>
                    <a:noFill/>
                  </a:ln>
                  <a:solidFill>
                    <a:srgbClr val="C00000"/>
                  </a:solidFill>
                  <a:effectLst/>
                  <a:uLnTx/>
                  <a:uFillTx/>
                  <a:latin typeface="Calibri" panose="020F0502020204030204" pitchFamily="34" charset="0"/>
                  <a:ea typeface="微软雅黑"/>
                  <a:cs typeface="+mn-cs"/>
                </a:rPr>
                <a:t>EPCglobal</a:t>
              </a:r>
              <a:r>
                <a:rPr kumimoji="0" lang="en-US" altLang="zh-CN" sz="2000" b="1" i="0" u="none" strike="noStrike" kern="1200" cap="none" spc="0" normalizeH="0" baseline="0" noProof="0" dirty="0" smtClean="0">
                  <a:ln>
                    <a:noFill/>
                  </a:ln>
                  <a:solidFill>
                    <a:srgbClr val="C00000"/>
                  </a:solidFill>
                  <a:effectLst/>
                  <a:uLnTx/>
                  <a:uFillTx/>
                  <a:latin typeface="Calibri" panose="020F0502020204030204" pitchFamily="34" charset="0"/>
                  <a:ea typeface="微软雅黑"/>
                  <a:cs typeface="+mn-cs"/>
                </a:rPr>
                <a:t> LLRP</a:t>
              </a:r>
            </a:p>
          </p:txBody>
        </p:sp>
        <p:pic>
          <p:nvPicPr>
            <p:cNvPr id="3" name="图片 2"/>
            <p:cNvPicPr>
              <a:picLocks noChangeAspect="1"/>
            </p:cNvPicPr>
            <p:nvPr/>
          </p:nvPicPr>
          <p:blipFill>
            <a:blip r:embed="rId8" cstate="print"/>
            <a:stretch>
              <a:fillRect/>
            </a:stretch>
          </p:blipFill>
          <p:spPr>
            <a:xfrm>
              <a:off x="6745486" y="4329075"/>
              <a:ext cx="1446533" cy="1805602"/>
            </a:xfrm>
            <a:prstGeom prst="rect">
              <a:avLst/>
            </a:prstGeom>
          </p:spPr>
        </p:pic>
        <p:sp>
          <p:nvSpPr>
            <p:cNvPr id="40" name="文本框 8"/>
            <p:cNvSpPr txBox="1"/>
            <p:nvPr/>
          </p:nvSpPr>
          <p:spPr>
            <a:xfrm>
              <a:off x="6028178" y="3927751"/>
              <a:ext cx="2821921"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000" b="1" i="0" u="none" strike="noStrike" kern="1200" cap="none" spc="0" normalizeH="0" baseline="0" noProof="0" dirty="0" smtClean="0">
                  <a:ln>
                    <a:noFill/>
                  </a:ln>
                  <a:solidFill>
                    <a:srgbClr val="C00000"/>
                  </a:solidFill>
                  <a:effectLst/>
                  <a:uLnTx/>
                  <a:uFillTx/>
                  <a:latin typeface="Calibri" panose="020F0502020204030204" pitchFamily="34" charset="0"/>
                  <a:ea typeface="微软雅黑"/>
                  <a:cs typeface="+mn-cs"/>
                </a:rPr>
                <a:t>Java</a:t>
              </a:r>
            </a:p>
          </p:txBody>
        </p:sp>
      </p:grpSp>
      <p:sp>
        <p:nvSpPr>
          <p:cNvPr id="41" name="矩形 40"/>
          <p:cNvSpPr/>
          <p:nvPr/>
        </p:nvSpPr>
        <p:spPr>
          <a:xfrm>
            <a:off x="2397954" y="457863"/>
            <a:ext cx="4309193" cy="584775"/>
          </a:xfrm>
          <a:prstGeom prst="rect">
            <a:avLst/>
          </a:prstGeom>
        </p:spPr>
        <p:txBody>
          <a:bodyPr wrap="none">
            <a:spAutoFit/>
          </a:bodyPr>
          <a:lstStyle/>
          <a:p>
            <a:pPr algn="ctr"/>
            <a:r>
              <a:rPr lang="en-US" altLang="zh-CN" sz="3200" b="1" dirty="0" smtClean="0">
                <a:solidFill>
                  <a:srgbClr val="0962A9"/>
                </a:solidFill>
              </a:rPr>
              <a:t>Hardware &amp; Software</a:t>
            </a:r>
            <a:endParaRPr lang="zh-CN" altLang="en-US" sz="3200" b="1" dirty="0">
              <a:solidFill>
                <a:srgbClr val="0962A9"/>
              </a:solidFill>
            </a:endParaRPr>
          </a:p>
        </p:txBody>
      </p:sp>
      <p:cxnSp>
        <p:nvCxnSpPr>
          <p:cNvPr id="43" name="直接连接符 42"/>
          <p:cNvCxnSpPr/>
          <p:nvPr/>
        </p:nvCxnSpPr>
        <p:spPr>
          <a:xfrm>
            <a:off x="1526511" y="1104312"/>
            <a:ext cx="5940000" cy="3453"/>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灯片编号占位符 1"/>
          <p:cNvSpPr>
            <a:spLocks noGrp="1"/>
          </p:cNvSpPr>
          <p:nvPr>
            <p:ph type="sldNum" sz="quarter" idx="12"/>
          </p:nvPr>
        </p:nvSpPr>
        <p:spPr/>
        <p:txBody>
          <a:bodyPr/>
          <a:lstStyle/>
          <a:p>
            <a:fld id="{2DF117AA-CEB0-421E-A079-91D0E9F5A472}" type="slidenum">
              <a:rPr lang="zh-CN" altLang="en-US" smtClean="0"/>
              <a:pPr/>
              <a:t>28</a:t>
            </a:fld>
            <a:endParaRPr lang="zh-CN" altLang="en-US"/>
          </a:p>
        </p:txBody>
      </p:sp>
    </p:spTree>
    <p:extLst>
      <p:ext uri="{BB962C8B-B14F-4D97-AF65-F5344CB8AC3E}">
        <p14:creationId xmlns:p14="http://schemas.microsoft.com/office/powerpoint/2010/main" val="827455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矩形 40"/>
          <p:cNvSpPr/>
          <p:nvPr/>
        </p:nvSpPr>
        <p:spPr>
          <a:xfrm>
            <a:off x="2547041" y="457863"/>
            <a:ext cx="4011034" cy="584775"/>
          </a:xfrm>
          <a:prstGeom prst="rect">
            <a:avLst/>
          </a:prstGeom>
        </p:spPr>
        <p:txBody>
          <a:bodyPr wrap="none">
            <a:spAutoFit/>
          </a:bodyPr>
          <a:lstStyle/>
          <a:p>
            <a:pPr algn="ctr"/>
            <a:r>
              <a:rPr lang="en-US" altLang="zh-CN" sz="3200" b="1" dirty="0" smtClean="0">
                <a:solidFill>
                  <a:srgbClr val="0962A9"/>
                </a:solidFill>
              </a:rPr>
              <a:t>Experimental Setup</a:t>
            </a:r>
            <a:endParaRPr lang="zh-CN" altLang="en-US" sz="3200" b="1" dirty="0">
              <a:solidFill>
                <a:srgbClr val="0962A9"/>
              </a:solidFill>
            </a:endParaRPr>
          </a:p>
        </p:txBody>
      </p:sp>
      <p:cxnSp>
        <p:nvCxnSpPr>
          <p:cNvPr id="43" name="直接连接符 42"/>
          <p:cNvCxnSpPr/>
          <p:nvPr/>
        </p:nvCxnSpPr>
        <p:spPr>
          <a:xfrm>
            <a:off x="1526511" y="1104312"/>
            <a:ext cx="5940000" cy="3453"/>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4021" y="1247055"/>
            <a:ext cx="6683738" cy="3758085"/>
          </a:xfrm>
          <a:prstGeom prst="rect">
            <a:avLst/>
          </a:prstGeom>
        </p:spPr>
      </p:pic>
      <p:sp>
        <p:nvSpPr>
          <p:cNvPr id="8" name="灯片编号占位符 7"/>
          <p:cNvSpPr>
            <a:spLocks noGrp="1"/>
          </p:cNvSpPr>
          <p:nvPr>
            <p:ph type="sldNum" sz="quarter" idx="12"/>
          </p:nvPr>
        </p:nvSpPr>
        <p:spPr/>
        <p:txBody>
          <a:bodyPr/>
          <a:lstStyle/>
          <a:p>
            <a:fld id="{2DF117AA-CEB0-421E-A079-91D0E9F5A472}" type="slidenum">
              <a:rPr lang="zh-CN" altLang="en-US" smtClean="0"/>
              <a:pPr/>
              <a:t>29</a:t>
            </a:fld>
            <a:endParaRPr lang="zh-CN" altLang="en-US"/>
          </a:p>
        </p:txBody>
      </p:sp>
      <p:grpSp>
        <p:nvGrpSpPr>
          <p:cNvPr id="45" name="组合 44"/>
          <p:cNvGrpSpPr/>
          <p:nvPr/>
        </p:nvGrpSpPr>
        <p:grpSpPr>
          <a:xfrm>
            <a:off x="1220535" y="5144430"/>
            <a:ext cx="6650710" cy="1394482"/>
            <a:chOff x="318367" y="2102202"/>
            <a:chExt cx="12403999" cy="1041048"/>
          </a:xfrm>
        </p:grpSpPr>
        <p:sp>
          <p:nvSpPr>
            <p:cNvPr id="46" name="内容占位符 3"/>
            <p:cNvSpPr txBox="1">
              <a:spLocks/>
            </p:cNvSpPr>
            <p:nvPr/>
          </p:nvSpPr>
          <p:spPr>
            <a:xfrm>
              <a:off x="440957" y="2102203"/>
              <a:ext cx="12281409" cy="1041047"/>
            </a:xfrm>
            <a:prstGeom prst="rect">
              <a:avLst/>
            </a:prstGeom>
            <a:ln w="38100">
              <a:solidFill>
                <a:srgbClr val="C00000"/>
              </a:solidFill>
            </a:ln>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1200"/>
                </a:spcAft>
              </a:pPr>
              <a:r>
                <a:rPr lang="en-US" altLang="zh-CN" sz="2400" kern="0" dirty="0">
                  <a:latin typeface="Calibri" panose="020F0502020204030204" pitchFamily="34" charset="0"/>
                </a:rPr>
                <a:t>The tag is spinning around by attaching onto the edge of a rotating disk</a:t>
              </a:r>
              <a:r>
                <a:rPr lang="en-US" altLang="zh-CN" sz="2400" kern="0" dirty="0" smtClean="0">
                  <a:latin typeface="Calibri" panose="020F0502020204030204" pitchFamily="34" charset="0"/>
                </a:rPr>
                <a:t>.</a:t>
              </a:r>
            </a:p>
            <a:p>
              <a:pPr>
                <a:lnSpc>
                  <a:spcPct val="100000"/>
                </a:lnSpc>
                <a:spcBef>
                  <a:spcPts val="0"/>
                </a:spcBef>
                <a:spcAft>
                  <a:spcPts val="1200"/>
                </a:spcAft>
              </a:pPr>
              <a:r>
                <a:rPr lang="en-US" altLang="zh-CN" sz="2400" kern="0" dirty="0" smtClean="0">
                  <a:latin typeface="Calibri" panose="020F0502020204030204" pitchFamily="34" charset="0"/>
                </a:rPr>
                <a:t>Four antennas can be calibrated at the same time.</a:t>
              </a:r>
              <a:endParaRPr lang="en-US" altLang="zh-CN" sz="2400" kern="0" dirty="0">
                <a:latin typeface="Calibri" panose="020F0502020204030204" pitchFamily="34" charset="0"/>
              </a:endParaRPr>
            </a:p>
          </p:txBody>
        </p:sp>
        <p:sp>
          <p:nvSpPr>
            <p:cNvPr id="55" name="矩形 54"/>
            <p:cNvSpPr/>
            <p:nvPr/>
          </p:nvSpPr>
          <p:spPr>
            <a:xfrm>
              <a:off x="318367" y="2102202"/>
              <a:ext cx="122591" cy="1041047"/>
            </a:xfrm>
            <a:prstGeom prst="rect">
              <a:avLst/>
            </a:prstGeom>
            <a:solidFill>
              <a:srgbClr val="C00000"/>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1200"/>
                </a:spcAft>
              </a:pPr>
              <a:endParaRPr lang="zh-CN" altLang="en-US" sz="1600"/>
            </a:p>
          </p:txBody>
        </p:sp>
      </p:grpSp>
    </p:spTree>
    <p:extLst>
      <p:ext uri="{BB962C8B-B14F-4D97-AF65-F5344CB8AC3E}">
        <p14:creationId xmlns:p14="http://schemas.microsoft.com/office/powerpoint/2010/main" val="12467334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2613318" y="2832924"/>
            <a:ext cx="5758636" cy="1123388"/>
            <a:chOff x="2007549" y="2726139"/>
            <a:chExt cx="3355656" cy="1123388"/>
          </a:xfrm>
        </p:grpSpPr>
        <p:sp>
          <p:nvSpPr>
            <p:cNvPr id="8" name="矩形 7"/>
            <p:cNvSpPr/>
            <p:nvPr/>
          </p:nvSpPr>
          <p:spPr>
            <a:xfrm>
              <a:off x="2132706" y="2726139"/>
              <a:ext cx="2176185" cy="1015663"/>
            </a:xfrm>
            <a:prstGeom prst="rect">
              <a:avLst/>
            </a:prstGeom>
          </p:spPr>
          <p:txBody>
            <a:bodyPr wrap="none">
              <a:spAutoFit/>
            </a:bodyPr>
            <a:lstStyle/>
            <a:p>
              <a:r>
                <a:rPr lang="en-US" altLang="zh-CN" sz="6000" b="1" dirty="0" smtClean="0">
                  <a:solidFill>
                    <a:schemeClr val="tx1">
                      <a:lumMod val="75000"/>
                      <a:lumOff val="25000"/>
                    </a:schemeClr>
                  </a:solidFill>
                  <a:latin typeface="Calibri" panose="020F0502020204030204" pitchFamily="34" charset="0"/>
                  <a:cs typeface="Arial" panose="020B0604020202020204" pitchFamily="34" charset="0"/>
                </a:rPr>
                <a:t>Motivation</a:t>
              </a:r>
              <a:endParaRPr lang="zh-CN" altLang="en-US" sz="3200" b="1" dirty="0">
                <a:solidFill>
                  <a:schemeClr val="tx1">
                    <a:lumMod val="75000"/>
                    <a:lumOff val="25000"/>
                  </a:schemeClr>
                </a:solidFill>
                <a:latin typeface="Calibri" panose="020F0502020204030204" pitchFamily="34" charset="0"/>
                <a:cs typeface="Arial" panose="020B0604020202020204" pitchFamily="34" charset="0"/>
              </a:endParaRPr>
            </a:p>
          </p:txBody>
        </p:sp>
        <p:sp>
          <p:nvSpPr>
            <p:cNvPr id="9" name="矩形 8"/>
            <p:cNvSpPr/>
            <p:nvPr/>
          </p:nvSpPr>
          <p:spPr>
            <a:xfrm>
              <a:off x="2007549" y="3387862"/>
              <a:ext cx="3355656" cy="461665"/>
            </a:xfrm>
            <a:prstGeom prst="rect">
              <a:avLst/>
            </a:prstGeom>
          </p:spPr>
          <p:txBody>
            <a:bodyPr wrap="square">
              <a:spAutoFit/>
            </a:bodyPr>
            <a:lstStyle/>
            <a:p>
              <a:endParaRPr lang="en-US" altLang="zh-CN" sz="2400" dirty="0">
                <a:solidFill>
                  <a:schemeClr val="tx1">
                    <a:lumMod val="75000"/>
                    <a:lumOff val="25000"/>
                  </a:schemeClr>
                </a:solidFill>
              </a:endParaRPr>
            </a:p>
          </p:txBody>
        </p:sp>
      </p:grpSp>
      <p:grpSp>
        <p:nvGrpSpPr>
          <p:cNvPr id="17" name="组合 16"/>
          <p:cNvGrpSpPr/>
          <p:nvPr/>
        </p:nvGrpSpPr>
        <p:grpSpPr>
          <a:xfrm>
            <a:off x="179512" y="0"/>
            <a:ext cx="1079595" cy="2270100"/>
            <a:chOff x="540077" y="6772"/>
            <a:chExt cx="1079595" cy="1333996"/>
          </a:xfrm>
        </p:grpSpPr>
        <p:sp>
          <p:nvSpPr>
            <p:cNvPr id="2" name="矩形 1"/>
            <p:cNvSpPr/>
            <p:nvPr/>
          </p:nvSpPr>
          <p:spPr>
            <a:xfrm>
              <a:off x="825572" y="6772"/>
              <a:ext cx="223111" cy="1117972"/>
            </a:xfrm>
            <a:prstGeom prst="rect">
              <a:avLst/>
            </a:prstGeom>
            <a:solidFill>
              <a:srgbClr val="289C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1111067" y="6772"/>
              <a:ext cx="223111" cy="757932"/>
            </a:xfrm>
            <a:prstGeom prst="rect">
              <a:avLst/>
            </a:prstGeom>
            <a:solidFill>
              <a:srgbClr val="E99E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396561" y="6772"/>
              <a:ext cx="223111" cy="1333996"/>
            </a:xfrm>
            <a:prstGeom prst="rect">
              <a:avLst/>
            </a:prstGeom>
            <a:solidFill>
              <a:srgbClr val="CD2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540077" y="6772"/>
              <a:ext cx="223111" cy="901948"/>
            </a:xfrm>
            <a:prstGeom prst="rect">
              <a:avLst/>
            </a:prstGeom>
            <a:solidFill>
              <a:srgbClr val="096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文本框 10"/>
          <p:cNvSpPr txBox="1"/>
          <p:nvPr/>
        </p:nvSpPr>
        <p:spPr>
          <a:xfrm>
            <a:off x="1259107" y="2632873"/>
            <a:ext cx="1809750" cy="1323439"/>
          </a:xfrm>
          <a:prstGeom prst="rect">
            <a:avLst/>
          </a:prstGeom>
          <a:noFill/>
          <a:ln>
            <a:noFill/>
          </a:ln>
        </p:spPr>
        <p:txBody>
          <a:bodyPr wrap="square" rtlCol="0">
            <a:spAutoFit/>
          </a:bodyPr>
          <a:lstStyle/>
          <a:p>
            <a:pPr algn="ctr"/>
            <a:r>
              <a:rPr lang="en-US" altLang="zh-CN" sz="8000" b="1" dirty="0" smtClean="0">
                <a:ln w="28575">
                  <a:solidFill>
                    <a:srgbClr val="0962A9"/>
                  </a:solidFill>
                </a:ln>
                <a:solidFill>
                  <a:schemeClr val="bg1"/>
                </a:solidFill>
              </a:rPr>
              <a:t>1</a:t>
            </a:r>
            <a:endParaRPr lang="zh-CN" altLang="en-US" sz="8000" b="1" dirty="0">
              <a:ln w="28575">
                <a:solidFill>
                  <a:srgbClr val="0962A9"/>
                </a:solidFill>
              </a:ln>
              <a:solidFill>
                <a:schemeClr val="bg1"/>
              </a:solidFill>
            </a:endParaRPr>
          </a:p>
        </p:txBody>
      </p:sp>
      <p:sp>
        <p:nvSpPr>
          <p:cNvPr id="5" name="灯片编号占位符 4"/>
          <p:cNvSpPr>
            <a:spLocks noGrp="1"/>
          </p:cNvSpPr>
          <p:nvPr>
            <p:ph type="sldNum" sz="quarter" idx="12"/>
          </p:nvPr>
        </p:nvSpPr>
        <p:spPr/>
        <p:txBody>
          <a:bodyPr/>
          <a:lstStyle/>
          <a:p>
            <a:fld id="{2DF117AA-CEB0-421E-A079-91D0E9F5A472}" type="slidenum">
              <a:rPr lang="zh-CN" altLang="en-US" smtClean="0"/>
              <a:pPr/>
              <a:t>3</a:t>
            </a:fld>
            <a:endParaRPr lang="zh-CN" altLang="en-US"/>
          </a:p>
        </p:txBody>
      </p:sp>
    </p:spTree>
    <p:extLst>
      <p:ext uri="{BB962C8B-B14F-4D97-AF65-F5344CB8AC3E}">
        <p14:creationId xmlns:p14="http://schemas.microsoft.com/office/powerpoint/2010/main" val="2043486167"/>
      </p:ext>
    </p:extLst>
  </p:cSld>
  <p:clrMapOvr>
    <a:masterClrMapping/>
  </p:clrMapOvr>
  <mc:AlternateContent xmlns:mc="http://schemas.openxmlformats.org/markup-compatibility/2006" xmlns:p14="http://schemas.microsoft.com/office/powerpoint/2010/main">
    <mc:Choice Requires="p14">
      <p:transition spd="slow" p14:dur="2000" advTm="12777"/>
    </mc:Choice>
    <mc:Fallback xmlns="">
      <p:transition spd="slow" advTm="12777"/>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矩形 40"/>
          <p:cNvSpPr/>
          <p:nvPr/>
        </p:nvSpPr>
        <p:spPr>
          <a:xfrm>
            <a:off x="2305401" y="457863"/>
            <a:ext cx="4494307" cy="584775"/>
          </a:xfrm>
          <a:prstGeom prst="rect">
            <a:avLst/>
          </a:prstGeom>
        </p:spPr>
        <p:txBody>
          <a:bodyPr wrap="none">
            <a:spAutoFit/>
          </a:bodyPr>
          <a:lstStyle/>
          <a:p>
            <a:pPr algn="ctr"/>
            <a:r>
              <a:rPr lang="en-US" altLang="zh-CN" sz="3200" b="1" dirty="0" smtClean="0">
                <a:solidFill>
                  <a:srgbClr val="0962A9"/>
                </a:solidFill>
              </a:rPr>
              <a:t>Localization Accuracy</a:t>
            </a:r>
            <a:endParaRPr lang="zh-CN" altLang="en-US" sz="3200" b="1" dirty="0">
              <a:solidFill>
                <a:srgbClr val="0962A9"/>
              </a:solidFill>
            </a:endParaRPr>
          </a:p>
        </p:txBody>
      </p:sp>
      <p:cxnSp>
        <p:nvCxnSpPr>
          <p:cNvPr id="43" name="直接连接符 42"/>
          <p:cNvCxnSpPr/>
          <p:nvPr/>
        </p:nvCxnSpPr>
        <p:spPr>
          <a:xfrm>
            <a:off x="1526511" y="1104312"/>
            <a:ext cx="5940000" cy="3453"/>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pic>
        <p:nvPicPr>
          <p:cNvPr id="2" name="图片 1"/>
          <p:cNvPicPr>
            <a:picLocks noChangeAspect="1"/>
          </p:cNvPicPr>
          <p:nvPr/>
        </p:nvPicPr>
        <p:blipFill>
          <a:blip r:embed="rId3"/>
          <a:stretch>
            <a:fillRect/>
          </a:stretch>
        </p:blipFill>
        <p:spPr>
          <a:xfrm>
            <a:off x="1495531" y="1222701"/>
            <a:ext cx="6001959" cy="4237720"/>
          </a:xfrm>
          <a:prstGeom prst="rect">
            <a:avLst/>
          </a:prstGeom>
        </p:spPr>
      </p:pic>
      <p:sp>
        <p:nvSpPr>
          <p:cNvPr id="8" name="圆角矩形 7"/>
          <p:cNvSpPr/>
          <p:nvPr/>
        </p:nvSpPr>
        <p:spPr>
          <a:xfrm>
            <a:off x="1450978" y="5555132"/>
            <a:ext cx="6203151" cy="1071103"/>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sz="3200" b="1" dirty="0" err="1" smtClean="0">
                <a:latin typeface="Calibri" panose="020F0502020204030204" pitchFamily="34" charset="0"/>
              </a:rPr>
              <a:t>Tagspin</a:t>
            </a:r>
            <a:r>
              <a:rPr lang="en-US" altLang="zh-CN" sz="3200" b="1" dirty="0" smtClean="0">
                <a:latin typeface="Calibri" panose="020F0502020204030204" pitchFamily="34" charset="0"/>
              </a:rPr>
              <a:t> achieves a mean accuracy of 7.3cm in 3D</a:t>
            </a:r>
            <a:endParaRPr lang="en-US" altLang="zh-CN" sz="3200" b="1" dirty="0">
              <a:latin typeface="Calibri" panose="020F0502020204030204" pitchFamily="34" charset="0"/>
            </a:endParaRPr>
          </a:p>
        </p:txBody>
      </p:sp>
      <p:sp>
        <p:nvSpPr>
          <p:cNvPr id="3" name="灯片编号占位符 2"/>
          <p:cNvSpPr>
            <a:spLocks noGrp="1"/>
          </p:cNvSpPr>
          <p:nvPr>
            <p:ph type="sldNum" sz="quarter" idx="12"/>
          </p:nvPr>
        </p:nvSpPr>
        <p:spPr/>
        <p:txBody>
          <a:bodyPr/>
          <a:lstStyle/>
          <a:p>
            <a:fld id="{2DF117AA-CEB0-421E-A079-91D0E9F5A472}" type="slidenum">
              <a:rPr lang="zh-CN" altLang="en-US" smtClean="0"/>
              <a:pPr/>
              <a:t>30</a:t>
            </a:fld>
            <a:endParaRPr lang="zh-CN" altLang="en-US"/>
          </a:p>
        </p:txBody>
      </p:sp>
    </p:spTree>
    <p:extLst>
      <p:ext uri="{BB962C8B-B14F-4D97-AF65-F5344CB8AC3E}">
        <p14:creationId xmlns:p14="http://schemas.microsoft.com/office/powerpoint/2010/main" val="1990794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矩形 40"/>
          <p:cNvSpPr/>
          <p:nvPr/>
        </p:nvSpPr>
        <p:spPr>
          <a:xfrm>
            <a:off x="2400367" y="457863"/>
            <a:ext cx="4304383" cy="584775"/>
          </a:xfrm>
          <a:prstGeom prst="rect">
            <a:avLst/>
          </a:prstGeom>
        </p:spPr>
        <p:txBody>
          <a:bodyPr wrap="none">
            <a:spAutoFit/>
          </a:bodyPr>
          <a:lstStyle/>
          <a:p>
            <a:pPr algn="ctr"/>
            <a:r>
              <a:rPr lang="en-US" altLang="zh-CN" sz="3200" b="1" dirty="0" smtClean="0">
                <a:solidFill>
                  <a:srgbClr val="0962A9"/>
                </a:solidFill>
              </a:rPr>
              <a:t>Impact of Orientation</a:t>
            </a:r>
            <a:endParaRPr lang="zh-CN" altLang="en-US" sz="3200" b="1" dirty="0">
              <a:solidFill>
                <a:srgbClr val="0962A9"/>
              </a:solidFill>
            </a:endParaRPr>
          </a:p>
        </p:txBody>
      </p:sp>
      <p:cxnSp>
        <p:nvCxnSpPr>
          <p:cNvPr id="43" name="直接连接符 42"/>
          <p:cNvCxnSpPr/>
          <p:nvPr/>
        </p:nvCxnSpPr>
        <p:spPr>
          <a:xfrm>
            <a:off x="1526511" y="1104312"/>
            <a:ext cx="5940000" cy="3453"/>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pic>
        <p:nvPicPr>
          <p:cNvPr id="3" name="图片 2"/>
          <p:cNvPicPr>
            <a:picLocks noChangeAspect="1"/>
          </p:cNvPicPr>
          <p:nvPr/>
        </p:nvPicPr>
        <p:blipFill>
          <a:blip r:embed="rId3"/>
          <a:stretch>
            <a:fillRect/>
          </a:stretch>
        </p:blipFill>
        <p:spPr>
          <a:xfrm>
            <a:off x="4572859" y="3730273"/>
            <a:ext cx="4263781" cy="2970777"/>
          </a:xfrm>
          <a:prstGeom prst="rect">
            <a:avLst/>
          </a:prstGeom>
        </p:spPr>
      </p:pic>
      <p:pic>
        <p:nvPicPr>
          <p:cNvPr id="2" name="图片 1"/>
          <p:cNvPicPr>
            <a:picLocks noChangeAspect="1"/>
          </p:cNvPicPr>
          <p:nvPr/>
        </p:nvPicPr>
        <p:blipFill>
          <a:blip r:embed="rId4"/>
          <a:stretch>
            <a:fillRect/>
          </a:stretch>
        </p:blipFill>
        <p:spPr>
          <a:xfrm>
            <a:off x="340882" y="1169439"/>
            <a:ext cx="4337334" cy="2970777"/>
          </a:xfrm>
          <a:prstGeom prst="rect">
            <a:avLst/>
          </a:prstGeom>
        </p:spPr>
      </p:pic>
      <p:grpSp>
        <p:nvGrpSpPr>
          <p:cNvPr id="6" name="组合 5"/>
          <p:cNvGrpSpPr/>
          <p:nvPr/>
        </p:nvGrpSpPr>
        <p:grpSpPr>
          <a:xfrm>
            <a:off x="1594751" y="4487101"/>
            <a:ext cx="2808473" cy="933531"/>
            <a:chOff x="1684601" y="3973525"/>
            <a:chExt cx="2808473" cy="933531"/>
          </a:xfrm>
        </p:grpSpPr>
        <p:sp>
          <p:nvSpPr>
            <p:cNvPr id="7" name="右箭头 6"/>
            <p:cNvSpPr/>
            <p:nvPr/>
          </p:nvSpPr>
          <p:spPr>
            <a:xfrm rot="2696435">
              <a:off x="3337129" y="3973525"/>
              <a:ext cx="1155945" cy="576990"/>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8" name="圆角矩形 7"/>
            <p:cNvSpPr/>
            <p:nvPr/>
          </p:nvSpPr>
          <p:spPr>
            <a:xfrm>
              <a:off x="1684601" y="4011391"/>
              <a:ext cx="2114651" cy="895665"/>
            </a:xfrm>
            <a:prstGeom prst="roundRect">
              <a:avLst/>
            </a:prstGeo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r>
                <a:rPr lang="en-US" altLang="zh-CN" sz="3200" b="1" dirty="0" smtClean="0">
                  <a:latin typeface="Calibri" panose="020F0502020204030204" pitchFamily="34" charset="0"/>
                </a:rPr>
                <a:t>After calibration</a:t>
              </a:r>
              <a:endParaRPr lang="en-US" altLang="zh-CN" sz="3200" b="1" dirty="0">
                <a:latin typeface="Calibri" panose="020F0502020204030204" pitchFamily="34" charset="0"/>
              </a:endParaRPr>
            </a:p>
          </p:txBody>
        </p:sp>
      </p:grpSp>
      <p:sp>
        <p:nvSpPr>
          <p:cNvPr id="4" name="灯片编号占位符 3"/>
          <p:cNvSpPr>
            <a:spLocks noGrp="1"/>
          </p:cNvSpPr>
          <p:nvPr>
            <p:ph type="sldNum" sz="quarter" idx="12"/>
          </p:nvPr>
        </p:nvSpPr>
        <p:spPr/>
        <p:txBody>
          <a:bodyPr/>
          <a:lstStyle/>
          <a:p>
            <a:fld id="{2DF117AA-CEB0-421E-A079-91D0E9F5A472}" type="slidenum">
              <a:rPr lang="zh-CN" altLang="en-US" smtClean="0"/>
              <a:pPr/>
              <a:t>31</a:t>
            </a:fld>
            <a:endParaRPr lang="zh-CN" altLang="en-US"/>
          </a:p>
        </p:txBody>
      </p:sp>
      <p:sp>
        <p:nvSpPr>
          <p:cNvPr id="14" name="文本框 13"/>
          <p:cNvSpPr txBox="1"/>
          <p:nvPr/>
        </p:nvSpPr>
        <p:spPr>
          <a:xfrm>
            <a:off x="5614318" y="4298542"/>
            <a:ext cx="1195915" cy="707886"/>
          </a:xfrm>
          <a:prstGeom prst="rect">
            <a:avLst/>
          </a:prstGeom>
          <a:noFill/>
        </p:spPr>
        <p:txBody>
          <a:bodyPr wrap="square" rtlCol="0">
            <a:spAutoFit/>
          </a:bodyPr>
          <a:lstStyle/>
          <a:p>
            <a:r>
              <a:rPr lang="en-US" altLang="zh-CN" sz="2000" b="1" i="1" dirty="0" smtClean="0">
                <a:latin typeface="Calibri" panose="020F0502020204030204" pitchFamily="34" charset="0"/>
              </a:rPr>
              <a:t>Mean: 7.3cm</a:t>
            </a:r>
            <a:endParaRPr lang="zh-CN" altLang="en-US" sz="2000" b="1" i="1" dirty="0">
              <a:latin typeface="Calibri" panose="020F0502020204030204" pitchFamily="34" charset="0"/>
            </a:endParaRPr>
          </a:p>
        </p:txBody>
      </p:sp>
      <p:sp>
        <p:nvSpPr>
          <p:cNvPr id="15" name="文本框 14"/>
          <p:cNvSpPr txBox="1"/>
          <p:nvPr/>
        </p:nvSpPr>
        <p:spPr>
          <a:xfrm>
            <a:off x="7253734" y="4591145"/>
            <a:ext cx="1195915" cy="707886"/>
          </a:xfrm>
          <a:prstGeom prst="rect">
            <a:avLst/>
          </a:prstGeom>
          <a:noFill/>
        </p:spPr>
        <p:txBody>
          <a:bodyPr wrap="square" rtlCol="0">
            <a:spAutoFit/>
          </a:bodyPr>
          <a:lstStyle/>
          <a:p>
            <a:r>
              <a:rPr lang="en-US" altLang="zh-CN" sz="2000" b="1" i="1" dirty="0" smtClean="0">
                <a:latin typeface="Calibri" panose="020F0502020204030204" pitchFamily="34" charset="0"/>
              </a:rPr>
              <a:t>Mean: 27cm</a:t>
            </a:r>
            <a:endParaRPr lang="zh-CN" altLang="en-US" sz="2000" b="1" i="1" dirty="0">
              <a:latin typeface="Calibri" panose="020F0502020204030204" pitchFamily="34" charset="0"/>
            </a:endParaRPr>
          </a:p>
        </p:txBody>
      </p:sp>
    </p:spTree>
    <p:extLst>
      <p:ext uri="{BB962C8B-B14F-4D97-AF65-F5344CB8AC3E}">
        <p14:creationId xmlns:p14="http://schemas.microsoft.com/office/powerpoint/2010/main" val="883370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nodeType="afterEffect">
                                  <p:stCondLst>
                                    <p:cond delay="50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矩形 40"/>
          <p:cNvSpPr/>
          <p:nvPr/>
        </p:nvSpPr>
        <p:spPr>
          <a:xfrm>
            <a:off x="2728981" y="457863"/>
            <a:ext cx="3647152" cy="584775"/>
          </a:xfrm>
          <a:prstGeom prst="rect">
            <a:avLst/>
          </a:prstGeom>
        </p:spPr>
        <p:txBody>
          <a:bodyPr wrap="none">
            <a:spAutoFit/>
          </a:bodyPr>
          <a:lstStyle/>
          <a:p>
            <a:pPr algn="ctr"/>
            <a:r>
              <a:rPr lang="en-US" altLang="zh-CN" sz="3200" b="1" dirty="0" smtClean="0">
                <a:solidFill>
                  <a:srgbClr val="0962A9"/>
                </a:solidFill>
              </a:rPr>
              <a:t>System Overhead</a:t>
            </a:r>
            <a:endParaRPr lang="zh-CN" altLang="en-US" sz="3200" b="1" dirty="0">
              <a:solidFill>
                <a:srgbClr val="0962A9"/>
              </a:solidFill>
            </a:endParaRPr>
          </a:p>
        </p:txBody>
      </p:sp>
      <p:cxnSp>
        <p:nvCxnSpPr>
          <p:cNvPr id="43" name="直接连接符 42"/>
          <p:cNvCxnSpPr/>
          <p:nvPr/>
        </p:nvCxnSpPr>
        <p:spPr>
          <a:xfrm>
            <a:off x="1526511" y="1104312"/>
            <a:ext cx="5940000" cy="3453"/>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灯片编号占位符 1"/>
          <p:cNvSpPr>
            <a:spLocks noGrp="1"/>
          </p:cNvSpPr>
          <p:nvPr>
            <p:ph type="sldNum" sz="quarter" idx="12"/>
          </p:nvPr>
        </p:nvSpPr>
        <p:spPr/>
        <p:txBody>
          <a:bodyPr/>
          <a:lstStyle/>
          <a:p>
            <a:fld id="{2DF117AA-CEB0-421E-A079-91D0E9F5A472}" type="slidenum">
              <a:rPr lang="zh-CN" altLang="en-US" smtClean="0"/>
              <a:pPr/>
              <a:t>32</a:t>
            </a:fld>
            <a:endParaRPr lang="zh-CN" altLang="en-US"/>
          </a:p>
        </p:txBody>
      </p:sp>
      <p:pic>
        <p:nvPicPr>
          <p:cNvPr id="4" name="图片 3"/>
          <p:cNvPicPr>
            <a:picLocks noChangeAspect="1"/>
          </p:cNvPicPr>
          <p:nvPr/>
        </p:nvPicPr>
        <p:blipFill>
          <a:blip r:embed="rId3"/>
          <a:stretch>
            <a:fillRect/>
          </a:stretch>
        </p:blipFill>
        <p:spPr>
          <a:xfrm>
            <a:off x="1309165" y="1169439"/>
            <a:ext cx="6374691" cy="4321274"/>
          </a:xfrm>
          <a:prstGeom prst="rect">
            <a:avLst/>
          </a:prstGeom>
        </p:spPr>
      </p:pic>
      <p:sp>
        <p:nvSpPr>
          <p:cNvPr id="7" name="圆角矩形 6"/>
          <p:cNvSpPr/>
          <p:nvPr/>
        </p:nvSpPr>
        <p:spPr>
          <a:xfrm>
            <a:off x="1450978" y="5555132"/>
            <a:ext cx="6203151" cy="1071103"/>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sz="3200" b="1" dirty="0" err="1" smtClean="0">
                <a:latin typeface="Calibri" panose="020F0502020204030204" pitchFamily="34" charset="0"/>
              </a:rPr>
              <a:t>Tagspin’s</a:t>
            </a:r>
            <a:r>
              <a:rPr lang="en-US" altLang="zh-CN" sz="3200" b="1" dirty="0" smtClean="0">
                <a:latin typeface="Calibri" panose="020F0502020204030204" pitchFamily="34" charset="0"/>
              </a:rPr>
              <a:t> time cost is 1.7min </a:t>
            </a:r>
          </a:p>
          <a:p>
            <a:pPr algn="ctr"/>
            <a:r>
              <a:rPr lang="en-US" altLang="zh-CN" sz="3200" b="1" dirty="0" smtClean="0">
                <a:latin typeface="Calibri" panose="020F0502020204030204" pitchFamily="34" charset="0"/>
              </a:rPr>
              <a:t>on average</a:t>
            </a:r>
            <a:endParaRPr lang="en-US" altLang="zh-CN" sz="3200" b="1" dirty="0">
              <a:latin typeface="Calibri" panose="020F0502020204030204" pitchFamily="34" charset="0"/>
            </a:endParaRPr>
          </a:p>
        </p:txBody>
      </p:sp>
    </p:spTree>
    <p:extLst>
      <p:ext uri="{BB962C8B-B14F-4D97-AF65-F5344CB8AC3E}">
        <p14:creationId xmlns:p14="http://schemas.microsoft.com/office/powerpoint/2010/main" val="176939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灯片编号占位符 5"/>
          <p:cNvSpPr>
            <a:spLocks noGrp="1"/>
          </p:cNvSpPr>
          <p:nvPr>
            <p:ph type="sldNum" sz="quarter" idx="12"/>
          </p:nvPr>
        </p:nvSpPr>
        <p:spPr/>
        <p:txBody>
          <a:bodyPr/>
          <a:lstStyle/>
          <a:p>
            <a:fld id="{2DF117AA-CEB0-421E-A079-91D0E9F5A472}" type="slidenum">
              <a:rPr lang="zh-CN" altLang="en-US" smtClean="0"/>
              <a:pPr/>
              <a:t>33</a:t>
            </a:fld>
            <a:endParaRPr lang="zh-CN" altLang="en-US"/>
          </a:p>
        </p:txBody>
      </p:sp>
      <p:sp>
        <p:nvSpPr>
          <p:cNvPr id="8" name="矩形 7"/>
          <p:cNvSpPr/>
          <p:nvPr/>
        </p:nvSpPr>
        <p:spPr>
          <a:xfrm>
            <a:off x="3345289" y="457863"/>
            <a:ext cx="2414443" cy="584775"/>
          </a:xfrm>
          <a:prstGeom prst="rect">
            <a:avLst/>
          </a:prstGeom>
        </p:spPr>
        <p:txBody>
          <a:bodyPr wrap="none">
            <a:spAutoFit/>
          </a:bodyPr>
          <a:lstStyle/>
          <a:p>
            <a:pPr algn="ctr"/>
            <a:r>
              <a:rPr lang="en-US" altLang="zh-CN" sz="3200" b="1" dirty="0" smtClean="0">
                <a:solidFill>
                  <a:srgbClr val="0962A9"/>
                </a:solidFill>
              </a:rPr>
              <a:t>Conclusion</a:t>
            </a:r>
            <a:endParaRPr lang="zh-CN" altLang="en-US" sz="3200" b="1" dirty="0">
              <a:solidFill>
                <a:srgbClr val="0962A9"/>
              </a:solidFill>
            </a:endParaRPr>
          </a:p>
        </p:txBody>
      </p:sp>
      <p:cxnSp>
        <p:nvCxnSpPr>
          <p:cNvPr id="9" name="直接连接符 8"/>
          <p:cNvCxnSpPr/>
          <p:nvPr/>
        </p:nvCxnSpPr>
        <p:spPr>
          <a:xfrm>
            <a:off x="1526511" y="1104312"/>
            <a:ext cx="5940000" cy="3453"/>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graphicFrame>
        <p:nvGraphicFramePr>
          <p:cNvPr id="4" name="对象 3"/>
          <p:cNvGraphicFramePr>
            <a:graphicFrameLocks noChangeAspect="1"/>
          </p:cNvGraphicFramePr>
          <p:nvPr>
            <p:extLst>
              <p:ext uri="{D42A27DB-BD31-4B8C-83A1-F6EECF244321}">
                <p14:modId xmlns:p14="http://schemas.microsoft.com/office/powerpoint/2010/main" val="2956042721"/>
              </p:ext>
            </p:extLst>
          </p:nvPr>
        </p:nvGraphicFramePr>
        <p:xfrm>
          <a:off x="4502150" y="3378200"/>
          <a:ext cx="139700" cy="101600"/>
        </p:xfrm>
        <a:graphic>
          <a:graphicData uri="http://schemas.openxmlformats.org/presentationml/2006/ole">
            <mc:AlternateContent xmlns:mc="http://schemas.openxmlformats.org/markup-compatibility/2006">
              <mc:Choice xmlns:v="urn:schemas-microsoft-com:vml" Requires="v">
                <p:oleObj spid="_x0000_s7384" name="Equation" r:id="rId5" imgW="139680" imgH="101520" progId="Equation.DSMT4">
                  <p:embed/>
                </p:oleObj>
              </mc:Choice>
              <mc:Fallback>
                <p:oleObj name="Equation" r:id="rId5" imgW="139680" imgH="101520" progId="Equation.DSMT4">
                  <p:embed/>
                  <p:pic>
                    <p:nvPicPr>
                      <p:cNvPr id="4" name="对象 3"/>
                      <p:cNvPicPr/>
                      <p:nvPr/>
                    </p:nvPicPr>
                    <p:blipFill>
                      <a:blip r:embed="rId6"/>
                      <a:stretch>
                        <a:fillRect/>
                      </a:stretch>
                    </p:blipFill>
                    <p:spPr>
                      <a:xfrm>
                        <a:off x="4502150" y="3378200"/>
                        <a:ext cx="139700" cy="101600"/>
                      </a:xfrm>
                      <a:prstGeom prst="rect">
                        <a:avLst/>
                      </a:prstGeom>
                    </p:spPr>
                  </p:pic>
                </p:oleObj>
              </mc:Fallback>
            </mc:AlternateContent>
          </a:graphicData>
        </a:graphic>
      </p:graphicFrame>
      <p:sp>
        <p:nvSpPr>
          <p:cNvPr id="15" name="文本框 14"/>
          <p:cNvSpPr txBox="1"/>
          <p:nvPr/>
        </p:nvSpPr>
        <p:spPr>
          <a:xfrm>
            <a:off x="655251" y="1595650"/>
            <a:ext cx="7794518" cy="3416320"/>
          </a:xfrm>
          <a:prstGeom prst="rect">
            <a:avLst/>
          </a:prstGeom>
          <a:noFill/>
        </p:spPr>
        <p:txBody>
          <a:bodyPr wrap="square" rtlCol="0">
            <a:spAutoFit/>
          </a:bodyPr>
          <a:lstStyle/>
          <a:p>
            <a:pPr marL="342900" indent="-342900">
              <a:spcAft>
                <a:spcPts val="1200"/>
              </a:spcAft>
              <a:buFont typeface="Wingdings" panose="05000000000000000000" pitchFamily="2" charset="2"/>
              <a:buChar char="ü"/>
            </a:pPr>
            <a:r>
              <a:rPr lang="en-US" altLang="zh-CN" sz="2800" dirty="0">
                <a:latin typeface="Calibri" panose="020F0502020204030204" pitchFamily="34" charset="0"/>
              </a:rPr>
              <a:t>P</a:t>
            </a:r>
            <a:r>
              <a:rPr lang="en-US" altLang="zh-CN" sz="2800" dirty="0" smtClean="0">
                <a:latin typeface="Calibri" panose="020F0502020204030204" pitchFamily="34" charset="0"/>
              </a:rPr>
              <a:t>ropose a </a:t>
            </a:r>
            <a:r>
              <a:rPr lang="en-US" altLang="zh-CN" sz="2800" dirty="0" smtClean="0">
                <a:solidFill>
                  <a:srgbClr val="FF0000"/>
                </a:solidFill>
                <a:latin typeface="Calibri" panose="020F0502020204030204" pitchFamily="34" charset="0"/>
              </a:rPr>
              <a:t>light-weighted</a:t>
            </a:r>
            <a:r>
              <a:rPr lang="en-US" altLang="zh-CN" sz="2800" dirty="0">
                <a:latin typeface="Calibri" panose="020F0502020204030204" pitchFamily="34" charset="0"/>
              </a:rPr>
              <a:t>, </a:t>
            </a:r>
            <a:r>
              <a:rPr lang="en-US" altLang="zh-CN" sz="2800" dirty="0">
                <a:solidFill>
                  <a:srgbClr val="FF0000"/>
                </a:solidFill>
                <a:latin typeface="Calibri" panose="020F0502020204030204" pitchFamily="34" charset="0"/>
              </a:rPr>
              <a:t>inexpensive</a:t>
            </a:r>
            <a:r>
              <a:rPr lang="en-US" altLang="zh-CN" sz="2800" dirty="0">
                <a:latin typeface="Calibri" panose="020F0502020204030204" pitchFamily="34" charset="0"/>
              </a:rPr>
              <a:t> </a:t>
            </a:r>
            <a:r>
              <a:rPr lang="en-US" altLang="zh-CN" sz="2800" dirty="0" smtClean="0">
                <a:latin typeface="Calibri" panose="020F0502020204030204" pitchFamily="34" charset="0"/>
              </a:rPr>
              <a:t>yet </a:t>
            </a:r>
            <a:r>
              <a:rPr lang="en-US" altLang="zh-CN" sz="2800" dirty="0" smtClean="0">
                <a:solidFill>
                  <a:srgbClr val="FF0000"/>
                </a:solidFill>
                <a:latin typeface="Calibri" panose="020F0502020204030204" pitchFamily="34" charset="0"/>
              </a:rPr>
              <a:t>precise</a:t>
            </a:r>
            <a:r>
              <a:rPr lang="en-US" altLang="zh-CN" sz="2800" dirty="0" smtClean="0">
                <a:latin typeface="Calibri" panose="020F0502020204030204" pitchFamily="34" charset="0"/>
              </a:rPr>
              <a:t> </a:t>
            </a:r>
            <a:r>
              <a:rPr lang="en-US" altLang="zh-CN" sz="2800" dirty="0">
                <a:latin typeface="Calibri" panose="020F0502020204030204" pitchFamily="34" charset="0"/>
              </a:rPr>
              <a:t>reader </a:t>
            </a:r>
            <a:r>
              <a:rPr lang="en-US" altLang="zh-CN" sz="2800" dirty="0" smtClean="0">
                <a:latin typeface="Calibri" panose="020F0502020204030204" pitchFamily="34" charset="0"/>
              </a:rPr>
              <a:t>calibration system with only a few spinning tags</a:t>
            </a:r>
            <a:r>
              <a:rPr lang="en-US" altLang="zh-CN" sz="2800" dirty="0">
                <a:latin typeface="Calibri" panose="020F0502020204030204" pitchFamily="34" charset="0"/>
              </a:rPr>
              <a:t>.</a:t>
            </a:r>
            <a:endParaRPr lang="en-US" altLang="zh-CN" sz="2800" dirty="0" smtClean="0">
              <a:latin typeface="Calibri" panose="020F0502020204030204" pitchFamily="34" charset="0"/>
            </a:endParaRPr>
          </a:p>
          <a:p>
            <a:pPr marL="342900" indent="-342900">
              <a:spcAft>
                <a:spcPts val="1200"/>
              </a:spcAft>
              <a:buFont typeface="Wingdings" panose="05000000000000000000" pitchFamily="2" charset="2"/>
              <a:buChar char="ü"/>
            </a:pPr>
            <a:r>
              <a:rPr lang="en-US" altLang="zh-CN" sz="2800" dirty="0" err="1" smtClean="0">
                <a:latin typeface="Calibri" panose="020F0502020204030204" pitchFamily="34" charset="0"/>
              </a:rPr>
              <a:t>Tagspin</a:t>
            </a:r>
            <a:r>
              <a:rPr lang="en-US" altLang="zh-CN" sz="2800" dirty="0" smtClean="0">
                <a:latin typeface="Calibri" panose="020F0502020204030204" pitchFamily="34" charset="0"/>
              </a:rPr>
              <a:t> </a:t>
            </a:r>
            <a:r>
              <a:rPr lang="en-US" altLang="zh-CN" sz="2800" dirty="0">
                <a:latin typeface="Calibri" panose="020F0502020204030204" pitchFamily="34" charset="0"/>
              </a:rPr>
              <a:t>fills in the gap of </a:t>
            </a:r>
            <a:r>
              <a:rPr lang="en-US" altLang="zh-CN" sz="2800" dirty="0" smtClean="0">
                <a:latin typeface="Calibri" panose="020F0502020204030204" pitchFamily="34" charset="0"/>
              </a:rPr>
              <a:t>RFID reader </a:t>
            </a:r>
            <a:r>
              <a:rPr lang="en-US" altLang="zh-CN" sz="2800" dirty="0">
                <a:latin typeface="Calibri" panose="020F0502020204030204" pitchFamily="34" charset="0"/>
              </a:rPr>
              <a:t>localization </a:t>
            </a:r>
            <a:r>
              <a:rPr lang="en-US" altLang="zh-CN" sz="2800" dirty="0" smtClean="0">
                <a:latin typeface="Calibri" panose="020F0502020204030204" pitchFamily="34" charset="0"/>
              </a:rPr>
              <a:t>domain.</a:t>
            </a:r>
            <a:endParaRPr lang="en-US" altLang="zh-CN" sz="2800" dirty="0">
              <a:latin typeface="Calibri" panose="020F0502020204030204" pitchFamily="34" charset="0"/>
            </a:endParaRPr>
          </a:p>
          <a:p>
            <a:pPr marL="342900" indent="-342900">
              <a:spcAft>
                <a:spcPts val="1200"/>
              </a:spcAft>
              <a:buFont typeface="Wingdings" panose="05000000000000000000" pitchFamily="2" charset="2"/>
              <a:buChar char="ü"/>
            </a:pPr>
            <a:r>
              <a:rPr lang="en-US" altLang="zh-CN" sz="2800" dirty="0" smtClean="0">
                <a:latin typeface="Calibri" panose="020F0502020204030204" pitchFamily="34" charset="0"/>
              </a:rPr>
              <a:t>It quantifies the correlation between tag orientation and phase measurement.</a:t>
            </a:r>
          </a:p>
        </p:txBody>
      </p:sp>
    </p:spTree>
    <p:custDataLst>
      <p:tags r:id="rId2"/>
    </p:custDataLst>
    <p:extLst>
      <p:ext uri="{BB962C8B-B14F-4D97-AF65-F5344CB8AC3E}">
        <p14:creationId xmlns:p14="http://schemas.microsoft.com/office/powerpoint/2010/main" val="2801383798"/>
      </p:ext>
    </p:extLst>
  </p:cSld>
  <p:clrMapOvr>
    <a:masterClrMapping/>
  </p:clrMapOvr>
  <mc:AlternateContent xmlns:mc="http://schemas.openxmlformats.org/markup-compatibility/2006" xmlns:p14="http://schemas.microsoft.com/office/powerpoint/2010/main">
    <mc:Choice Requires="p14">
      <p:transition spd="slow" p14:dur="2000" advTm="29559"/>
    </mc:Choice>
    <mc:Fallback xmlns="">
      <p:transition spd="slow" advTm="29559"/>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组合 29"/>
          <p:cNvGrpSpPr/>
          <p:nvPr/>
        </p:nvGrpSpPr>
        <p:grpSpPr>
          <a:xfrm>
            <a:off x="179512" y="0"/>
            <a:ext cx="1079595" cy="2270100"/>
            <a:chOff x="540077" y="6772"/>
            <a:chExt cx="1079595" cy="1333996"/>
          </a:xfrm>
        </p:grpSpPr>
        <p:sp>
          <p:nvSpPr>
            <p:cNvPr id="31" name="矩形 30"/>
            <p:cNvSpPr/>
            <p:nvPr/>
          </p:nvSpPr>
          <p:spPr>
            <a:xfrm>
              <a:off x="825572" y="6772"/>
              <a:ext cx="223111" cy="1117972"/>
            </a:xfrm>
            <a:prstGeom prst="rect">
              <a:avLst/>
            </a:prstGeom>
            <a:solidFill>
              <a:srgbClr val="289C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1111067" y="6772"/>
              <a:ext cx="223111" cy="757932"/>
            </a:xfrm>
            <a:prstGeom prst="rect">
              <a:avLst/>
            </a:prstGeom>
            <a:solidFill>
              <a:srgbClr val="E99E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1396561" y="6772"/>
              <a:ext cx="223111" cy="1333996"/>
            </a:xfrm>
            <a:prstGeom prst="rect">
              <a:avLst/>
            </a:prstGeom>
            <a:solidFill>
              <a:srgbClr val="CD2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540077" y="6772"/>
              <a:ext cx="223111" cy="901948"/>
            </a:xfrm>
            <a:prstGeom prst="rect">
              <a:avLst/>
            </a:prstGeom>
            <a:solidFill>
              <a:srgbClr val="096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5" name="文本框 34"/>
          <p:cNvSpPr txBox="1"/>
          <p:nvPr/>
        </p:nvSpPr>
        <p:spPr>
          <a:xfrm>
            <a:off x="2707782" y="2270100"/>
            <a:ext cx="4472157" cy="1015663"/>
          </a:xfrm>
          <a:prstGeom prst="rect">
            <a:avLst/>
          </a:prstGeom>
          <a:noFill/>
        </p:spPr>
        <p:txBody>
          <a:bodyPr wrap="square" rtlCol="0">
            <a:spAutoFit/>
          </a:bodyPr>
          <a:lstStyle/>
          <a:p>
            <a:pPr algn="ctr"/>
            <a:r>
              <a:rPr lang="en-US" altLang="zh-CN" sz="6000" b="1" dirty="0" smtClean="0">
                <a:solidFill>
                  <a:srgbClr val="0962A9"/>
                </a:solidFill>
                <a:latin typeface="Arial" panose="020B0604020202020204" pitchFamily="34" charset="0"/>
                <a:cs typeface="Arial" panose="020B0604020202020204" pitchFamily="34" charset="0"/>
              </a:rPr>
              <a:t>Questions?</a:t>
            </a:r>
            <a:endParaRPr lang="en-US" altLang="zh-CN" sz="6000" b="1" dirty="0">
              <a:solidFill>
                <a:srgbClr val="0962A9"/>
              </a:solidFill>
              <a:latin typeface="Arial" panose="020B0604020202020204" pitchFamily="34" charset="0"/>
              <a:cs typeface="Arial" panose="020B0604020202020204" pitchFamily="34" charset="0"/>
            </a:endParaRPr>
          </a:p>
        </p:txBody>
      </p:sp>
      <p:grpSp>
        <p:nvGrpSpPr>
          <p:cNvPr id="36" name="组合 35"/>
          <p:cNvGrpSpPr>
            <a:grpSpLocks noChangeAspect="1"/>
          </p:cNvGrpSpPr>
          <p:nvPr/>
        </p:nvGrpSpPr>
        <p:grpSpPr>
          <a:xfrm>
            <a:off x="2690049" y="3285763"/>
            <a:ext cx="4320329" cy="201240"/>
            <a:chOff x="5159" y="4406123"/>
            <a:chExt cx="3692853" cy="247650"/>
          </a:xfrm>
        </p:grpSpPr>
        <p:sp>
          <p:nvSpPr>
            <p:cNvPr id="37" name="矩形 36"/>
            <p:cNvSpPr/>
            <p:nvPr/>
          </p:nvSpPr>
          <p:spPr>
            <a:xfrm>
              <a:off x="937660" y="4406123"/>
              <a:ext cx="895350" cy="247650"/>
            </a:xfrm>
            <a:prstGeom prst="rect">
              <a:avLst/>
            </a:prstGeom>
            <a:solidFill>
              <a:srgbClr val="289C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37"/>
            <p:cNvSpPr/>
            <p:nvPr/>
          </p:nvSpPr>
          <p:spPr>
            <a:xfrm>
              <a:off x="1870161" y="4406123"/>
              <a:ext cx="895350" cy="247650"/>
            </a:xfrm>
            <a:prstGeom prst="rect">
              <a:avLst/>
            </a:prstGeom>
            <a:solidFill>
              <a:srgbClr val="E99E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p:cNvSpPr/>
            <p:nvPr/>
          </p:nvSpPr>
          <p:spPr>
            <a:xfrm>
              <a:off x="2802662" y="4406123"/>
              <a:ext cx="895350" cy="247650"/>
            </a:xfrm>
            <a:prstGeom prst="rect">
              <a:avLst/>
            </a:prstGeom>
            <a:solidFill>
              <a:srgbClr val="CD2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a:off x="5159" y="4406123"/>
              <a:ext cx="895350" cy="247650"/>
            </a:xfrm>
            <a:prstGeom prst="rect">
              <a:avLst/>
            </a:prstGeom>
            <a:solidFill>
              <a:srgbClr val="096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3" name="矩形 22"/>
          <p:cNvSpPr/>
          <p:nvPr/>
        </p:nvSpPr>
        <p:spPr>
          <a:xfrm>
            <a:off x="2596994" y="5548762"/>
            <a:ext cx="1309238" cy="1309238"/>
          </a:xfrm>
          <a:prstGeom prst="rect">
            <a:avLst/>
          </a:prstGeom>
          <a:gradFill>
            <a:gsLst>
              <a:gs pos="0">
                <a:srgbClr val="E79902"/>
              </a:gs>
              <a:gs pos="100000">
                <a:srgbClr val="C4830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3906436" y="5548762"/>
            <a:ext cx="1309238" cy="1309238"/>
          </a:xfrm>
          <a:prstGeom prst="rect">
            <a:avLst/>
          </a:prstGeom>
          <a:gradFill>
            <a:gsLst>
              <a:gs pos="0">
                <a:srgbClr val="F5BE00"/>
              </a:gs>
              <a:gs pos="100000">
                <a:srgbClr val="D2A5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5215878" y="5548762"/>
            <a:ext cx="1309238" cy="1309238"/>
          </a:xfrm>
          <a:prstGeom prst="rect">
            <a:avLst/>
          </a:prstGeom>
          <a:gradFill>
            <a:gsLst>
              <a:gs pos="0">
                <a:srgbClr val="AE30C3"/>
              </a:gs>
              <a:gs pos="100000">
                <a:srgbClr val="9529A7"/>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p:cNvSpPr/>
          <p:nvPr/>
        </p:nvSpPr>
        <p:spPr>
          <a:xfrm>
            <a:off x="6525320" y="5548762"/>
            <a:ext cx="1309238" cy="1309238"/>
          </a:xfrm>
          <a:prstGeom prst="rect">
            <a:avLst/>
          </a:prstGeom>
          <a:gradFill>
            <a:gsLst>
              <a:gs pos="0">
                <a:srgbClr val="D31C5B"/>
              </a:gs>
              <a:gs pos="100000">
                <a:srgbClr val="B4184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41"/>
          <p:cNvSpPr/>
          <p:nvPr/>
        </p:nvSpPr>
        <p:spPr>
          <a:xfrm>
            <a:off x="7834762" y="5548762"/>
            <a:ext cx="1309238" cy="1309238"/>
          </a:xfrm>
          <a:prstGeom prst="rect">
            <a:avLst/>
          </a:prstGeom>
          <a:gradFill>
            <a:gsLst>
              <a:gs pos="0">
                <a:srgbClr val="CC0000"/>
              </a:gs>
              <a:gs pos="100000">
                <a:srgbClr val="9C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p:cNvSpPr/>
          <p:nvPr/>
        </p:nvSpPr>
        <p:spPr>
          <a:xfrm>
            <a:off x="1287552" y="5548762"/>
            <a:ext cx="1309238" cy="1309238"/>
          </a:xfrm>
          <a:prstGeom prst="rect">
            <a:avLst/>
          </a:prstGeom>
          <a:gradFill>
            <a:gsLst>
              <a:gs pos="0">
                <a:srgbClr val="A3D202"/>
              </a:gs>
              <a:gs pos="100000">
                <a:srgbClr val="86AA02"/>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4" name="组合 43"/>
          <p:cNvGrpSpPr/>
          <p:nvPr/>
        </p:nvGrpSpPr>
        <p:grpSpPr>
          <a:xfrm>
            <a:off x="4334165" y="4698659"/>
            <a:ext cx="5075773" cy="2215991"/>
            <a:chOff x="4391976" y="4967748"/>
            <a:chExt cx="5075773" cy="2215991"/>
          </a:xfrm>
        </p:grpSpPr>
        <p:sp>
          <p:nvSpPr>
            <p:cNvPr id="45" name="TextBox 18"/>
            <p:cNvSpPr txBox="1"/>
            <p:nvPr/>
          </p:nvSpPr>
          <p:spPr>
            <a:xfrm>
              <a:off x="4391976" y="5499276"/>
              <a:ext cx="4758041" cy="1015663"/>
            </a:xfrm>
            <a:prstGeom prst="rect">
              <a:avLst/>
            </a:prstGeom>
            <a:noFill/>
          </p:spPr>
          <p:txBody>
            <a:bodyPr wrap="square" rtlCol="0">
              <a:spAutoFit/>
            </a:bodyPr>
            <a:lstStyle/>
            <a:p>
              <a:pPr algn="r"/>
              <a:r>
                <a:rPr lang="en-US" altLang="zh-CN" sz="6000" dirty="0" smtClean="0">
                  <a:solidFill>
                    <a:schemeClr val="tx1">
                      <a:lumMod val="85000"/>
                      <a:lumOff val="15000"/>
                    </a:schemeClr>
                  </a:solidFill>
                  <a:effectLst>
                    <a:outerShdw blurRad="50800" dist="38100" dir="2700000" algn="tl" rotWithShape="0">
                      <a:prstClr val="black">
                        <a:alpha val="40000"/>
                      </a:prstClr>
                    </a:outerShdw>
                  </a:effectLst>
                  <a:latin typeface="华文新魏" pitchFamily="2" charset="-122"/>
                  <a:ea typeface="华文新魏" pitchFamily="2" charset="-122"/>
                </a:rPr>
                <a:t>hank  you </a:t>
              </a:r>
              <a:endParaRPr lang="zh-CN" altLang="en-US" sz="6000" dirty="0">
                <a:solidFill>
                  <a:schemeClr val="tx1">
                    <a:lumMod val="85000"/>
                    <a:lumOff val="15000"/>
                  </a:schemeClr>
                </a:solidFill>
                <a:effectLst>
                  <a:outerShdw blurRad="50800" dist="38100" dir="2700000" algn="tl" rotWithShape="0">
                    <a:prstClr val="black">
                      <a:alpha val="40000"/>
                    </a:prstClr>
                  </a:outerShdw>
                </a:effectLst>
                <a:latin typeface="华文新魏" pitchFamily="2" charset="-122"/>
                <a:ea typeface="华文新魏" pitchFamily="2" charset="-122"/>
              </a:endParaRPr>
            </a:p>
          </p:txBody>
        </p:sp>
        <p:sp>
          <p:nvSpPr>
            <p:cNvPr id="46" name="矩形 45"/>
            <p:cNvSpPr/>
            <p:nvPr/>
          </p:nvSpPr>
          <p:spPr>
            <a:xfrm>
              <a:off x="4908025" y="4967748"/>
              <a:ext cx="1241045" cy="2215991"/>
            </a:xfrm>
            <a:prstGeom prst="rect">
              <a:avLst/>
            </a:prstGeom>
          </p:spPr>
          <p:txBody>
            <a:bodyPr wrap="none">
              <a:spAutoFit/>
            </a:bodyPr>
            <a:lstStyle/>
            <a:p>
              <a:r>
                <a:rPr lang="en-US" altLang="zh-CN" sz="13800" dirty="0" smtClean="0">
                  <a:effectLst>
                    <a:outerShdw blurRad="50800" dist="38100" dir="2700000" algn="tl" rotWithShape="0">
                      <a:prstClr val="black">
                        <a:alpha val="40000"/>
                      </a:prstClr>
                    </a:outerShdw>
                  </a:effectLst>
                  <a:latin typeface="华文新魏" pitchFamily="2" charset="-122"/>
                  <a:ea typeface="华文新魏" pitchFamily="2" charset="-122"/>
                </a:rPr>
                <a:t>T</a:t>
              </a:r>
              <a:endParaRPr lang="zh-CN" altLang="en-US" sz="13800" dirty="0"/>
            </a:p>
          </p:txBody>
        </p:sp>
        <p:sp>
          <p:nvSpPr>
            <p:cNvPr id="47" name="TextBox 20"/>
            <p:cNvSpPr txBox="1"/>
            <p:nvPr/>
          </p:nvSpPr>
          <p:spPr>
            <a:xfrm>
              <a:off x="5699010" y="6308644"/>
              <a:ext cx="3768739" cy="369332"/>
            </a:xfrm>
            <a:prstGeom prst="rect">
              <a:avLst/>
            </a:prstGeom>
            <a:noFill/>
          </p:spPr>
          <p:txBody>
            <a:bodyPr wrap="square" rtlCol="0">
              <a:spAutoFit/>
            </a:bodyPr>
            <a:lstStyle/>
            <a:p>
              <a:endParaRPr lang="zh-CN" altLang="en-US" spc="300" dirty="0">
                <a:solidFill>
                  <a:schemeClr val="tx1">
                    <a:lumMod val="65000"/>
                    <a:lumOff val="35000"/>
                  </a:schemeClr>
                </a:solidFill>
                <a:latin typeface="黑体" pitchFamily="49" charset="-122"/>
                <a:ea typeface="黑体" pitchFamily="49" charset="-122"/>
              </a:endParaRPr>
            </a:p>
          </p:txBody>
        </p:sp>
      </p:grpSp>
    </p:spTree>
    <p:extLst>
      <p:ext uri="{BB962C8B-B14F-4D97-AF65-F5344CB8AC3E}">
        <p14:creationId xmlns:p14="http://schemas.microsoft.com/office/powerpoint/2010/main" val="3052920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withEffect">
                                  <p:stCondLst>
                                    <p:cond delay="100"/>
                                  </p:stCondLst>
                                  <p:childTnLst>
                                    <p:animMotion origin="layout" path="M 3.61111E-6 1.85185E-6 L 0.00104 -0.52778 " pathEditMode="relative" rAng="0" ptsTypes="AA">
                                      <p:cBhvr>
                                        <p:cTn id="6" dur="250" fill="hold"/>
                                        <p:tgtEl>
                                          <p:spTgt spid="43"/>
                                        </p:tgtEl>
                                        <p:attrNameLst>
                                          <p:attrName>ppt_x</p:attrName>
                                          <p:attrName>ppt_y</p:attrName>
                                        </p:attrNameLst>
                                      </p:cBhvr>
                                      <p:rCtr x="52" y="-26389"/>
                                    </p:animMotion>
                                  </p:childTnLst>
                                </p:cTn>
                              </p:par>
                              <p:par>
                                <p:cTn id="7" presetID="8" presetClass="emph" presetSubtype="0" fill="hold" grpId="1" nodeType="withEffect">
                                  <p:stCondLst>
                                    <p:cond delay="100"/>
                                  </p:stCondLst>
                                  <p:childTnLst>
                                    <p:animRot by="16200000">
                                      <p:cBhvr>
                                        <p:cTn id="8" dur="250" fill="hold"/>
                                        <p:tgtEl>
                                          <p:spTgt spid="43"/>
                                        </p:tgtEl>
                                        <p:attrNameLst>
                                          <p:attrName>r</p:attrName>
                                        </p:attrNameLst>
                                      </p:cBhvr>
                                    </p:animRot>
                                  </p:childTnLst>
                                </p:cTn>
                              </p:par>
                              <p:par>
                                <p:cTn id="9" presetID="42" presetClass="path" presetSubtype="0" accel="50000" decel="50000" fill="hold" grpId="2" nodeType="withEffect">
                                  <p:stCondLst>
                                    <p:cond delay="350"/>
                                  </p:stCondLst>
                                  <p:childTnLst>
                                    <p:animMotion origin="layout" path="M 0.00104 -0.52778 L 0.00347 0.16643 " pathEditMode="relative" rAng="0" ptsTypes="AA">
                                      <p:cBhvr>
                                        <p:cTn id="10" dur="500" fill="hold"/>
                                        <p:tgtEl>
                                          <p:spTgt spid="43"/>
                                        </p:tgtEl>
                                        <p:attrNameLst>
                                          <p:attrName>ppt_x</p:attrName>
                                          <p:attrName>ppt_y</p:attrName>
                                        </p:attrNameLst>
                                      </p:cBhvr>
                                      <p:rCtr x="122" y="34699"/>
                                    </p:animMotion>
                                  </p:childTnLst>
                                </p:cTn>
                              </p:par>
                              <p:par>
                                <p:cTn id="11" presetID="8" presetClass="emph" presetSubtype="0" accel="100000" fill="hold" grpId="3" nodeType="withEffect">
                                  <p:stCondLst>
                                    <p:cond delay="350"/>
                                  </p:stCondLst>
                                  <p:childTnLst>
                                    <p:animRot by="5400000">
                                      <p:cBhvr>
                                        <p:cTn id="12" dur="300" fill="hold"/>
                                        <p:tgtEl>
                                          <p:spTgt spid="43"/>
                                        </p:tgtEl>
                                        <p:attrNameLst>
                                          <p:attrName>r</p:attrName>
                                        </p:attrNameLst>
                                      </p:cBhvr>
                                    </p:animRot>
                                  </p:childTnLst>
                                </p:cTn>
                              </p:par>
                              <p:par>
                                <p:cTn id="13" presetID="42" presetClass="path" presetSubtype="0" accel="50000" decel="50000" fill="hold" grpId="0" nodeType="withEffect">
                                  <p:stCondLst>
                                    <p:cond delay="0"/>
                                  </p:stCondLst>
                                  <p:childTnLst>
                                    <p:animMotion origin="layout" path="M 4.44444E-6 1.85185E-6 L 0.00034 -0.52361 " pathEditMode="relative" rAng="0" ptsTypes="AA">
                                      <p:cBhvr>
                                        <p:cTn id="14" dur="250" fill="hold"/>
                                        <p:tgtEl>
                                          <p:spTgt spid="23"/>
                                        </p:tgtEl>
                                        <p:attrNameLst>
                                          <p:attrName>ppt_x</p:attrName>
                                          <p:attrName>ppt_y</p:attrName>
                                        </p:attrNameLst>
                                      </p:cBhvr>
                                      <p:rCtr x="17" y="-26181"/>
                                    </p:animMotion>
                                  </p:childTnLst>
                                </p:cTn>
                              </p:par>
                              <p:par>
                                <p:cTn id="15" presetID="8" presetClass="emph" presetSubtype="0" fill="hold" grpId="1" nodeType="withEffect">
                                  <p:stCondLst>
                                    <p:cond delay="0"/>
                                  </p:stCondLst>
                                  <p:childTnLst>
                                    <p:animRot by="16200000">
                                      <p:cBhvr>
                                        <p:cTn id="16" dur="250" fill="hold"/>
                                        <p:tgtEl>
                                          <p:spTgt spid="23"/>
                                        </p:tgtEl>
                                        <p:attrNameLst>
                                          <p:attrName>r</p:attrName>
                                        </p:attrNameLst>
                                      </p:cBhvr>
                                    </p:animRot>
                                  </p:childTnLst>
                                </p:cTn>
                              </p:par>
                              <p:par>
                                <p:cTn id="17" presetID="42" presetClass="path" presetSubtype="0" accel="50000" decel="50000" fill="hold" grpId="2" nodeType="withEffect">
                                  <p:stCondLst>
                                    <p:cond delay="250"/>
                                  </p:stCondLst>
                                  <p:childTnLst>
                                    <p:animMotion origin="layout" path="M 0.00034 -0.52361 L 0.00364 0.16528 " pathEditMode="relative" rAng="0" ptsTypes="AA">
                                      <p:cBhvr>
                                        <p:cTn id="18" dur="500" fill="hold"/>
                                        <p:tgtEl>
                                          <p:spTgt spid="23"/>
                                        </p:tgtEl>
                                        <p:attrNameLst>
                                          <p:attrName>ppt_x</p:attrName>
                                          <p:attrName>ppt_y</p:attrName>
                                        </p:attrNameLst>
                                      </p:cBhvr>
                                      <p:rCtr x="156" y="34444"/>
                                    </p:animMotion>
                                  </p:childTnLst>
                                </p:cTn>
                              </p:par>
                              <p:par>
                                <p:cTn id="19" presetID="8" presetClass="emph" presetSubtype="0" accel="100000" fill="hold" grpId="3" nodeType="withEffect">
                                  <p:stCondLst>
                                    <p:cond delay="250"/>
                                  </p:stCondLst>
                                  <p:childTnLst>
                                    <p:animRot by="5400000">
                                      <p:cBhvr>
                                        <p:cTn id="20" dur="300" fill="hold"/>
                                        <p:tgtEl>
                                          <p:spTgt spid="23"/>
                                        </p:tgtEl>
                                        <p:attrNameLst>
                                          <p:attrName>r</p:attrName>
                                        </p:attrNameLst>
                                      </p:cBhvr>
                                    </p:animRot>
                                  </p:childTnLst>
                                </p:cTn>
                              </p:par>
                              <p:par>
                                <p:cTn id="21" presetID="42" presetClass="path" presetSubtype="0" accel="50000" decel="50000" fill="hold" grpId="0" nodeType="withEffect">
                                  <p:stCondLst>
                                    <p:cond delay="50"/>
                                  </p:stCondLst>
                                  <p:childTnLst>
                                    <p:animMotion origin="layout" path="M -4.72222E-6 1.85185E-6 L -0.00156 -0.5257 " pathEditMode="relative" rAng="0" ptsTypes="AA">
                                      <p:cBhvr>
                                        <p:cTn id="22" dur="250" fill="hold"/>
                                        <p:tgtEl>
                                          <p:spTgt spid="24"/>
                                        </p:tgtEl>
                                        <p:attrNameLst>
                                          <p:attrName>ppt_x</p:attrName>
                                          <p:attrName>ppt_y</p:attrName>
                                        </p:attrNameLst>
                                      </p:cBhvr>
                                      <p:rCtr x="-87" y="-26296"/>
                                    </p:animMotion>
                                  </p:childTnLst>
                                </p:cTn>
                              </p:par>
                              <p:par>
                                <p:cTn id="23" presetID="8" presetClass="emph" presetSubtype="0" fill="hold" grpId="1" nodeType="withEffect">
                                  <p:stCondLst>
                                    <p:cond delay="50"/>
                                  </p:stCondLst>
                                  <p:childTnLst>
                                    <p:animRot by="16200000">
                                      <p:cBhvr>
                                        <p:cTn id="24" dur="250" fill="hold"/>
                                        <p:tgtEl>
                                          <p:spTgt spid="24"/>
                                        </p:tgtEl>
                                        <p:attrNameLst>
                                          <p:attrName>r</p:attrName>
                                        </p:attrNameLst>
                                      </p:cBhvr>
                                    </p:animRot>
                                  </p:childTnLst>
                                </p:cTn>
                              </p:par>
                              <p:par>
                                <p:cTn id="25" presetID="42" presetClass="path" presetSubtype="0" accel="50000" decel="50000" fill="hold" grpId="2" nodeType="withEffect">
                                  <p:stCondLst>
                                    <p:cond delay="300"/>
                                  </p:stCondLst>
                                  <p:childTnLst>
                                    <p:animMotion origin="layout" path="M -0.00156 -0.5257 L 0.0033 0.16574 " pathEditMode="relative" rAng="0" ptsTypes="AA">
                                      <p:cBhvr>
                                        <p:cTn id="26" dur="500" fill="hold"/>
                                        <p:tgtEl>
                                          <p:spTgt spid="24"/>
                                        </p:tgtEl>
                                        <p:attrNameLst>
                                          <p:attrName>ppt_x</p:attrName>
                                          <p:attrName>ppt_y</p:attrName>
                                        </p:attrNameLst>
                                      </p:cBhvr>
                                      <p:rCtr x="243" y="34560"/>
                                    </p:animMotion>
                                  </p:childTnLst>
                                </p:cTn>
                              </p:par>
                              <p:par>
                                <p:cTn id="27" presetID="8" presetClass="emph" presetSubtype="0" accel="100000" fill="hold" grpId="3" nodeType="withEffect">
                                  <p:stCondLst>
                                    <p:cond delay="300"/>
                                  </p:stCondLst>
                                  <p:childTnLst>
                                    <p:animRot by="5400000">
                                      <p:cBhvr>
                                        <p:cTn id="28" dur="300" fill="hold"/>
                                        <p:tgtEl>
                                          <p:spTgt spid="24"/>
                                        </p:tgtEl>
                                        <p:attrNameLst>
                                          <p:attrName>r</p:attrName>
                                        </p:attrNameLst>
                                      </p:cBhvr>
                                    </p:animRot>
                                  </p:childTnLst>
                                </p:cTn>
                              </p:par>
                              <p:par>
                                <p:cTn id="29" presetID="42" presetClass="path" presetSubtype="0" accel="50000" decel="50000" fill="hold" grpId="0" nodeType="withEffect">
                                  <p:stCondLst>
                                    <p:cond delay="150"/>
                                  </p:stCondLst>
                                  <p:childTnLst>
                                    <p:animMotion origin="layout" path="M -3.88889E-6 1.85185E-6 L 0.00122 -0.52824 " pathEditMode="relative" rAng="0" ptsTypes="AA">
                                      <p:cBhvr>
                                        <p:cTn id="30" dur="250" fill="hold"/>
                                        <p:tgtEl>
                                          <p:spTgt spid="25"/>
                                        </p:tgtEl>
                                        <p:attrNameLst>
                                          <p:attrName>ppt_x</p:attrName>
                                          <p:attrName>ppt_y</p:attrName>
                                        </p:attrNameLst>
                                      </p:cBhvr>
                                      <p:rCtr x="52" y="-26412"/>
                                    </p:animMotion>
                                  </p:childTnLst>
                                </p:cTn>
                              </p:par>
                              <p:par>
                                <p:cTn id="31" presetID="8" presetClass="emph" presetSubtype="0" fill="hold" grpId="1" nodeType="withEffect">
                                  <p:stCondLst>
                                    <p:cond delay="150"/>
                                  </p:stCondLst>
                                  <p:childTnLst>
                                    <p:animRot by="16200000">
                                      <p:cBhvr>
                                        <p:cTn id="32" dur="250" fill="hold"/>
                                        <p:tgtEl>
                                          <p:spTgt spid="25"/>
                                        </p:tgtEl>
                                        <p:attrNameLst>
                                          <p:attrName>r</p:attrName>
                                        </p:attrNameLst>
                                      </p:cBhvr>
                                    </p:animRot>
                                  </p:childTnLst>
                                </p:cTn>
                              </p:par>
                              <p:par>
                                <p:cTn id="33" presetID="42" presetClass="path" presetSubtype="0" accel="50000" decel="50000" fill="hold" grpId="2" nodeType="withEffect">
                                  <p:stCondLst>
                                    <p:cond delay="400"/>
                                  </p:stCondLst>
                                  <p:childTnLst>
                                    <p:animMotion origin="layout" path="M 0.00122 -0.52824 L 0.00348 0.16504 " pathEditMode="relative" rAng="0" ptsTypes="AA">
                                      <p:cBhvr>
                                        <p:cTn id="34" dur="500" fill="hold"/>
                                        <p:tgtEl>
                                          <p:spTgt spid="25"/>
                                        </p:tgtEl>
                                        <p:attrNameLst>
                                          <p:attrName>ppt_x</p:attrName>
                                          <p:attrName>ppt_y</p:attrName>
                                        </p:attrNameLst>
                                      </p:cBhvr>
                                      <p:rCtr x="104" y="34653"/>
                                    </p:animMotion>
                                  </p:childTnLst>
                                </p:cTn>
                              </p:par>
                              <p:par>
                                <p:cTn id="35" presetID="8" presetClass="emph" presetSubtype="0" accel="100000" fill="hold" grpId="3" nodeType="withEffect">
                                  <p:stCondLst>
                                    <p:cond delay="400"/>
                                  </p:stCondLst>
                                  <p:childTnLst>
                                    <p:animRot by="5400000">
                                      <p:cBhvr>
                                        <p:cTn id="36" dur="300" fill="hold"/>
                                        <p:tgtEl>
                                          <p:spTgt spid="25"/>
                                        </p:tgtEl>
                                        <p:attrNameLst>
                                          <p:attrName>r</p:attrName>
                                        </p:attrNameLst>
                                      </p:cBhvr>
                                    </p:animRot>
                                  </p:childTnLst>
                                </p:cTn>
                              </p:par>
                              <p:par>
                                <p:cTn id="37" presetID="42" presetClass="path" presetSubtype="0" accel="50000" decel="50000" fill="hold" grpId="0" nodeType="withEffect">
                                  <p:stCondLst>
                                    <p:cond delay="300"/>
                                  </p:stCondLst>
                                  <p:childTnLst>
                                    <p:animMotion origin="layout" path="M 5.55556E-7 1.85185E-6 L -0.00087 -0.52384 " pathEditMode="relative" rAng="0" ptsTypes="AA">
                                      <p:cBhvr>
                                        <p:cTn id="38" dur="250" fill="hold"/>
                                        <p:tgtEl>
                                          <p:spTgt spid="41"/>
                                        </p:tgtEl>
                                        <p:attrNameLst>
                                          <p:attrName>ppt_x</p:attrName>
                                          <p:attrName>ppt_y</p:attrName>
                                        </p:attrNameLst>
                                      </p:cBhvr>
                                      <p:rCtr x="-52" y="-26204"/>
                                    </p:animMotion>
                                  </p:childTnLst>
                                </p:cTn>
                              </p:par>
                              <p:par>
                                <p:cTn id="39" presetID="8" presetClass="emph" presetSubtype="0" fill="hold" grpId="1" nodeType="withEffect">
                                  <p:stCondLst>
                                    <p:cond delay="300"/>
                                  </p:stCondLst>
                                  <p:childTnLst>
                                    <p:animRot by="16200000">
                                      <p:cBhvr>
                                        <p:cTn id="40" dur="250" fill="hold"/>
                                        <p:tgtEl>
                                          <p:spTgt spid="41"/>
                                        </p:tgtEl>
                                        <p:attrNameLst>
                                          <p:attrName>r</p:attrName>
                                        </p:attrNameLst>
                                      </p:cBhvr>
                                    </p:animRot>
                                  </p:childTnLst>
                                </p:cTn>
                              </p:par>
                              <p:par>
                                <p:cTn id="41" presetID="42" presetClass="path" presetSubtype="0" accel="50000" decel="50000" fill="hold" grpId="2" nodeType="withEffect">
                                  <p:stCondLst>
                                    <p:cond delay="550"/>
                                  </p:stCondLst>
                                  <p:childTnLst>
                                    <p:animMotion origin="layout" path="M -0.00087 -0.52384 L 0.0033 0.16435 " pathEditMode="relative" rAng="0" ptsTypes="AA">
                                      <p:cBhvr>
                                        <p:cTn id="42" dur="500" fill="hold"/>
                                        <p:tgtEl>
                                          <p:spTgt spid="41"/>
                                        </p:tgtEl>
                                        <p:attrNameLst>
                                          <p:attrName>ppt_x</p:attrName>
                                          <p:attrName>ppt_y</p:attrName>
                                        </p:attrNameLst>
                                      </p:cBhvr>
                                      <p:rCtr x="208" y="34398"/>
                                    </p:animMotion>
                                  </p:childTnLst>
                                </p:cTn>
                              </p:par>
                              <p:par>
                                <p:cTn id="43" presetID="8" presetClass="emph" presetSubtype="0" accel="100000" fill="hold" grpId="3" nodeType="withEffect">
                                  <p:stCondLst>
                                    <p:cond delay="550"/>
                                  </p:stCondLst>
                                  <p:childTnLst>
                                    <p:animRot by="5400000">
                                      <p:cBhvr>
                                        <p:cTn id="44" dur="300" fill="hold"/>
                                        <p:tgtEl>
                                          <p:spTgt spid="41"/>
                                        </p:tgtEl>
                                        <p:attrNameLst>
                                          <p:attrName>r</p:attrName>
                                        </p:attrNameLst>
                                      </p:cBhvr>
                                    </p:animRot>
                                  </p:childTnLst>
                                </p:cTn>
                              </p:par>
                              <p:par>
                                <p:cTn id="45" presetID="42" presetClass="path" presetSubtype="0" accel="50000" decel="50000" fill="hold" grpId="0" nodeType="withEffect">
                                  <p:stCondLst>
                                    <p:cond delay="400"/>
                                  </p:stCondLst>
                                  <p:childTnLst>
                                    <p:animMotion origin="layout" path="M 1.38889E-6 1.85185E-6 L -0.00625 -0.52454 " pathEditMode="relative" rAng="0" ptsTypes="AA">
                                      <p:cBhvr>
                                        <p:cTn id="46" dur="250" fill="hold"/>
                                        <p:tgtEl>
                                          <p:spTgt spid="42"/>
                                        </p:tgtEl>
                                        <p:attrNameLst>
                                          <p:attrName>ppt_x</p:attrName>
                                          <p:attrName>ppt_y</p:attrName>
                                        </p:attrNameLst>
                                      </p:cBhvr>
                                      <p:rCtr x="-313" y="-26227"/>
                                    </p:animMotion>
                                  </p:childTnLst>
                                </p:cTn>
                              </p:par>
                              <p:par>
                                <p:cTn id="47" presetID="8" presetClass="emph" presetSubtype="0" fill="hold" grpId="1" nodeType="withEffect">
                                  <p:stCondLst>
                                    <p:cond delay="400"/>
                                  </p:stCondLst>
                                  <p:childTnLst>
                                    <p:animRot by="16200000">
                                      <p:cBhvr>
                                        <p:cTn id="48" dur="250" fill="hold"/>
                                        <p:tgtEl>
                                          <p:spTgt spid="42"/>
                                        </p:tgtEl>
                                        <p:attrNameLst>
                                          <p:attrName>r</p:attrName>
                                        </p:attrNameLst>
                                      </p:cBhvr>
                                    </p:animRot>
                                  </p:childTnLst>
                                </p:cTn>
                              </p:par>
                              <p:par>
                                <p:cTn id="49" presetID="42" presetClass="path" presetSubtype="0" accel="50000" decel="50000" fill="hold" grpId="2" nodeType="withEffect">
                                  <p:stCondLst>
                                    <p:cond delay="650"/>
                                  </p:stCondLst>
                                  <p:childTnLst>
                                    <p:animMotion origin="layout" path="M -0.00625 -0.52454 L 0.00382 0.16574 " pathEditMode="relative" rAng="0" ptsTypes="AA">
                                      <p:cBhvr>
                                        <p:cTn id="50" dur="500" fill="hold"/>
                                        <p:tgtEl>
                                          <p:spTgt spid="42"/>
                                        </p:tgtEl>
                                        <p:attrNameLst>
                                          <p:attrName>ppt_x</p:attrName>
                                          <p:attrName>ppt_y</p:attrName>
                                        </p:attrNameLst>
                                      </p:cBhvr>
                                      <p:rCtr x="503" y="34514"/>
                                    </p:animMotion>
                                  </p:childTnLst>
                                </p:cTn>
                              </p:par>
                              <p:par>
                                <p:cTn id="51" presetID="8" presetClass="emph" presetSubtype="0" accel="100000" fill="hold" grpId="3" nodeType="withEffect">
                                  <p:stCondLst>
                                    <p:cond delay="650"/>
                                  </p:stCondLst>
                                  <p:childTnLst>
                                    <p:animRot by="5400000">
                                      <p:cBhvr>
                                        <p:cTn id="52" dur="300" fill="hold"/>
                                        <p:tgtEl>
                                          <p:spTgt spid="42"/>
                                        </p:tgtEl>
                                        <p:attrNameLst>
                                          <p:attrName>r</p:attrName>
                                        </p:attrNameLst>
                                      </p:cBhvr>
                                    </p:animRot>
                                  </p:childTnLst>
                                </p:cTn>
                              </p:par>
                              <p:par>
                                <p:cTn id="53" presetID="2" presetClass="entr" presetSubtype="2" fill="hold" nodeType="withEffect">
                                  <p:stCondLst>
                                    <p:cond delay="1000"/>
                                  </p:stCondLst>
                                  <p:childTnLst>
                                    <p:set>
                                      <p:cBhvr>
                                        <p:cTn id="54" dur="1" fill="hold">
                                          <p:stCondLst>
                                            <p:cond delay="0"/>
                                          </p:stCondLst>
                                        </p:cTn>
                                        <p:tgtEl>
                                          <p:spTgt spid="44"/>
                                        </p:tgtEl>
                                        <p:attrNameLst>
                                          <p:attrName>style.visibility</p:attrName>
                                        </p:attrNameLst>
                                      </p:cBhvr>
                                      <p:to>
                                        <p:strVal val="visible"/>
                                      </p:to>
                                    </p:set>
                                    <p:anim calcmode="lin" valueType="num">
                                      <p:cBhvr additive="base">
                                        <p:cTn id="55" dur="250" fill="hold"/>
                                        <p:tgtEl>
                                          <p:spTgt spid="44"/>
                                        </p:tgtEl>
                                        <p:attrNameLst>
                                          <p:attrName>ppt_x</p:attrName>
                                        </p:attrNameLst>
                                      </p:cBhvr>
                                      <p:tavLst>
                                        <p:tav tm="0">
                                          <p:val>
                                            <p:strVal val="1+#ppt_w/2"/>
                                          </p:val>
                                        </p:tav>
                                        <p:tav tm="100000">
                                          <p:val>
                                            <p:strVal val="#ppt_x"/>
                                          </p:val>
                                        </p:tav>
                                      </p:tavLst>
                                    </p:anim>
                                    <p:anim calcmode="lin" valueType="num">
                                      <p:cBhvr additive="base">
                                        <p:cTn id="56" dur="25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3" grpId="1" animBg="1"/>
      <p:bldP spid="23" grpId="2" animBg="1"/>
      <p:bldP spid="23" grpId="3" animBg="1"/>
      <p:bldP spid="24" grpId="0" animBg="1"/>
      <p:bldP spid="24" grpId="1" animBg="1"/>
      <p:bldP spid="24" grpId="2" animBg="1"/>
      <p:bldP spid="24" grpId="3" animBg="1"/>
      <p:bldP spid="25" grpId="0" animBg="1"/>
      <p:bldP spid="25" grpId="1" animBg="1"/>
      <p:bldP spid="25" grpId="2" animBg="1"/>
      <p:bldP spid="25" grpId="3" animBg="1"/>
      <p:bldP spid="41" grpId="0" animBg="1"/>
      <p:bldP spid="41" grpId="1" animBg="1"/>
      <p:bldP spid="41" grpId="2" animBg="1"/>
      <p:bldP spid="41" grpId="3" animBg="1"/>
      <p:bldP spid="42" grpId="0" animBg="1"/>
      <p:bldP spid="42" grpId="1" animBg="1"/>
      <p:bldP spid="42" grpId="2" animBg="1"/>
      <p:bldP spid="42" grpId="3" animBg="1"/>
      <p:bldP spid="43" grpId="0" animBg="1"/>
      <p:bldP spid="43" grpId="1" animBg="1"/>
      <p:bldP spid="43" grpId="2" animBg="1"/>
      <p:bldP spid="43" grpId="3"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圆角矩形 8"/>
          <p:cNvSpPr/>
          <p:nvPr/>
        </p:nvSpPr>
        <p:spPr>
          <a:xfrm>
            <a:off x="1771671" y="5243277"/>
            <a:ext cx="5449677" cy="674764"/>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sz="3200" b="1" dirty="0">
                <a:latin typeface="Calibri" panose="020F0502020204030204" pitchFamily="34" charset="0"/>
              </a:rPr>
              <a:t>Human-computer interface</a:t>
            </a:r>
          </a:p>
        </p:txBody>
      </p:sp>
      <p:sp>
        <p:nvSpPr>
          <p:cNvPr id="3" name="灯片编号占位符 2"/>
          <p:cNvSpPr>
            <a:spLocks noGrp="1"/>
          </p:cNvSpPr>
          <p:nvPr>
            <p:ph type="sldNum" sz="quarter" idx="12"/>
          </p:nvPr>
        </p:nvSpPr>
        <p:spPr/>
        <p:txBody>
          <a:bodyPr/>
          <a:lstStyle/>
          <a:p>
            <a:fld id="{2DF117AA-CEB0-421E-A079-91D0E9F5A472}" type="slidenum">
              <a:rPr lang="zh-CN" altLang="en-US" smtClean="0"/>
              <a:pPr/>
              <a:t>4</a:t>
            </a:fld>
            <a:endParaRPr lang="zh-CN" altLang="en-US"/>
          </a:p>
        </p:txBody>
      </p:sp>
      <p:sp>
        <p:nvSpPr>
          <p:cNvPr id="5" name="矩形 4"/>
          <p:cNvSpPr/>
          <p:nvPr/>
        </p:nvSpPr>
        <p:spPr>
          <a:xfrm>
            <a:off x="1756716" y="457863"/>
            <a:ext cx="5591595" cy="584775"/>
          </a:xfrm>
          <a:prstGeom prst="rect">
            <a:avLst/>
          </a:prstGeom>
        </p:spPr>
        <p:txBody>
          <a:bodyPr wrap="none">
            <a:spAutoFit/>
          </a:bodyPr>
          <a:lstStyle/>
          <a:p>
            <a:pPr algn="ctr"/>
            <a:r>
              <a:rPr lang="en-US" altLang="zh-CN" sz="3200" b="1" dirty="0" smtClean="0">
                <a:solidFill>
                  <a:srgbClr val="0962A9"/>
                </a:solidFill>
              </a:rPr>
              <a:t>Benefits of Tag </a:t>
            </a:r>
            <a:r>
              <a:rPr lang="en-US" altLang="zh-CN" sz="3200" b="1" dirty="0">
                <a:solidFill>
                  <a:srgbClr val="0962A9"/>
                </a:solidFill>
              </a:rPr>
              <a:t>L</a:t>
            </a:r>
            <a:r>
              <a:rPr lang="en-US" altLang="zh-CN" sz="3200" b="1" dirty="0" smtClean="0">
                <a:solidFill>
                  <a:srgbClr val="0962A9"/>
                </a:solidFill>
              </a:rPr>
              <a:t>ocalization</a:t>
            </a:r>
            <a:endParaRPr lang="zh-CN" altLang="en-US" sz="3200" b="1" dirty="0">
              <a:solidFill>
                <a:srgbClr val="0962A9"/>
              </a:solidFill>
            </a:endParaRPr>
          </a:p>
        </p:txBody>
      </p:sp>
      <p:cxnSp>
        <p:nvCxnSpPr>
          <p:cNvPr id="6" name="直接连接符 5"/>
          <p:cNvCxnSpPr/>
          <p:nvPr/>
        </p:nvCxnSpPr>
        <p:spPr>
          <a:xfrm>
            <a:off x="1526511" y="1104312"/>
            <a:ext cx="5940000" cy="3453"/>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pic>
        <p:nvPicPr>
          <p:cNvPr id="7" name="图片 6"/>
          <p:cNvPicPr>
            <a:picLocks noChangeAspect="1"/>
          </p:cNvPicPr>
          <p:nvPr/>
        </p:nvPicPr>
        <p:blipFill>
          <a:blip r:embed="rId4" cstate="print"/>
          <a:stretch>
            <a:fillRect/>
          </a:stretch>
        </p:blipFill>
        <p:spPr>
          <a:xfrm>
            <a:off x="1726690" y="1655847"/>
            <a:ext cx="5539641" cy="3039348"/>
          </a:xfrm>
          <a:prstGeom prst="rect">
            <a:avLst/>
          </a:prstGeom>
        </p:spPr>
      </p:pic>
    </p:spTree>
    <p:custDataLst>
      <p:tags r:id="rId1"/>
    </p:custDataLst>
    <p:extLst>
      <p:ext uri="{BB962C8B-B14F-4D97-AF65-F5344CB8AC3E}">
        <p14:creationId xmlns:p14="http://schemas.microsoft.com/office/powerpoint/2010/main" val="2068713455"/>
      </p:ext>
    </p:extLst>
  </p:cSld>
  <p:clrMapOvr>
    <a:masterClrMapping/>
  </p:clrMapOvr>
  <mc:AlternateContent xmlns:mc="http://schemas.openxmlformats.org/markup-compatibility/2006" xmlns:p14="http://schemas.microsoft.com/office/powerpoint/2010/main">
    <mc:Choice Requires="p14">
      <p:transition spd="slow" p14:dur="2000" advTm="29559"/>
    </mc:Choice>
    <mc:Fallback xmlns="">
      <p:transition spd="slow" advTm="29559"/>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圆角矩形 8"/>
          <p:cNvSpPr/>
          <p:nvPr/>
        </p:nvSpPr>
        <p:spPr>
          <a:xfrm>
            <a:off x="1827673" y="5245959"/>
            <a:ext cx="5449677" cy="674764"/>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sz="3200" b="1" dirty="0">
                <a:latin typeface="Calibri" panose="020F0502020204030204" pitchFamily="34" charset="0"/>
              </a:rPr>
              <a:t>Baggage sortation in airport</a:t>
            </a:r>
            <a:endParaRPr lang="zh-CN" altLang="en-US" sz="3200" b="1" dirty="0">
              <a:latin typeface="Calibri" panose="020F0502020204030204" pitchFamily="34" charset="0"/>
            </a:endParaRPr>
          </a:p>
        </p:txBody>
      </p:sp>
      <p:sp>
        <p:nvSpPr>
          <p:cNvPr id="3" name="灯片编号占位符 2"/>
          <p:cNvSpPr>
            <a:spLocks noGrp="1"/>
          </p:cNvSpPr>
          <p:nvPr>
            <p:ph type="sldNum" sz="quarter" idx="12"/>
          </p:nvPr>
        </p:nvSpPr>
        <p:spPr/>
        <p:txBody>
          <a:bodyPr/>
          <a:lstStyle/>
          <a:p>
            <a:fld id="{2DF117AA-CEB0-421E-A079-91D0E9F5A472}" type="slidenum">
              <a:rPr lang="zh-CN" altLang="en-US" smtClean="0"/>
              <a:pPr/>
              <a:t>5</a:t>
            </a:fld>
            <a:endParaRPr lang="zh-CN" altLang="en-US"/>
          </a:p>
        </p:txBody>
      </p:sp>
      <p:sp>
        <p:nvSpPr>
          <p:cNvPr id="5" name="矩形 4"/>
          <p:cNvSpPr/>
          <p:nvPr/>
        </p:nvSpPr>
        <p:spPr>
          <a:xfrm>
            <a:off x="1756716" y="457863"/>
            <a:ext cx="5591595" cy="584775"/>
          </a:xfrm>
          <a:prstGeom prst="rect">
            <a:avLst/>
          </a:prstGeom>
        </p:spPr>
        <p:txBody>
          <a:bodyPr wrap="none">
            <a:spAutoFit/>
          </a:bodyPr>
          <a:lstStyle/>
          <a:p>
            <a:pPr algn="ctr"/>
            <a:r>
              <a:rPr lang="en-US" altLang="zh-CN" sz="3200" b="1" dirty="0" smtClean="0">
                <a:solidFill>
                  <a:srgbClr val="0962A9"/>
                </a:solidFill>
              </a:rPr>
              <a:t>Benefits of Tag </a:t>
            </a:r>
            <a:r>
              <a:rPr lang="en-US" altLang="zh-CN" sz="3200" b="1" dirty="0">
                <a:solidFill>
                  <a:srgbClr val="0962A9"/>
                </a:solidFill>
              </a:rPr>
              <a:t>L</a:t>
            </a:r>
            <a:r>
              <a:rPr lang="en-US" altLang="zh-CN" sz="3200" b="1" dirty="0" smtClean="0">
                <a:solidFill>
                  <a:srgbClr val="0962A9"/>
                </a:solidFill>
              </a:rPr>
              <a:t>ocalization</a:t>
            </a:r>
            <a:endParaRPr lang="zh-CN" altLang="en-US" sz="3200" b="1" dirty="0">
              <a:solidFill>
                <a:srgbClr val="0962A9"/>
              </a:solidFill>
            </a:endParaRPr>
          </a:p>
        </p:txBody>
      </p:sp>
      <p:cxnSp>
        <p:nvCxnSpPr>
          <p:cNvPr id="6" name="直接连接符 5"/>
          <p:cNvCxnSpPr/>
          <p:nvPr/>
        </p:nvCxnSpPr>
        <p:spPr>
          <a:xfrm>
            <a:off x="1526511" y="1104312"/>
            <a:ext cx="5940000" cy="3453"/>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pic>
        <p:nvPicPr>
          <p:cNvPr id="8"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994946" y="1543393"/>
            <a:ext cx="5127747" cy="3273801"/>
          </a:xfrm>
          <a:prstGeom prst="rect">
            <a:avLst/>
          </a:prstGeom>
          <a:noFill/>
          <a:extLst>
            <a:ext uri="{909E8E84-426E-40dd-AFC4-6F175D3DCCD1}">
              <a14:hiddenFill xmlns:a14="http://schemas.microsoft.com/office/drawing/2010/main" xmlns="">
                <a:solidFill>
                  <a:srgbClr val="FFFFFF"/>
                </a:solidFill>
              </a14:hiddenFill>
            </a:ext>
          </a:extLst>
        </p:spPr>
      </p:pic>
    </p:spTree>
    <p:custDataLst>
      <p:tags r:id="rId1"/>
    </p:custDataLst>
    <p:extLst>
      <p:ext uri="{BB962C8B-B14F-4D97-AF65-F5344CB8AC3E}">
        <p14:creationId xmlns:p14="http://schemas.microsoft.com/office/powerpoint/2010/main" val="3308767831"/>
      </p:ext>
    </p:extLst>
  </p:cSld>
  <p:clrMapOvr>
    <a:masterClrMapping/>
  </p:clrMapOvr>
  <mc:AlternateContent xmlns:mc="http://schemas.openxmlformats.org/markup-compatibility/2006" xmlns:p14="http://schemas.microsoft.com/office/powerpoint/2010/main">
    <mc:Choice Requires="p14">
      <p:transition spd="slow" p14:dur="2000" advTm="29559"/>
    </mc:Choice>
    <mc:Fallback xmlns="">
      <p:transition spd="slow" advTm="29559"/>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圆角矩形 15"/>
          <p:cNvSpPr/>
          <p:nvPr/>
        </p:nvSpPr>
        <p:spPr>
          <a:xfrm>
            <a:off x="1001046" y="5408224"/>
            <a:ext cx="7141908" cy="1199753"/>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sz="3200" b="1" dirty="0" smtClean="0">
                <a:latin typeface="Calibri" panose="020F0502020204030204" pitchFamily="34" charset="0"/>
              </a:rPr>
              <a:t>Time-consuming, laborious and sometimes inaccurate.</a:t>
            </a:r>
            <a:endParaRPr lang="zh-CN" altLang="en-US" sz="3200" b="1" dirty="0">
              <a:latin typeface="Calibri" panose="020F0502020204030204" pitchFamily="34" charset="0"/>
            </a:endParaRPr>
          </a:p>
        </p:txBody>
      </p:sp>
      <p:grpSp>
        <p:nvGrpSpPr>
          <p:cNvPr id="2" name="组合 1"/>
          <p:cNvGrpSpPr/>
          <p:nvPr/>
        </p:nvGrpSpPr>
        <p:grpSpPr>
          <a:xfrm>
            <a:off x="2141849" y="2117883"/>
            <a:ext cx="3890461" cy="3235963"/>
            <a:chOff x="2141849" y="2117883"/>
            <a:chExt cx="3890461" cy="3235963"/>
          </a:xfrm>
        </p:grpSpPr>
        <p:pic>
          <p:nvPicPr>
            <p:cNvPr id="8194" name="Picture 2" descr="http://previews.123rf.com/images/coramax/coramax1209/coramax120900372/15428746-3d-gente-hombre-persona-con-una-regla-y-un-l-piz-Foto-de-archiv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41849" y="2117883"/>
              <a:ext cx="3890461" cy="2922045"/>
            </a:xfrm>
            <a:prstGeom prst="rect">
              <a:avLst/>
            </a:prstGeom>
            <a:noFill/>
            <a:extLst>
              <a:ext uri="{909E8E84-426E-40DD-AFC4-6F175D3DCCD1}">
                <a14:hiddenFill xmlns:a14="http://schemas.microsoft.com/office/drawing/2010/main">
                  <a:solidFill>
                    <a:srgbClr val="FFFFFF"/>
                  </a:solidFill>
                </a14:hiddenFill>
              </a:ext>
            </a:extLst>
          </p:spPr>
        </p:pic>
        <p:sp>
          <p:nvSpPr>
            <p:cNvPr id="13" name="文本框 12"/>
            <p:cNvSpPr txBox="1"/>
            <p:nvPr/>
          </p:nvSpPr>
          <p:spPr>
            <a:xfrm>
              <a:off x="3017706" y="4830626"/>
              <a:ext cx="2957610" cy="523220"/>
            </a:xfrm>
            <a:prstGeom prst="rect">
              <a:avLst/>
            </a:prstGeom>
            <a:noFill/>
          </p:spPr>
          <p:txBody>
            <a:bodyPr wrap="square" rtlCol="0">
              <a:spAutoFit/>
            </a:bodyPr>
            <a:lstStyle/>
            <a:p>
              <a:pPr algn="ctr"/>
              <a:r>
                <a:rPr lang="en-US" altLang="zh-CN" sz="2800" dirty="0" smtClean="0">
                  <a:latin typeface="Calibri" panose="020F0502020204030204" pitchFamily="34" charset="0"/>
                </a:rPr>
                <a:t>Manual Calibration</a:t>
              </a:r>
              <a:endParaRPr lang="zh-CN" altLang="en-US" sz="2800" dirty="0">
                <a:latin typeface="Calibri" panose="020F0502020204030204" pitchFamily="34" charset="0"/>
              </a:endParaRPr>
            </a:p>
          </p:txBody>
        </p:sp>
      </p:grpSp>
      <p:sp>
        <p:nvSpPr>
          <p:cNvPr id="6" name="灯片编号占位符 5"/>
          <p:cNvSpPr>
            <a:spLocks noGrp="1"/>
          </p:cNvSpPr>
          <p:nvPr>
            <p:ph type="sldNum" sz="quarter" idx="12"/>
          </p:nvPr>
        </p:nvSpPr>
        <p:spPr/>
        <p:txBody>
          <a:bodyPr/>
          <a:lstStyle/>
          <a:p>
            <a:fld id="{2DF117AA-CEB0-421E-A079-91D0E9F5A472}" type="slidenum">
              <a:rPr lang="zh-CN" altLang="en-US" smtClean="0"/>
              <a:pPr/>
              <a:t>6</a:t>
            </a:fld>
            <a:endParaRPr lang="zh-CN" altLang="en-US"/>
          </a:p>
        </p:txBody>
      </p:sp>
      <p:sp>
        <p:nvSpPr>
          <p:cNvPr id="8" name="矩形 7"/>
          <p:cNvSpPr/>
          <p:nvPr/>
        </p:nvSpPr>
        <p:spPr>
          <a:xfrm>
            <a:off x="3435853" y="457863"/>
            <a:ext cx="2233304" cy="584775"/>
          </a:xfrm>
          <a:prstGeom prst="rect">
            <a:avLst/>
          </a:prstGeom>
        </p:spPr>
        <p:txBody>
          <a:bodyPr wrap="none">
            <a:spAutoFit/>
          </a:bodyPr>
          <a:lstStyle/>
          <a:p>
            <a:pPr algn="ctr"/>
            <a:r>
              <a:rPr lang="en-US" altLang="zh-CN" sz="3200" b="1" dirty="0" smtClean="0">
                <a:solidFill>
                  <a:srgbClr val="0962A9"/>
                </a:solidFill>
              </a:rPr>
              <a:t>Our Focus</a:t>
            </a:r>
            <a:endParaRPr lang="zh-CN" altLang="en-US" sz="3200" b="1" dirty="0">
              <a:solidFill>
                <a:srgbClr val="0962A9"/>
              </a:solidFill>
            </a:endParaRPr>
          </a:p>
        </p:txBody>
      </p:sp>
      <p:cxnSp>
        <p:nvCxnSpPr>
          <p:cNvPr id="9" name="直接连接符 8"/>
          <p:cNvCxnSpPr/>
          <p:nvPr/>
        </p:nvCxnSpPr>
        <p:spPr>
          <a:xfrm>
            <a:off x="1526511" y="1104312"/>
            <a:ext cx="5940000" cy="3453"/>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Content Placeholder 2"/>
          <p:cNvSpPr txBox="1">
            <a:spLocks/>
          </p:cNvSpPr>
          <p:nvPr/>
        </p:nvSpPr>
        <p:spPr>
          <a:xfrm>
            <a:off x="1001046" y="1352337"/>
            <a:ext cx="7141908" cy="880849"/>
          </a:xfrm>
          <a:prstGeom prst="rect">
            <a:avLst/>
          </a:prstGeom>
          <a:solidFill>
            <a:srgbClr val="C00000"/>
          </a:solidFill>
          <a:ln>
            <a:headEnd/>
            <a:tailEnd/>
          </a:ln>
        </p:spPr>
        <p:style>
          <a:lnRef idx="2">
            <a:schemeClr val="accent6">
              <a:shade val="50000"/>
            </a:schemeClr>
          </a:lnRef>
          <a:fillRef idx="1">
            <a:schemeClr val="accent6"/>
          </a:fillRef>
          <a:effectRef idx="0">
            <a:schemeClr val="accent6"/>
          </a:effectRef>
          <a:fontRef idx="minor">
            <a:schemeClr val="lt1"/>
          </a:fontRef>
        </p:style>
        <p:txBody>
          <a:bodyPr lIns="100540" tIns="0" rIns="100540" bIns="0" anchor="ctr" anchorCtr="0"/>
          <a:lstStyle>
            <a:defPPr>
              <a:defRPr lang="en-US"/>
            </a:defPPr>
            <a:lvl1pPr marL="231775" algn="ctr" defTabSz="457200">
              <a:defRPr sz="3000">
                <a:solidFill>
                  <a:schemeClr val="bg1"/>
                </a:solidFill>
                <a:latin typeface="Calibri" pitchFamily="34" charset="0"/>
                <a:ea typeface="Batang" pitchFamily="18" charset="-127"/>
                <a:cs typeface="Calibri" pitchFamily="34" charset="0"/>
              </a:defRPr>
            </a:lvl1pPr>
            <a:lvl2pPr defTabSz="457200">
              <a:defRPr>
                <a:solidFill>
                  <a:schemeClr val="tx1"/>
                </a:solidFill>
              </a:defRPr>
            </a:lvl2pPr>
            <a:lvl3pPr defTabSz="457200">
              <a:defRPr>
                <a:solidFill>
                  <a:schemeClr val="tx1"/>
                </a:solidFill>
              </a:defRPr>
            </a:lvl3pPr>
            <a:lvl4pPr defTabSz="457200">
              <a:defRPr>
                <a:solidFill>
                  <a:schemeClr val="tx1"/>
                </a:solidFill>
              </a:defRPr>
            </a:lvl4pPr>
            <a:lvl5pPr defTabSz="457200">
              <a:defRPr>
                <a:solidFill>
                  <a:schemeClr val="tx1"/>
                </a:solidFill>
              </a:defRPr>
            </a:lvl5pPr>
            <a:lvl6pPr defTabSz="457200">
              <a:defRPr>
                <a:solidFill>
                  <a:schemeClr val="tx1"/>
                </a:solidFill>
              </a:defRPr>
            </a:lvl6pPr>
            <a:lvl7pPr defTabSz="457200">
              <a:defRPr>
                <a:solidFill>
                  <a:schemeClr val="tx1"/>
                </a:solidFill>
              </a:defRPr>
            </a:lvl7pPr>
            <a:lvl8pPr defTabSz="457200">
              <a:defRPr>
                <a:solidFill>
                  <a:schemeClr val="tx1"/>
                </a:solidFill>
              </a:defRPr>
            </a:lvl8pPr>
            <a:lvl9pPr lvl="8" algn="ctr" defTabSz="457200">
              <a:spcBef>
                <a:spcPct val="50000"/>
              </a:spcBef>
              <a:buFont typeface="Arial" pitchFamily="34" charset="0"/>
              <a:buChar char="•"/>
              <a:defRPr sz="3200" b="0" i="0">
                <a:solidFill>
                  <a:schemeClr val="bg1"/>
                </a:solidFill>
                <a:latin typeface="Comic Sans MS" pitchFamily="66" charset="0"/>
              </a:defRPr>
            </a:lvl9pPr>
          </a:lstStyle>
          <a:p>
            <a:r>
              <a:rPr lang="en-US" altLang="zh-CN" sz="3200" b="1" dirty="0" smtClean="0">
                <a:solidFill>
                  <a:prstClr val="white"/>
                </a:solidFill>
              </a:rPr>
              <a:t>RFID Reader (Antenna) Calibration</a:t>
            </a:r>
            <a:endParaRPr lang="en-US" altLang="zh-CN" sz="3200" b="1" dirty="0">
              <a:solidFill>
                <a:prstClr val="white"/>
              </a:solidFill>
            </a:endParaRPr>
          </a:p>
        </p:txBody>
      </p:sp>
    </p:spTree>
    <p:custDataLst>
      <p:tags r:id="rId1"/>
    </p:custDataLst>
    <p:extLst>
      <p:ext uri="{BB962C8B-B14F-4D97-AF65-F5344CB8AC3E}">
        <p14:creationId xmlns:p14="http://schemas.microsoft.com/office/powerpoint/2010/main" val="1326276524"/>
      </p:ext>
    </p:extLst>
  </p:cSld>
  <p:clrMapOvr>
    <a:masterClrMapping/>
  </p:clrMapOvr>
  <mc:AlternateContent xmlns:mc="http://schemas.openxmlformats.org/markup-compatibility/2006" xmlns:p14="http://schemas.microsoft.com/office/powerpoint/2010/main">
    <mc:Choice Requires="p14">
      <p:transition spd="slow" p14:dur="2000" advTm="29559"/>
    </mc:Choice>
    <mc:Fallback xmlns="">
      <p:transition spd="slow" advTm="2955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圆角矩形 15"/>
          <p:cNvSpPr/>
          <p:nvPr/>
        </p:nvSpPr>
        <p:spPr>
          <a:xfrm>
            <a:off x="981551" y="5251813"/>
            <a:ext cx="7141908" cy="1199753"/>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sz="3200" b="1" dirty="0" smtClean="0">
                <a:latin typeface="Calibri" panose="020F0502020204030204" pitchFamily="34" charset="0"/>
              </a:rPr>
              <a:t>A </a:t>
            </a:r>
            <a:r>
              <a:rPr lang="en-US" altLang="zh-CN" sz="3200" b="1" dirty="0">
                <a:latin typeface="Calibri" panose="020F0502020204030204" pitchFamily="34" charset="0"/>
              </a:rPr>
              <a:t>simple, convenient and accurate way of </a:t>
            </a:r>
            <a:r>
              <a:rPr lang="en-US" altLang="zh-CN" sz="3200" b="1" dirty="0" smtClean="0">
                <a:latin typeface="Calibri" panose="020F0502020204030204" pitchFamily="34" charset="0"/>
              </a:rPr>
              <a:t>calibration is needed.</a:t>
            </a:r>
            <a:endParaRPr lang="zh-CN" altLang="en-US" sz="3200" b="1" dirty="0">
              <a:latin typeface="Calibri" panose="020F0502020204030204" pitchFamily="34" charset="0"/>
            </a:endParaRPr>
          </a:p>
        </p:txBody>
      </p:sp>
      <p:sp>
        <p:nvSpPr>
          <p:cNvPr id="6" name="灯片编号占位符 5"/>
          <p:cNvSpPr>
            <a:spLocks noGrp="1"/>
          </p:cNvSpPr>
          <p:nvPr>
            <p:ph type="sldNum" sz="quarter" idx="12"/>
          </p:nvPr>
        </p:nvSpPr>
        <p:spPr/>
        <p:txBody>
          <a:bodyPr/>
          <a:lstStyle/>
          <a:p>
            <a:fld id="{2DF117AA-CEB0-421E-A079-91D0E9F5A472}" type="slidenum">
              <a:rPr lang="zh-CN" altLang="en-US" smtClean="0"/>
              <a:pPr/>
              <a:t>7</a:t>
            </a:fld>
            <a:endParaRPr lang="zh-CN" altLang="en-US"/>
          </a:p>
        </p:txBody>
      </p:sp>
      <p:sp>
        <p:nvSpPr>
          <p:cNvPr id="8" name="矩形 7"/>
          <p:cNvSpPr/>
          <p:nvPr/>
        </p:nvSpPr>
        <p:spPr>
          <a:xfrm>
            <a:off x="3435853" y="457863"/>
            <a:ext cx="2233304" cy="584775"/>
          </a:xfrm>
          <a:prstGeom prst="rect">
            <a:avLst/>
          </a:prstGeom>
        </p:spPr>
        <p:txBody>
          <a:bodyPr wrap="none">
            <a:spAutoFit/>
          </a:bodyPr>
          <a:lstStyle/>
          <a:p>
            <a:pPr algn="ctr"/>
            <a:r>
              <a:rPr lang="en-US" altLang="zh-CN" sz="3200" b="1" dirty="0" smtClean="0">
                <a:solidFill>
                  <a:srgbClr val="0962A9"/>
                </a:solidFill>
              </a:rPr>
              <a:t>Our Focus</a:t>
            </a:r>
            <a:endParaRPr lang="zh-CN" altLang="en-US" sz="3200" b="1" dirty="0">
              <a:solidFill>
                <a:srgbClr val="0962A9"/>
              </a:solidFill>
            </a:endParaRPr>
          </a:p>
        </p:txBody>
      </p:sp>
      <p:cxnSp>
        <p:nvCxnSpPr>
          <p:cNvPr id="9" name="直接连接符 8"/>
          <p:cNvCxnSpPr/>
          <p:nvPr/>
        </p:nvCxnSpPr>
        <p:spPr>
          <a:xfrm>
            <a:off x="1526511" y="1104312"/>
            <a:ext cx="5940000" cy="3453"/>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a:off x="721892" y="1426215"/>
            <a:ext cx="4006517" cy="3553284"/>
            <a:chOff x="721892" y="1562692"/>
            <a:chExt cx="4006517" cy="3553284"/>
          </a:xfrm>
        </p:grpSpPr>
        <p:pic>
          <p:nvPicPr>
            <p:cNvPr id="11" name="图片 10"/>
            <p:cNvPicPr>
              <a:picLocks noChangeAspect="1"/>
            </p:cNvPicPr>
            <p:nvPr/>
          </p:nvPicPr>
          <p:blipFill>
            <a:blip r:embed="rId4" cstate="print"/>
            <a:stretch>
              <a:fillRect/>
            </a:stretch>
          </p:blipFill>
          <p:spPr>
            <a:xfrm>
              <a:off x="721892" y="1562692"/>
              <a:ext cx="4006517" cy="3088356"/>
            </a:xfrm>
            <a:prstGeom prst="rect">
              <a:avLst/>
            </a:prstGeom>
          </p:spPr>
        </p:pic>
        <p:sp>
          <p:nvSpPr>
            <p:cNvPr id="12" name="文本框 11"/>
            <p:cNvSpPr txBox="1"/>
            <p:nvPr/>
          </p:nvSpPr>
          <p:spPr>
            <a:xfrm>
              <a:off x="1246345" y="4715866"/>
              <a:ext cx="2957610" cy="400110"/>
            </a:xfrm>
            <a:prstGeom prst="rect">
              <a:avLst/>
            </a:prstGeom>
            <a:noFill/>
          </p:spPr>
          <p:txBody>
            <a:bodyPr wrap="square" rtlCol="0">
              <a:spAutoFit/>
            </a:bodyPr>
            <a:lstStyle/>
            <a:p>
              <a:pPr algn="ctr"/>
              <a:r>
                <a:rPr lang="en-US" altLang="zh-CN" sz="2000" dirty="0" err="1" smtClean="0">
                  <a:latin typeface="Calibri" panose="020F0502020204030204" pitchFamily="34" charset="0"/>
                </a:rPr>
                <a:t>Tagoram</a:t>
              </a:r>
              <a:r>
                <a:rPr lang="en-US" altLang="zh-CN" sz="2000" dirty="0" smtClean="0">
                  <a:latin typeface="Calibri" panose="020F0502020204030204" pitchFamily="34" charset="0"/>
                </a:rPr>
                <a:t> (Mobicom’14)</a:t>
              </a:r>
              <a:endParaRPr lang="zh-CN" altLang="en-US" sz="2000" dirty="0">
                <a:latin typeface="Calibri" panose="020F0502020204030204" pitchFamily="34" charset="0"/>
              </a:endParaRPr>
            </a:p>
          </p:txBody>
        </p:sp>
      </p:grpSp>
      <p:sp>
        <p:nvSpPr>
          <p:cNvPr id="3" name="圆角矩形 2"/>
          <p:cNvSpPr/>
          <p:nvPr/>
        </p:nvSpPr>
        <p:spPr>
          <a:xfrm>
            <a:off x="4993106" y="1521431"/>
            <a:ext cx="3308685" cy="2897925"/>
          </a:xfrm>
          <a:prstGeom prst="roundRect">
            <a:avLst>
              <a:gd name="adj" fmla="val 2694"/>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altLang="zh-CN" sz="2400" dirty="0" smtClean="0">
                <a:solidFill>
                  <a:schemeClr val="tx1">
                    <a:lumMod val="95000"/>
                    <a:lumOff val="5000"/>
                  </a:schemeClr>
                </a:solidFill>
                <a:latin typeface="Calibri" panose="020F0502020204030204" pitchFamily="34" charset="0"/>
              </a:rPr>
              <a:t>Total </a:t>
            </a:r>
            <a:r>
              <a:rPr lang="en-US" altLang="zh-CN" sz="2400" dirty="0">
                <a:solidFill>
                  <a:schemeClr val="tx1">
                    <a:lumMod val="95000"/>
                    <a:lumOff val="5000"/>
                  </a:schemeClr>
                </a:solidFill>
                <a:latin typeface="Calibri" panose="020F0502020204030204" pitchFamily="34" charset="0"/>
              </a:rPr>
              <a:t>4 </a:t>
            </a:r>
            <a:r>
              <a:rPr lang="en-US" altLang="zh-CN" sz="2400" dirty="0" smtClean="0">
                <a:solidFill>
                  <a:schemeClr val="tx1">
                    <a:lumMod val="95000"/>
                    <a:lumOff val="5000"/>
                  </a:schemeClr>
                </a:solidFill>
                <a:latin typeface="Calibri" panose="020F0502020204030204" pitchFamily="34" charset="0"/>
              </a:rPr>
              <a:t>antennas deployed</a:t>
            </a:r>
          </a:p>
          <a:p>
            <a:pPr marL="285750" indent="-285750">
              <a:buFont typeface="Arial" panose="020B0604020202020204" pitchFamily="34" charset="0"/>
              <a:buChar char="•"/>
            </a:pPr>
            <a:r>
              <a:rPr lang="en-US" altLang="zh-CN" sz="2400" dirty="0" smtClean="0">
                <a:solidFill>
                  <a:schemeClr val="tx1">
                    <a:lumMod val="95000"/>
                    <a:lumOff val="5000"/>
                  </a:schemeClr>
                </a:solidFill>
                <a:latin typeface="Calibri" panose="020F0502020204030204" pitchFamily="34" charset="0"/>
              </a:rPr>
              <a:t>Time cost</a:t>
            </a:r>
            <a:r>
              <a:rPr lang="en-US" altLang="zh-CN" sz="2400" dirty="0">
                <a:solidFill>
                  <a:schemeClr val="tx1">
                    <a:lumMod val="95000"/>
                    <a:lumOff val="5000"/>
                  </a:schemeClr>
                </a:solidFill>
                <a:latin typeface="Calibri" panose="020F0502020204030204" pitchFamily="34" charset="0"/>
              </a:rPr>
              <a:t>: </a:t>
            </a:r>
            <a:r>
              <a:rPr lang="en-US" altLang="zh-CN" sz="2400" dirty="0" smtClean="0">
                <a:solidFill>
                  <a:schemeClr val="tx1">
                    <a:lumMod val="95000"/>
                    <a:lumOff val="5000"/>
                  </a:schemeClr>
                </a:solidFill>
                <a:latin typeface="Calibri" panose="020F0502020204030204" pitchFamily="34" charset="0"/>
              </a:rPr>
              <a:t>20~30 </a:t>
            </a:r>
            <a:r>
              <a:rPr lang="en-US" altLang="zh-CN" sz="2400" dirty="0" err="1" smtClean="0">
                <a:solidFill>
                  <a:schemeClr val="tx1">
                    <a:lumMod val="95000"/>
                    <a:lumOff val="5000"/>
                  </a:schemeClr>
                </a:solidFill>
                <a:latin typeface="Calibri" panose="020F0502020204030204" pitchFamily="34" charset="0"/>
              </a:rPr>
              <a:t>mins</a:t>
            </a:r>
            <a:endParaRPr lang="en-US" altLang="zh-CN" sz="2400" dirty="0" smtClean="0">
              <a:solidFill>
                <a:schemeClr val="tx1">
                  <a:lumMod val="95000"/>
                  <a:lumOff val="5000"/>
                </a:schemeClr>
              </a:solidFill>
              <a:latin typeface="Calibri" panose="020F0502020204030204" pitchFamily="34" charset="0"/>
            </a:endParaRPr>
          </a:p>
          <a:p>
            <a:pPr marL="285750" indent="-285750">
              <a:buFont typeface="Arial" panose="020B0604020202020204" pitchFamily="34" charset="0"/>
              <a:buChar char="•"/>
            </a:pPr>
            <a:r>
              <a:rPr lang="en-US" altLang="zh-CN" sz="2400" dirty="0" smtClean="0">
                <a:solidFill>
                  <a:schemeClr val="tx1">
                    <a:lumMod val="95000"/>
                    <a:lumOff val="5000"/>
                  </a:schemeClr>
                </a:solidFill>
                <a:latin typeface="Calibri" panose="020F0502020204030204" pitchFamily="34" charset="0"/>
              </a:rPr>
              <a:t>Energy cost: exhausting and boring</a:t>
            </a:r>
            <a:endParaRPr lang="en-US" altLang="zh-CN" sz="2400" dirty="0">
              <a:solidFill>
                <a:schemeClr val="tx1">
                  <a:lumMod val="95000"/>
                  <a:lumOff val="5000"/>
                </a:schemeClr>
              </a:solidFill>
              <a:latin typeface="Calibri" panose="020F0502020204030204" pitchFamily="34" charset="0"/>
            </a:endParaRPr>
          </a:p>
        </p:txBody>
      </p:sp>
    </p:spTree>
    <p:custDataLst>
      <p:tags r:id="rId1"/>
    </p:custDataLst>
    <p:extLst>
      <p:ext uri="{BB962C8B-B14F-4D97-AF65-F5344CB8AC3E}">
        <p14:creationId xmlns:p14="http://schemas.microsoft.com/office/powerpoint/2010/main" val="2043056239"/>
      </p:ext>
    </p:extLst>
  </p:cSld>
  <p:clrMapOvr>
    <a:masterClrMapping/>
  </p:clrMapOvr>
  <mc:AlternateContent xmlns:mc="http://schemas.openxmlformats.org/markup-compatibility/2006" xmlns:p14="http://schemas.microsoft.com/office/powerpoint/2010/main">
    <mc:Choice Requires="p14">
      <p:transition spd="slow" p14:dur="2000" advTm="29559"/>
    </mc:Choice>
    <mc:Fallback xmlns="">
      <p:transition spd="slow" advTm="2955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2613318" y="2832924"/>
            <a:ext cx="5758636" cy="1123388"/>
            <a:chOff x="2007549" y="2726139"/>
            <a:chExt cx="3355656" cy="1123388"/>
          </a:xfrm>
        </p:grpSpPr>
        <p:sp>
          <p:nvSpPr>
            <p:cNvPr id="8" name="矩形 7"/>
            <p:cNvSpPr/>
            <p:nvPr/>
          </p:nvSpPr>
          <p:spPr>
            <a:xfrm>
              <a:off x="2132706" y="2726139"/>
              <a:ext cx="2477002" cy="1015663"/>
            </a:xfrm>
            <a:prstGeom prst="rect">
              <a:avLst/>
            </a:prstGeom>
          </p:spPr>
          <p:txBody>
            <a:bodyPr wrap="none">
              <a:spAutoFit/>
            </a:bodyPr>
            <a:lstStyle/>
            <a:p>
              <a:r>
                <a:rPr lang="en-US" altLang="zh-CN" sz="6000" b="1" dirty="0" smtClean="0">
                  <a:solidFill>
                    <a:schemeClr val="tx1">
                      <a:lumMod val="75000"/>
                      <a:lumOff val="25000"/>
                    </a:schemeClr>
                  </a:solidFill>
                  <a:latin typeface="Calibri" panose="020F0502020204030204" pitchFamily="34" charset="0"/>
                  <a:cs typeface="Arial" panose="020B0604020202020204" pitchFamily="34" charset="0"/>
                </a:rPr>
                <a:t>Contribution</a:t>
              </a:r>
              <a:endParaRPr lang="zh-CN" altLang="en-US" sz="3200" b="1" dirty="0">
                <a:solidFill>
                  <a:schemeClr val="tx1">
                    <a:lumMod val="75000"/>
                    <a:lumOff val="25000"/>
                  </a:schemeClr>
                </a:solidFill>
                <a:latin typeface="Calibri" panose="020F0502020204030204" pitchFamily="34" charset="0"/>
                <a:cs typeface="Arial" panose="020B0604020202020204" pitchFamily="34" charset="0"/>
              </a:endParaRPr>
            </a:p>
          </p:txBody>
        </p:sp>
        <p:sp>
          <p:nvSpPr>
            <p:cNvPr id="9" name="矩形 8"/>
            <p:cNvSpPr/>
            <p:nvPr/>
          </p:nvSpPr>
          <p:spPr>
            <a:xfrm>
              <a:off x="2007549" y="3387862"/>
              <a:ext cx="3355656" cy="461665"/>
            </a:xfrm>
            <a:prstGeom prst="rect">
              <a:avLst/>
            </a:prstGeom>
          </p:spPr>
          <p:txBody>
            <a:bodyPr wrap="square">
              <a:spAutoFit/>
            </a:bodyPr>
            <a:lstStyle/>
            <a:p>
              <a:endParaRPr lang="en-US" altLang="zh-CN" sz="2400" dirty="0">
                <a:solidFill>
                  <a:schemeClr val="tx1">
                    <a:lumMod val="75000"/>
                    <a:lumOff val="25000"/>
                  </a:schemeClr>
                </a:solidFill>
              </a:endParaRPr>
            </a:p>
          </p:txBody>
        </p:sp>
      </p:grpSp>
      <p:grpSp>
        <p:nvGrpSpPr>
          <p:cNvPr id="17" name="组合 16"/>
          <p:cNvGrpSpPr/>
          <p:nvPr/>
        </p:nvGrpSpPr>
        <p:grpSpPr>
          <a:xfrm>
            <a:off x="179512" y="0"/>
            <a:ext cx="1079595" cy="2270100"/>
            <a:chOff x="540077" y="6772"/>
            <a:chExt cx="1079595" cy="1333996"/>
          </a:xfrm>
        </p:grpSpPr>
        <p:sp>
          <p:nvSpPr>
            <p:cNvPr id="2" name="矩形 1"/>
            <p:cNvSpPr/>
            <p:nvPr/>
          </p:nvSpPr>
          <p:spPr>
            <a:xfrm>
              <a:off x="825572" y="6772"/>
              <a:ext cx="223111" cy="1117972"/>
            </a:xfrm>
            <a:prstGeom prst="rect">
              <a:avLst/>
            </a:prstGeom>
            <a:solidFill>
              <a:srgbClr val="289C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1111067" y="6772"/>
              <a:ext cx="223111" cy="757932"/>
            </a:xfrm>
            <a:prstGeom prst="rect">
              <a:avLst/>
            </a:prstGeom>
            <a:solidFill>
              <a:srgbClr val="E99E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396561" y="6772"/>
              <a:ext cx="223111" cy="1333996"/>
            </a:xfrm>
            <a:prstGeom prst="rect">
              <a:avLst/>
            </a:prstGeom>
            <a:solidFill>
              <a:srgbClr val="CD2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540077" y="6772"/>
              <a:ext cx="223111" cy="901948"/>
            </a:xfrm>
            <a:prstGeom prst="rect">
              <a:avLst/>
            </a:prstGeom>
            <a:solidFill>
              <a:srgbClr val="096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文本框 10"/>
          <p:cNvSpPr txBox="1"/>
          <p:nvPr/>
        </p:nvSpPr>
        <p:spPr>
          <a:xfrm>
            <a:off x="1259107" y="2632873"/>
            <a:ext cx="1809750" cy="1323439"/>
          </a:xfrm>
          <a:prstGeom prst="rect">
            <a:avLst/>
          </a:prstGeom>
          <a:noFill/>
          <a:ln>
            <a:noFill/>
          </a:ln>
        </p:spPr>
        <p:txBody>
          <a:bodyPr wrap="square" rtlCol="0">
            <a:spAutoFit/>
          </a:bodyPr>
          <a:lstStyle/>
          <a:p>
            <a:pPr algn="ctr"/>
            <a:r>
              <a:rPr lang="en-US" altLang="zh-CN" sz="8000" b="1" dirty="0">
                <a:ln w="28575">
                  <a:solidFill>
                    <a:srgbClr val="0962A9"/>
                  </a:solidFill>
                </a:ln>
                <a:solidFill>
                  <a:schemeClr val="bg1"/>
                </a:solidFill>
              </a:rPr>
              <a:t>2</a:t>
            </a:r>
            <a:endParaRPr lang="zh-CN" altLang="en-US" sz="8000" b="1" dirty="0">
              <a:ln w="28575">
                <a:solidFill>
                  <a:srgbClr val="0962A9"/>
                </a:solidFill>
              </a:ln>
              <a:solidFill>
                <a:schemeClr val="bg1"/>
              </a:solidFill>
            </a:endParaRPr>
          </a:p>
        </p:txBody>
      </p:sp>
      <p:sp>
        <p:nvSpPr>
          <p:cNvPr id="5" name="灯片编号占位符 4"/>
          <p:cNvSpPr>
            <a:spLocks noGrp="1"/>
          </p:cNvSpPr>
          <p:nvPr>
            <p:ph type="sldNum" sz="quarter" idx="12"/>
          </p:nvPr>
        </p:nvSpPr>
        <p:spPr/>
        <p:txBody>
          <a:bodyPr/>
          <a:lstStyle/>
          <a:p>
            <a:fld id="{2DF117AA-CEB0-421E-A079-91D0E9F5A472}" type="slidenum">
              <a:rPr lang="zh-CN" altLang="en-US" smtClean="0"/>
              <a:pPr/>
              <a:t>8</a:t>
            </a:fld>
            <a:endParaRPr lang="zh-CN" altLang="en-US"/>
          </a:p>
        </p:txBody>
      </p:sp>
    </p:spTree>
    <p:extLst>
      <p:ext uri="{BB962C8B-B14F-4D97-AF65-F5344CB8AC3E}">
        <p14:creationId xmlns:p14="http://schemas.microsoft.com/office/powerpoint/2010/main" val="3607966236"/>
      </p:ext>
    </p:extLst>
  </p:cSld>
  <p:clrMapOvr>
    <a:masterClrMapping/>
  </p:clrMapOvr>
  <mc:AlternateContent xmlns:mc="http://schemas.openxmlformats.org/markup-compatibility/2006" xmlns:p14="http://schemas.microsoft.com/office/powerpoint/2010/main">
    <mc:Choice Requires="p14">
      <p:transition spd="slow" p14:dur="2000" advTm="12777"/>
    </mc:Choice>
    <mc:Fallback xmlns="">
      <p:transition spd="slow" advTm="12777"/>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4"/>
          <p:cNvSpPr txBox="1"/>
          <p:nvPr/>
        </p:nvSpPr>
        <p:spPr>
          <a:xfrm>
            <a:off x="655249" y="1559556"/>
            <a:ext cx="7794518" cy="3416320"/>
          </a:xfrm>
          <a:prstGeom prst="rect">
            <a:avLst/>
          </a:prstGeom>
          <a:noFill/>
        </p:spPr>
        <p:txBody>
          <a:bodyPr wrap="square" rtlCol="0">
            <a:spAutoFit/>
          </a:bodyPr>
          <a:lstStyle/>
          <a:p>
            <a:pPr marL="342900" indent="-342900">
              <a:spcAft>
                <a:spcPts val="1200"/>
              </a:spcAft>
              <a:buFont typeface="Wingdings" panose="05000000000000000000" pitchFamily="2" charset="2"/>
              <a:buChar char="ü"/>
            </a:pPr>
            <a:r>
              <a:rPr lang="en-US" altLang="zh-CN" sz="2800" dirty="0" smtClean="0">
                <a:latin typeface="Calibri" panose="020F0502020204030204" pitchFamily="34" charset="0"/>
              </a:rPr>
              <a:t>Gives </a:t>
            </a:r>
            <a:r>
              <a:rPr lang="en-US" altLang="zh-CN" sz="2800" dirty="0">
                <a:latin typeface="Calibri" panose="020F0502020204030204" pitchFamily="34" charset="0"/>
              </a:rPr>
              <a:t>an innovative improvement to </a:t>
            </a:r>
            <a:r>
              <a:rPr lang="en-US" altLang="zh-CN" sz="2800" dirty="0" smtClean="0">
                <a:latin typeface="Calibri" panose="020F0502020204030204" pitchFamily="34" charset="0"/>
              </a:rPr>
              <a:t>the previous </a:t>
            </a:r>
            <a:r>
              <a:rPr lang="en-US" altLang="zh-CN" sz="2800" dirty="0" err="1" smtClean="0">
                <a:latin typeface="Calibri" panose="020F0502020204030204" pitchFamily="34" charset="0"/>
              </a:rPr>
              <a:t>AoA</a:t>
            </a:r>
            <a:r>
              <a:rPr lang="en-US" altLang="zh-CN" sz="2800" dirty="0" smtClean="0">
                <a:latin typeface="Calibri" panose="020F0502020204030204" pitchFamily="34" charset="0"/>
              </a:rPr>
              <a:t>-based localization</a:t>
            </a:r>
            <a:endParaRPr lang="en-US" altLang="zh-CN" sz="3200" dirty="0">
              <a:latin typeface="Calibri" panose="020F0502020204030204" pitchFamily="34" charset="0"/>
            </a:endParaRPr>
          </a:p>
          <a:p>
            <a:pPr marL="342900" indent="-342900">
              <a:spcAft>
                <a:spcPts val="1200"/>
              </a:spcAft>
              <a:buFont typeface="Wingdings" panose="05000000000000000000" pitchFamily="2" charset="2"/>
              <a:buChar char="ü"/>
            </a:pPr>
            <a:r>
              <a:rPr lang="en-US" altLang="zh-CN" sz="2800" dirty="0" smtClean="0">
                <a:latin typeface="Calibri" panose="020F0502020204030204" pitchFamily="34" charset="0"/>
              </a:rPr>
              <a:t>First proposes that </a:t>
            </a:r>
            <a:r>
              <a:rPr lang="en-US" altLang="zh-CN" sz="2800" dirty="0">
                <a:latin typeface="Calibri" panose="020F0502020204030204" pitchFamily="34" charset="0"/>
              </a:rPr>
              <a:t>there exists a regular </a:t>
            </a:r>
            <a:r>
              <a:rPr lang="en-US" altLang="zh-CN" sz="2800" dirty="0" smtClean="0">
                <a:latin typeface="Calibri" panose="020F0502020204030204" pitchFamily="34" charset="0"/>
              </a:rPr>
              <a:t>pattern between </a:t>
            </a:r>
            <a:r>
              <a:rPr lang="en-US" altLang="zh-CN" sz="2800" dirty="0">
                <a:latin typeface="Calibri" panose="020F0502020204030204" pitchFamily="34" charset="0"/>
              </a:rPr>
              <a:t>tag’s phase measurements and its </a:t>
            </a:r>
            <a:r>
              <a:rPr lang="en-US" altLang="zh-CN" sz="2800" dirty="0" smtClean="0">
                <a:latin typeface="Calibri" panose="020F0502020204030204" pitchFamily="34" charset="0"/>
              </a:rPr>
              <a:t>orientations</a:t>
            </a:r>
          </a:p>
          <a:p>
            <a:pPr marL="342900" indent="-342900">
              <a:spcAft>
                <a:spcPts val="1200"/>
              </a:spcAft>
              <a:buFont typeface="Wingdings" panose="05000000000000000000" pitchFamily="2" charset="2"/>
              <a:buChar char="ü"/>
            </a:pPr>
            <a:r>
              <a:rPr lang="en-US" altLang="zh-CN" sz="2800" dirty="0" smtClean="0">
                <a:latin typeface="Calibri" panose="020F0502020204030204" pitchFamily="34" charset="0"/>
              </a:rPr>
              <a:t>We implement </a:t>
            </a:r>
            <a:r>
              <a:rPr lang="en-US" altLang="zh-CN" sz="2800" dirty="0">
                <a:latin typeface="Calibri" panose="020F0502020204030204" pitchFamily="34" charset="0"/>
              </a:rPr>
              <a:t>the system with COTS </a:t>
            </a:r>
            <a:r>
              <a:rPr lang="en-US" altLang="zh-CN" sz="2800" dirty="0" smtClean="0">
                <a:latin typeface="Calibri" panose="020F0502020204030204" pitchFamily="34" charset="0"/>
              </a:rPr>
              <a:t>RFID products </a:t>
            </a:r>
            <a:r>
              <a:rPr lang="en-US" altLang="zh-CN" sz="2800" dirty="0">
                <a:latin typeface="Calibri" panose="020F0502020204030204" pitchFamily="34" charset="0"/>
              </a:rPr>
              <a:t>and evaluate it comprehensively</a:t>
            </a:r>
          </a:p>
        </p:txBody>
      </p:sp>
      <p:sp>
        <p:nvSpPr>
          <p:cNvPr id="6" name="灯片编号占位符 5"/>
          <p:cNvSpPr>
            <a:spLocks noGrp="1"/>
          </p:cNvSpPr>
          <p:nvPr>
            <p:ph type="sldNum" sz="quarter" idx="12"/>
          </p:nvPr>
        </p:nvSpPr>
        <p:spPr/>
        <p:txBody>
          <a:bodyPr/>
          <a:lstStyle/>
          <a:p>
            <a:fld id="{2DF117AA-CEB0-421E-A079-91D0E9F5A472}" type="slidenum">
              <a:rPr lang="zh-CN" altLang="en-US" smtClean="0"/>
              <a:pPr/>
              <a:t>9</a:t>
            </a:fld>
            <a:endParaRPr lang="zh-CN" altLang="en-US"/>
          </a:p>
        </p:txBody>
      </p:sp>
      <p:sp>
        <p:nvSpPr>
          <p:cNvPr id="8" name="矩形 7"/>
          <p:cNvSpPr/>
          <p:nvPr/>
        </p:nvSpPr>
        <p:spPr>
          <a:xfrm>
            <a:off x="3690734" y="457863"/>
            <a:ext cx="1723549" cy="584775"/>
          </a:xfrm>
          <a:prstGeom prst="rect">
            <a:avLst/>
          </a:prstGeom>
        </p:spPr>
        <p:txBody>
          <a:bodyPr wrap="none">
            <a:spAutoFit/>
          </a:bodyPr>
          <a:lstStyle/>
          <a:p>
            <a:pPr algn="ctr"/>
            <a:r>
              <a:rPr lang="en-US" altLang="zh-CN" sz="3200" b="1" dirty="0" err="1" smtClean="0">
                <a:solidFill>
                  <a:srgbClr val="0962A9"/>
                </a:solidFill>
              </a:rPr>
              <a:t>Tagspin</a:t>
            </a:r>
            <a:endParaRPr lang="zh-CN" altLang="en-US" sz="3200" b="1" dirty="0">
              <a:solidFill>
                <a:srgbClr val="0962A9"/>
              </a:solidFill>
            </a:endParaRPr>
          </a:p>
        </p:txBody>
      </p:sp>
      <p:cxnSp>
        <p:nvCxnSpPr>
          <p:cNvPr id="9" name="直接连接符 8"/>
          <p:cNvCxnSpPr/>
          <p:nvPr/>
        </p:nvCxnSpPr>
        <p:spPr>
          <a:xfrm>
            <a:off x="1526511" y="1104312"/>
            <a:ext cx="5940000" cy="3453"/>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067939251"/>
      </p:ext>
    </p:extLst>
  </p:cSld>
  <p:clrMapOvr>
    <a:masterClrMapping/>
  </p:clrMapOvr>
  <mc:AlternateContent xmlns:mc="http://schemas.openxmlformats.org/markup-compatibility/2006" xmlns:p14="http://schemas.microsoft.com/office/powerpoint/2010/main">
    <mc:Choice Requires="p14">
      <p:transition spd="slow" p14:dur="2000" advTm="29559"/>
    </mc:Choice>
    <mc:Fallback xmlns="">
      <p:transition spd="slow" advTm="29559"/>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8|12.1"/>
</p:tagLst>
</file>

<file path=ppt/tags/tag10.xml><?xml version="1.0" encoding="utf-8"?>
<p:tagLst xmlns:a="http://schemas.openxmlformats.org/drawingml/2006/main" xmlns:r="http://schemas.openxmlformats.org/officeDocument/2006/relationships" xmlns:p="http://schemas.openxmlformats.org/presentationml/2006/main">
  <p:tag name="TIMING" val="|0.8|12.1"/>
</p:tagLst>
</file>

<file path=ppt/tags/tag11.xml><?xml version="1.0" encoding="utf-8"?>
<p:tagLst xmlns:a="http://schemas.openxmlformats.org/drawingml/2006/main" xmlns:r="http://schemas.openxmlformats.org/officeDocument/2006/relationships" xmlns:p="http://schemas.openxmlformats.org/presentationml/2006/main">
  <p:tag name="TIMING" val="|0.8|12.1"/>
</p:tagLst>
</file>

<file path=ppt/tags/tag12.xml><?xml version="1.0" encoding="utf-8"?>
<p:tagLst xmlns:a="http://schemas.openxmlformats.org/drawingml/2006/main" xmlns:r="http://schemas.openxmlformats.org/officeDocument/2006/relationships" xmlns:p="http://schemas.openxmlformats.org/presentationml/2006/main">
  <p:tag name="TIMING" val="|0.8|12.1"/>
</p:tagLst>
</file>

<file path=ppt/tags/tag13.xml><?xml version="1.0" encoding="utf-8"?>
<p:tagLst xmlns:a="http://schemas.openxmlformats.org/drawingml/2006/main" xmlns:r="http://schemas.openxmlformats.org/officeDocument/2006/relationships" xmlns:p="http://schemas.openxmlformats.org/presentationml/2006/main">
  <p:tag name="TIMING" val="|0.8|12.1"/>
</p:tagLst>
</file>

<file path=ppt/tags/tag14.xml><?xml version="1.0" encoding="utf-8"?>
<p:tagLst xmlns:a="http://schemas.openxmlformats.org/drawingml/2006/main" xmlns:r="http://schemas.openxmlformats.org/officeDocument/2006/relationships" xmlns:p="http://schemas.openxmlformats.org/presentationml/2006/main">
  <p:tag name="TIMING" val="|0.8|12.1"/>
</p:tagLst>
</file>

<file path=ppt/tags/tag15.xml><?xml version="1.0" encoding="utf-8"?>
<p:tagLst xmlns:a="http://schemas.openxmlformats.org/drawingml/2006/main" xmlns:r="http://schemas.openxmlformats.org/officeDocument/2006/relationships" xmlns:p="http://schemas.openxmlformats.org/presentationml/2006/main">
  <p:tag name="TIMING" val="|0.8|12.1"/>
</p:tagLst>
</file>

<file path=ppt/tags/tag16.xml><?xml version="1.0" encoding="utf-8"?>
<p:tagLst xmlns:a="http://schemas.openxmlformats.org/drawingml/2006/main" xmlns:r="http://schemas.openxmlformats.org/officeDocument/2006/relationships" xmlns:p="http://schemas.openxmlformats.org/presentationml/2006/main">
  <p:tag name="TIMING" val="|0.8|12.1"/>
</p:tagLst>
</file>

<file path=ppt/tags/tag17.xml><?xml version="1.0" encoding="utf-8"?>
<p:tagLst xmlns:a="http://schemas.openxmlformats.org/drawingml/2006/main" xmlns:r="http://schemas.openxmlformats.org/officeDocument/2006/relationships" xmlns:p="http://schemas.openxmlformats.org/presentationml/2006/main">
  <p:tag name="TIMING" val="|0.8|12.1"/>
</p:tagLst>
</file>

<file path=ppt/tags/tag18.xml><?xml version="1.0" encoding="utf-8"?>
<p:tagLst xmlns:a="http://schemas.openxmlformats.org/drawingml/2006/main" xmlns:r="http://schemas.openxmlformats.org/officeDocument/2006/relationships" xmlns:p="http://schemas.openxmlformats.org/presentationml/2006/main">
  <p:tag name="TIMING" val="|0.8|12.1"/>
</p:tagLst>
</file>

<file path=ppt/tags/tag19.xml><?xml version="1.0" encoding="utf-8"?>
<p:tagLst xmlns:a="http://schemas.openxmlformats.org/drawingml/2006/main" xmlns:r="http://schemas.openxmlformats.org/officeDocument/2006/relationships" xmlns:p="http://schemas.openxmlformats.org/presentationml/2006/main">
  <p:tag name="TIMING" val="|0.8|12.1"/>
</p:tagLst>
</file>

<file path=ppt/tags/tag2.xml><?xml version="1.0" encoding="utf-8"?>
<p:tagLst xmlns:a="http://schemas.openxmlformats.org/drawingml/2006/main" xmlns:r="http://schemas.openxmlformats.org/officeDocument/2006/relationships" xmlns:p="http://schemas.openxmlformats.org/presentationml/2006/main">
  <p:tag name="TIMING" val="|0.8|12.1"/>
</p:tagLst>
</file>

<file path=ppt/tags/tag20.xml><?xml version="1.0" encoding="utf-8"?>
<p:tagLst xmlns:a="http://schemas.openxmlformats.org/drawingml/2006/main" xmlns:r="http://schemas.openxmlformats.org/officeDocument/2006/relationships" xmlns:p="http://schemas.openxmlformats.org/presentationml/2006/main">
  <p:tag name="TIMING" val="|0.8|12.1"/>
</p:tagLst>
</file>

<file path=ppt/tags/tag21.xml><?xml version="1.0" encoding="utf-8"?>
<p:tagLst xmlns:a="http://schemas.openxmlformats.org/drawingml/2006/main" xmlns:r="http://schemas.openxmlformats.org/officeDocument/2006/relationships" xmlns:p="http://schemas.openxmlformats.org/presentationml/2006/main">
  <p:tag name="TIMING" val="|0.8|12.1"/>
</p:tagLst>
</file>

<file path=ppt/tags/tag3.xml><?xml version="1.0" encoding="utf-8"?>
<p:tagLst xmlns:a="http://schemas.openxmlformats.org/drawingml/2006/main" xmlns:r="http://schemas.openxmlformats.org/officeDocument/2006/relationships" xmlns:p="http://schemas.openxmlformats.org/presentationml/2006/main">
  <p:tag name="TIMING" val="|0.8|12.1"/>
</p:tagLst>
</file>

<file path=ppt/tags/tag4.xml><?xml version="1.0" encoding="utf-8"?>
<p:tagLst xmlns:a="http://schemas.openxmlformats.org/drawingml/2006/main" xmlns:r="http://schemas.openxmlformats.org/officeDocument/2006/relationships" xmlns:p="http://schemas.openxmlformats.org/presentationml/2006/main">
  <p:tag name="TIMING" val="|0.8|12.1"/>
</p:tagLst>
</file>

<file path=ppt/tags/tag5.xml><?xml version="1.0" encoding="utf-8"?>
<p:tagLst xmlns:a="http://schemas.openxmlformats.org/drawingml/2006/main" xmlns:r="http://schemas.openxmlformats.org/officeDocument/2006/relationships" xmlns:p="http://schemas.openxmlformats.org/presentationml/2006/main">
  <p:tag name="TIMING" val="|0.8|12.1"/>
</p:tagLst>
</file>

<file path=ppt/tags/tag6.xml><?xml version="1.0" encoding="utf-8"?>
<p:tagLst xmlns:a="http://schemas.openxmlformats.org/drawingml/2006/main" xmlns:r="http://schemas.openxmlformats.org/officeDocument/2006/relationships" xmlns:p="http://schemas.openxmlformats.org/presentationml/2006/main">
  <p:tag name="TIMING" val="|0.8|12.1"/>
</p:tagLst>
</file>

<file path=ppt/tags/tag7.xml><?xml version="1.0" encoding="utf-8"?>
<p:tagLst xmlns:a="http://schemas.openxmlformats.org/drawingml/2006/main" xmlns:r="http://schemas.openxmlformats.org/officeDocument/2006/relationships" xmlns:p="http://schemas.openxmlformats.org/presentationml/2006/main">
  <p:tag name="TIMING" val="|0.8|12.1"/>
</p:tagLst>
</file>

<file path=ppt/tags/tag8.xml><?xml version="1.0" encoding="utf-8"?>
<p:tagLst xmlns:a="http://schemas.openxmlformats.org/drawingml/2006/main" xmlns:r="http://schemas.openxmlformats.org/officeDocument/2006/relationships" xmlns:p="http://schemas.openxmlformats.org/presentationml/2006/main">
  <p:tag name="TIMING" val="|0.8|12.1"/>
</p:tagLst>
</file>

<file path=ppt/tags/tag9.xml><?xml version="1.0" encoding="utf-8"?>
<p:tagLst xmlns:a="http://schemas.openxmlformats.org/drawingml/2006/main" xmlns:r="http://schemas.openxmlformats.org/officeDocument/2006/relationships" xmlns:p="http://schemas.openxmlformats.org/presentationml/2006/main">
  <p:tag name="TIMING" val="|0.8|12.1"/>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办公室">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办公室">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21148</TotalTime>
  <Words>2265</Words>
  <Application>Microsoft Office PowerPoint</Application>
  <PresentationFormat>全屏显示(4:3)</PresentationFormat>
  <Paragraphs>282</Paragraphs>
  <Slides>34</Slides>
  <Notes>34</Notes>
  <HiddenSlides>0</HiddenSlides>
  <MMClips>0</MMClips>
  <ScaleCrop>false</ScaleCrop>
  <HeadingPairs>
    <vt:vector size="8" baseType="variant">
      <vt:variant>
        <vt:lpstr>已用的字体</vt:lpstr>
      </vt:variant>
      <vt:variant>
        <vt:i4>9</vt:i4>
      </vt:variant>
      <vt:variant>
        <vt:lpstr>主题</vt:lpstr>
      </vt:variant>
      <vt:variant>
        <vt:i4>2</vt:i4>
      </vt:variant>
      <vt:variant>
        <vt:lpstr>嵌入 OLE 服务器</vt:lpstr>
      </vt:variant>
      <vt:variant>
        <vt:i4>1</vt:i4>
      </vt:variant>
      <vt:variant>
        <vt:lpstr>幻灯片标题</vt:lpstr>
      </vt:variant>
      <vt:variant>
        <vt:i4>34</vt:i4>
      </vt:variant>
    </vt:vector>
  </HeadingPairs>
  <TitlesOfParts>
    <vt:vector size="46" baseType="lpstr">
      <vt:lpstr>Batang</vt:lpstr>
      <vt:lpstr>黑体</vt:lpstr>
      <vt:lpstr>华文新魏</vt:lpstr>
      <vt:lpstr>宋体</vt:lpstr>
      <vt:lpstr>微软雅黑</vt:lpstr>
      <vt:lpstr>Arial</vt:lpstr>
      <vt:lpstr>Calibri</vt:lpstr>
      <vt:lpstr>Cambria Math</vt:lpstr>
      <vt:lpstr>Wingdings</vt:lpstr>
      <vt:lpstr>Office 主题</vt:lpstr>
      <vt:lpstr>1_Office 主题</vt:lpstr>
      <vt:lpstr>Equation</vt:lpstr>
      <vt:lpstr>Accurate Spatial Calibration of RFID Antennas via Spinning Tags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Bob</dc:creator>
  <cp:lastModifiedBy>方剑冰</cp:lastModifiedBy>
  <cp:revision>2390</cp:revision>
  <dcterms:created xsi:type="dcterms:W3CDTF">2014-05-10T16:52:39Z</dcterms:created>
  <dcterms:modified xsi:type="dcterms:W3CDTF">2016-06-29T14:41:47Z</dcterms:modified>
</cp:coreProperties>
</file>