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81" r:id="rId2"/>
    <p:sldId id="425" r:id="rId3"/>
    <p:sldId id="423" r:id="rId4"/>
    <p:sldId id="427" r:id="rId5"/>
    <p:sldId id="428" r:id="rId6"/>
    <p:sldId id="429" r:id="rId7"/>
    <p:sldId id="455" r:id="rId8"/>
    <p:sldId id="431" r:id="rId9"/>
    <p:sldId id="435" r:id="rId10"/>
    <p:sldId id="433" r:id="rId11"/>
    <p:sldId id="434" r:id="rId12"/>
    <p:sldId id="432" r:id="rId13"/>
    <p:sldId id="436" r:id="rId14"/>
    <p:sldId id="440" r:id="rId15"/>
    <p:sldId id="437" r:id="rId16"/>
    <p:sldId id="444" r:id="rId17"/>
    <p:sldId id="449" r:id="rId18"/>
    <p:sldId id="456" r:id="rId19"/>
    <p:sldId id="447" r:id="rId20"/>
    <p:sldId id="451" r:id="rId21"/>
    <p:sldId id="448" r:id="rId22"/>
    <p:sldId id="452" r:id="rId23"/>
    <p:sldId id="457" r:id="rId24"/>
    <p:sldId id="401" r:id="rId25"/>
  </p:sldIdLst>
  <p:sldSz cx="9144000" cy="6858000" type="screen4x3"/>
  <p:notesSz cx="6858000" cy="9144000"/>
  <p:defaultTextStyle>
    <a:lvl1pPr algn="ctr" defTabSz="410667">
      <a:defRPr sz="2953">
        <a:latin typeface="Gill Sans"/>
        <a:ea typeface="Gill Sans"/>
        <a:cs typeface="Gill Sans"/>
        <a:sym typeface="Gill Sans"/>
      </a:defRPr>
    </a:lvl1pPr>
    <a:lvl2pPr indent="241044" algn="ctr" defTabSz="410667">
      <a:defRPr sz="2953">
        <a:latin typeface="Gill Sans"/>
        <a:ea typeface="Gill Sans"/>
        <a:cs typeface="Gill Sans"/>
        <a:sym typeface="Gill Sans"/>
      </a:defRPr>
    </a:lvl2pPr>
    <a:lvl3pPr indent="482086" algn="ctr" defTabSz="410667">
      <a:defRPr sz="2953">
        <a:latin typeface="Gill Sans"/>
        <a:ea typeface="Gill Sans"/>
        <a:cs typeface="Gill Sans"/>
        <a:sym typeface="Gill Sans"/>
      </a:defRPr>
    </a:lvl3pPr>
    <a:lvl4pPr indent="723131" algn="ctr" defTabSz="410667">
      <a:defRPr sz="2953">
        <a:latin typeface="Gill Sans"/>
        <a:ea typeface="Gill Sans"/>
        <a:cs typeface="Gill Sans"/>
        <a:sym typeface="Gill Sans"/>
      </a:defRPr>
    </a:lvl4pPr>
    <a:lvl5pPr indent="964174" algn="ctr" defTabSz="410667">
      <a:defRPr sz="2953">
        <a:latin typeface="Gill Sans"/>
        <a:ea typeface="Gill Sans"/>
        <a:cs typeface="Gill Sans"/>
        <a:sym typeface="Gill Sans"/>
      </a:defRPr>
    </a:lvl5pPr>
    <a:lvl6pPr indent="1205217" algn="ctr" defTabSz="410667">
      <a:defRPr sz="2953">
        <a:latin typeface="Gill Sans"/>
        <a:ea typeface="Gill Sans"/>
        <a:cs typeface="Gill Sans"/>
        <a:sym typeface="Gill Sans"/>
      </a:defRPr>
    </a:lvl6pPr>
    <a:lvl7pPr indent="1446262" algn="ctr" defTabSz="410667">
      <a:defRPr sz="2953">
        <a:latin typeface="Gill Sans"/>
        <a:ea typeface="Gill Sans"/>
        <a:cs typeface="Gill Sans"/>
        <a:sym typeface="Gill Sans"/>
      </a:defRPr>
    </a:lvl7pPr>
    <a:lvl8pPr indent="1687304" algn="ctr" defTabSz="410667">
      <a:defRPr sz="2953">
        <a:latin typeface="Gill Sans"/>
        <a:ea typeface="Gill Sans"/>
        <a:cs typeface="Gill Sans"/>
        <a:sym typeface="Gill Sans"/>
      </a:defRPr>
    </a:lvl8pPr>
    <a:lvl9pPr indent="1928348" algn="ctr" defTabSz="410667">
      <a:defRPr sz="2953">
        <a:latin typeface="Gill Sans"/>
        <a:ea typeface="Gill Sans"/>
        <a:cs typeface="Gill Sans"/>
        <a:sym typeface="Gill San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C1E9"/>
    <a:srgbClr val="727272"/>
    <a:srgbClr val="747A7F"/>
    <a:srgbClr val="222A35"/>
    <a:srgbClr val="E85441"/>
    <a:srgbClr val="404040"/>
    <a:srgbClr val="01B150"/>
    <a:srgbClr val="FB694E"/>
    <a:srgbClr val="4262AC"/>
    <a:srgbClr val="46A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7" autoAdjust="0"/>
    <p:restoredTop sz="82929" autoAdjust="0"/>
  </p:normalViewPr>
  <p:slideViewPr>
    <p:cSldViewPr snapToGrid="0" snapToObjects="1">
      <p:cViewPr varScale="1">
        <p:scale>
          <a:sx n="78" d="100"/>
          <a:sy n="78" d="100"/>
        </p:scale>
        <p:origin x="1212"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B8E1FB-501F-3B48-BCFF-DC3F5FD81200}" type="datetimeFigureOut">
              <a:rPr kumimoji="1" lang="zh-CN" altLang="en-US" smtClean="0"/>
              <a:t>2020/4/6</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81C2AA-9739-B549-9031-8C3BB33F828F}" type="slidenum">
              <a:rPr kumimoji="1" lang="zh-CN" altLang="en-US" smtClean="0"/>
              <a:t>‹#›</a:t>
            </a:fld>
            <a:endParaRPr kumimoji="1" lang="zh-CN" altLang="en-US"/>
          </a:p>
        </p:txBody>
      </p:sp>
    </p:spTree>
    <p:extLst>
      <p:ext uri="{BB962C8B-B14F-4D97-AF65-F5344CB8AC3E}">
        <p14:creationId xmlns:p14="http://schemas.microsoft.com/office/powerpoint/2010/main" val="14400096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84" name="Shape 18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581793249"/>
      </p:ext>
    </p:extLst>
  </p:cSld>
  <p:clrMap bg1="lt1" tx1="dk1" bg2="lt2" tx2="dk2" accent1="accent1" accent2="accent2" accent3="accent3" accent4="accent4" accent5="accent5" accent6="accent6" hlink="hlink" folHlink="folHlink"/>
  <p:hf hdr="0" ftr="0" dt="0"/>
  <p:notesStyle>
    <a:lvl1pPr defTabSz="410667">
      <a:defRPr sz="1547">
        <a:latin typeface="Lucida Grande"/>
        <a:ea typeface="Lucida Grande"/>
        <a:cs typeface="Lucida Grande"/>
        <a:sym typeface="Lucida Grande"/>
      </a:defRPr>
    </a:lvl1pPr>
    <a:lvl2pPr indent="160696" defTabSz="410667">
      <a:defRPr sz="1547">
        <a:latin typeface="Lucida Grande"/>
        <a:ea typeface="Lucida Grande"/>
        <a:cs typeface="Lucida Grande"/>
        <a:sym typeface="Lucida Grande"/>
      </a:defRPr>
    </a:lvl2pPr>
    <a:lvl3pPr indent="321391" defTabSz="410667">
      <a:defRPr sz="1547">
        <a:latin typeface="Lucida Grande"/>
        <a:ea typeface="Lucida Grande"/>
        <a:cs typeface="Lucida Grande"/>
        <a:sym typeface="Lucida Grande"/>
      </a:defRPr>
    </a:lvl3pPr>
    <a:lvl4pPr indent="482086" defTabSz="410667">
      <a:defRPr sz="1547">
        <a:latin typeface="Lucida Grande"/>
        <a:ea typeface="Lucida Grande"/>
        <a:cs typeface="Lucida Grande"/>
        <a:sym typeface="Lucida Grande"/>
      </a:defRPr>
    </a:lvl4pPr>
    <a:lvl5pPr indent="642783" defTabSz="410667">
      <a:defRPr sz="1547">
        <a:latin typeface="Lucida Grande"/>
        <a:ea typeface="Lucida Grande"/>
        <a:cs typeface="Lucida Grande"/>
        <a:sym typeface="Lucida Grande"/>
      </a:defRPr>
    </a:lvl5pPr>
    <a:lvl6pPr indent="803479" defTabSz="410667">
      <a:defRPr sz="1547">
        <a:latin typeface="Lucida Grande"/>
        <a:ea typeface="Lucida Grande"/>
        <a:cs typeface="Lucida Grande"/>
        <a:sym typeface="Lucida Grande"/>
      </a:defRPr>
    </a:lvl6pPr>
    <a:lvl7pPr indent="964174" defTabSz="410667">
      <a:defRPr sz="1547">
        <a:latin typeface="Lucida Grande"/>
        <a:ea typeface="Lucida Grande"/>
        <a:cs typeface="Lucida Grande"/>
        <a:sym typeface="Lucida Grande"/>
      </a:defRPr>
    </a:lvl7pPr>
    <a:lvl8pPr indent="1124872" defTabSz="410667">
      <a:defRPr sz="1547">
        <a:latin typeface="Lucida Grande"/>
        <a:ea typeface="Lucida Grande"/>
        <a:cs typeface="Lucida Grande"/>
        <a:sym typeface="Lucida Grande"/>
      </a:defRPr>
    </a:lvl8pPr>
    <a:lvl9pPr indent="1285565" defTabSz="410667">
      <a:defRPr sz="1547">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kumimoji="1" lang="en-US" altLang="zh-CN" dirty="0"/>
              <a:t>Good morning everyone. I’m Chunhui Duan from Tsinghua University, China. It’s my honor today to present our work named “</a:t>
            </a:r>
            <a:r>
              <a:rPr lang="en-US" altLang="zh-CN" sz="1600" cap="none" dirty="0">
                <a:solidFill>
                  <a:srgbClr val="0070C0"/>
                </a:solidFill>
                <a:latin typeface="Comic Sans MS" charset="0"/>
                <a:ea typeface="Comic Sans MS" charset="0"/>
                <a:cs typeface="Comic Sans MS" charset="0"/>
              </a:rPr>
              <a:t>Robust Spinning Sensing System with Dual-RFID-Tags in Noisy Settings</a:t>
            </a:r>
            <a:r>
              <a:rPr kumimoji="1" lang="en-US" altLang="zh-CN" dirty="0"/>
              <a:t>”. </a:t>
            </a:r>
            <a:endParaRPr kumimoji="1" lang="zh-CN" altLang="en-US" dirty="0"/>
          </a:p>
        </p:txBody>
      </p:sp>
    </p:spTree>
    <p:extLst>
      <p:ext uri="{BB962C8B-B14F-4D97-AF65-F5344CB8AC3E}">
        <p14:creationId xmlns:p14="http://schemas.microsoft.com/office/powerpoint/2010/main" val="1124748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547" b="0" i="0" u="none" strike="noStrike" baseline="0" dirty="0">
                <a:latin typeface="Lucida Grande"/>
                <a:ea typeface="Lucida Grande"/>
                <a:cs typeface="Lucida Grande"/>
                <a:sym typeface="Lucida Grande"/>
              </a:rPr>
              <a:t>We can also understand the relative phase from another</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intuitive perspective</a:t>
            </a:r>
            <a:r>
              <a:rPr lang="en-US" altLang="zh-CN" sz="1547" dirty="0">
                <a:effectLst/>
                <a:latin typeface="Lucida Grande"/>
                <a:ea typeface="Lucida Grande"/>
                <a:cs typeface="Lucida Grande"/>
                <a:sym typeface="Lucida Grande"/>
              </a:rPr>
              <a:t>. Although the turntable or</a:t>
            </a:r>
            <a:r>
              <a:rPr lang="zh-CN" altLang="en-US" sz="1547" dirty="0">
                <a:effectLst/>
                <a:latin typeface="Lucida Grande"/>
                <a:ea typeface="Lucida Grande"/>
                <a:cs typeface="Lucida Grande"/>
                <a:sym typeface="Lucida Grande"/>
              </a:rPr>
              <a:t> </a:t>
            </a:r>
            <a:r>
              <a:rPr lang="en-US" altLang="zh-CN" sz="1547" dirty="0">
                <a:effectLst/>
                <a:latin typeface="Lucida Grande"/>
                <a:ea typeface="Lucida Grande"/>
                <a:cs typeface="Lucida Grande"/>
                <a:sym typeface="Lucida Grande"/>
              </a:rPr>
              <a:t>reader</a:t>
            </a:r>
            <a:r>
              <a:rPr lang="zh-CN" altLang="en-US" sz="1547" dirty="0">
                <a:effectLst/>
                <a:latin typeface="Lucida Grande"/>
                <a:ea typeface="Lucida Grande"/>
                <a:cs typeface="Lucida Grande"/>
                <a:sym typeface="Lucida Grande"/>
              </a:rPr>
              <a:t> </a:t>
            </a:r>
            <a:r>
              <a:rPr lang="en-US" altLang="zh-CN" sz="1547" dirty="0">
                <a:effectLst/>
                <a:latin typeface="Lucida Grande"/>
                <a:ea typeface="Lucida Grande"/>
                <a:cs typeface="Lucida Grande"/>
                <a:sym typeface="Lucida Grande"/>
              </a:rPr>
              <a:t>may</a:t>
            </a:r>
            <a:r>
              <a:rPr lang="zh-CN" altLang="en-US" sz="1547" dirty="0">
                <a:effectLst/>
                <a:latin typeface="Lucida Grande"/>
                <a:ea typeface="Lucida Grande"/>
                <a:cs typeface="Lucida Grande"/>
                <a:sym typeface="Lucida Grande"/>
              </a:rPr>
              <a:t> </a:t>
            </a:r>
            <a:r>
              <a:rPr lang="en-US" altLang="zh-CN" sz="1547" dirty="0">
                <a:effectLst/>
                <a:latin typeface="Lucida Grande"/>
                <a:ea typeface="Lucida Grande"/>
                <a:cs typeface="Lucida Grande"/>
                <a:sym typeface="Lucida Grande"/>
              </a:rPr>
              <a:t>translate</a:t>
            </a:r>
            <a:r>
              <a:rPr lang="zh-CN" altLang="en-US" sz="1547" dirty="0">
                <a:effectLst/>
                <a:latin typeface="Lucida Grande"/>
                <a:ea typeface="Lucida Grande"/>
                <a:cs typeface="Lucida Grande"/>
                <a:sym typeface="Lucida Grande"/>
              </a:rPr>
              <a:t> </a:t>
            </a:r>
            <a:r>
              <a:rPr lang="en-US" altLang="zh-CN" sz="1547" dirty="0">
                <a:effectLst/>
                <a:latin typeface="Lucida Grande"/>
                <a:ea typeface="Lucida Grande"/>
                <a:cs typeface="Lucida Grande"/>
                <a:sym typeface="Lucida Grande"/>
              </a:rPr>
              <a:t>randomly during spinning, the relative distance between two tags remains unchanged. So from the perspective of tag 1, tag 2 appears to move around tag 1 in a circle. Therefore, the relative signal</a:t>
            </a:r>
            <a:r>
              <a:rPr lang="zh-CN" altLang="en-US" sz="1547" dirty="0">
                <a:effectLst/>
                <a:latin typeface="Lucida Grande"/>
                <a:ea typeface="Lucida Grande"/>
                <a:cs typeface="Lucida Grande"/>
                <a:sym typeface="Lucida Grande"/>
              </a:rPr>
              <a:t> </a:t>
            </a:r>
            <a:r>
              <a:rPr lang="en-US" altLang="zh-CN" sz="1547" dirty="0">
                <a:effectLst/>
                <a:latin typeface="Lucida Grande"/>
                <a:ea typeface="Lucida Grande"/>
                <a:cs typeface="Lucida Grande"/>
                <a:sym typeface="Lucida Grande"/>
              </a:rPr>
              <a:t>only depends on the rotation</a:t>
            </a:r>
            <a:r>
              <a:rPr lang="zh-CN" altLang="en-US" sz="1547" dirty="0">
                <a:effectLst/>
                <a:latin typeface="Lucida Grande"/>
                <a:ea typeface="Lucida Grande"/>
                <a:cs typeface="Lucida Grande"/>
                <a:sym typeface="Lucida Grande"/>
              </a:rPr>
              <a:t> </a:t>
            </a:r>
            <a:r>
              <a:rPr lang="en-US" altLang="zh-CN" sz="1547" dirty="0">
                <a:effectLst/>
                <a:latin typeface="Lucida Grande"/>
                <a:ea typeface="Lucida Grande"/>
                <a:cs typeface="Lucida Grande"/>
                <a:sym typeface="Lucida Grande"/>
              </a:rPr>
              <a:t>itself instead of the shake induced translation. </a:t>
            </a:r>
            <a:endParaRPr lang="zh-CN" altLang="en-US" sz="1547" dirty="0">
              <a:effectLst/>
              <a:latin typeface="Lucida Grande"/>
              <a:ea typeface="Lucida Grande"/>
              <a:cs typeface="Lucida Grande"/>
              <a:sym typeface="Lucida Grande"/>
            </a:endParaRPr>
          </a:p>
          <a:p>
            <a:r>
              <a:rPr lang="en-US" altLang="zh-CN" dirty="0"/>
              <a:t>We</a:t>
            </a:r>
            <a:r>
              <a:rPr lang="zh-CN" altLang="en-US" dirty="0"/>
              <a:t> </a:t>
            </a:r>
            <a:r>
              <a:rPr lang="en-US" altLang="zh-CN" dirty="0"/>
              <a:t>also</a:t>
            </a:r>
            <a:r>
              <a:rPr lang="zh-CN" altLang="en-US" dirty="0"/>
              <a:t> </a:t>
            </a:r>
            <a:r>
              <a:rPr lang="en-US" altLang="zh-CN" dirty="0"/>
              <a:t>demonstrate</a:t>
            </a:r>
            <a:r>
              <a:rPr lang="zh-CN" altLang="en-US" baseline="0" dirty="0"/>
              <a:t> </a:t>
            </a:r>
            <a:r>
              <a:rPr lang="en-US" altLang="zh-CN" baseline="0" dirty="0"/>
              <a:t>this</a:t>
            </a:r>
            <a:r>
              <a:rPr lang="zh-CN" altLang="en-US" baseline="0" dirty="0"/>
              <a:t> </a:t>
            </a:r>
            <a:r>
              <a:rPr lang="en-US" altLang="zh-CN" baseline="0" dirty="0"/>
              <a:t>can</a:t>
            </a:r>
            <a:r>
              <a:rPr lang="zh-CN" altLang="en-US" baseline="0" dirty="0"/>
              <a:t> </a:t>
            </a:r>
            <a:r>
              <a:rPr lang="en-US" altLang="zh-CN" baseline="0" dirty="0"/>
              <a:t>work</a:t>
            </a:r>
            <a:r>
              <a:rPr lang="zh-CN" altLang="en-US" baseline="0" dirty="0"/>
              <a:t> </a:t>
            </a:r>
            <a:r>
              <a:rPr lang="en-US" altLang="zh-CN" baseline="0" dirty="0"/>
              <a:t>even</a:t>
            </a:r>
            <a:r>
              <a:rPr lang="zh-CN" altLang="en-US" baseline="0" dirty="0"/>
              <a:t> </a:t>
            </a:r>
            <a:r>
              <a:rPr lang="en-US" altLang="zh-CN" baseline="0" dirty="0"/>
              <a:t>in</a:t>
            </a:r>
            <a:r>
              <a:rPr lang="zh-CN" altLang="en-US" baseline="0" dirty="0"/>
              <a:t> </a:t>
            </a:r>
            <a:r>
              <a:rPr lang="en-US" altLang="zh-CN" baseline="0" dirty="0"/>
              <a:t>multipath</a:t>
            </a:r>
            <a:r>
              <a:rPr lang="zh-CN" altLang="en-US" baseline="0" dirty="0"/>
              <a:t> </a:t>
            </a:r>
            <a:r>
              <a:rPr lang="en-US" altLang="zh-CN" baseline="0" dirty="0"/>
              <a:t>and</a:t>
            </a:r>
            <a:r>
              <a:rPr lang="zh-CN" altLang="en-US" baseline="0" dirty="0"/>
              <a:t> </a:t>
            </a:r>
            <a:r>
              <a:rPr lang="en-US" altLang="zh-CN" baseline="0" dirty="0"/>
              <a:t>3D</a:t>
            </a:r>
            <a:r>
              <a:rPr lang="zh-CN" altLang="en-US" baseline="0" dirty="0"/>
              <a:t> </a:t>
            </a:r>
            <a:r>
              <a:rPr lang="en-US" altLang="zh-CN" baseline="0" dirty="0"/>
              <a:t>scenario,</a:t>
            </a:r>
            <a:r>
              <a:rPr lang="zh-CN" altLang="en-US" baseline="0" dirty="0"/>
              <a:t> </a:t>
            </a:r>
            <a:r>
              <a:rPr lang="en-US" altLang="zh-CN" baseline="0" dirty="0"/>
              <a:t>as</a:t>
            </a:r>
            <a:r>
              <a:rPr lang="zh-CN" altLang="en-US" baseline="0" dirty="0"/>
              <a:t> </a:t>
            </a:r>
            <a:r>
              <a:rPr lang="en-US" altLang="zh-CN" baseline="0" dirty="0"/>
              <a:t>long</a:t>
            </a:r>
            <a:r>
              <a:rPr lang="zh-CN" altLang="en-US" baseline="0" dirty="0"/>
              <a:t> </a:t>
            </a:r>
            <a:r>
              <a:rPr lang="en-US" altLang="zh-CN" baseline="0" dirty="0"/>
              <a:t>as</a:t>
            </a:r>
            <a:r>
              <a:rPr lang="zh-CN" altLang="en-US" baseline="0" dirty="0"/>
              <a:t> </a:t>
            </a:r>
            <a:r>
              <a:rPr lang="en-US" altLang="zh-CN" baseline="0" dirty="0"/>
              <a:t>reader’s</a:t>
            </a:r>
            <a:r>
              <a:rPr lang="zh-CN" altLang="en-US" baseline="0" dirty="0"/>
              <a:t> </a:t>
            </a:r>
            <a:r>
              <a:rPr lang="en-US" altLang="zh-CN" baseline="0" dirty="0"/>
              <a:t>angle</a:t>
            </a:r>
            <a:r>
              <a:rPr lang="zh-CN" altLang="en-US" baseline="0" dirty="0"/>
              <a:t> </a:t>
            </a:r>
            <a:r>
              <a:rPr lang="en-US" altLang="zh-CN" baseline="0" dirty="0"/>
              <a:t>of</a:t>
            </a:r>
            <a:r>
              <a:rPr lang="zh-CN" altLang="en-US" baseline="0" dirty="0"/>
              <a:t> </a:t>
            </a:r>
            <a:r>
              <a:rPr lang="en-US" altLang="zh-CN" baseline="0" dirty="0"/>
              <a:t>arrival</a:t>
            </a:r>
            <a:r>
              <a:rPr lang="zh-CN" altLang="en-US" baseline="0" dirty="0"/>
              <a:t> </a:t>
            </a:r>
            <a:r>
              <a:rPr lang="en-US" altLang="zh-CN" baseline="0" dirty="0"/>
              <a:t>alpha</a:t>
            </a:r>
            <a:r>
              <a:rPr lang="zh-CN" altLang="en-US" baseline="0" dirty="0"/>
              <a:t> </a:t>
            </a:r>
            <a:r>
              <a:rPr lang="en-US" altLang="zh-CN" baseline="0" dirty="0"/>
              <a:t>do</a:t>
            </a:r>
            <a:r>
              <a:rPr lang="zh-CN" altLang="en-US" baseline="0" dirty="0"/>
              <a:t> </a:t>
            </a:r>
            <a:r>
              <a:rPr lang="en-US" altLang="zh-CN" baseline="0" dirty="0"/>
              <a:t>not</a:t>
            </a:r>
            <a:r>
              <a:rPr lang="zh-CN" altLang="en-US" baseline="0" dirty="0"/>
              <a:t> </a:t>
            </a:r>
            <a:r>
              <a:rPr lang="en-US" altLang="zh-CN" baseline="0" dirty="0"/>
              <a:t>change.</a:t>
            </a:r>
            <a:r>
              <a:rPr lang="zh-CN" altLang="en-US" baseline="0" dirty="0"/>
              <a:t> </a:t>
            </a:r>
          </a:p>
        </p:txBody>
      </p:sp>
    </p:spTree>
    <p:extLst>
      <p:ext uri="{BB962C8B-B14F-4D97-AF65-F5344CB8AC3E}">
        <p14:creationId xmlns:p14="http://schemas.microsoft.com/office/powerpoint/2010/main" val="1992865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Here show the</a:t>
            </a:r>
            <a:r>
              <a:rPr kumimoji="1" lang="zh-CN" altLang="en-US" baseline="0" dirty="0"/>
              <a:t> </a:t>
            </a:r>
            <a:r>
              <a:rPr kumimoji="1" lang="en-US" altLang="zh-CN" baseline="0" dirty="0"/>
              <a:t>phase</a:t>
            </a:r>
            <a:r>
              <a:rPr kumimoji="1" lang="zh-CN" altLang="en-US" baseline="0" dirty="0"/>
              <a:t> </a:t>
            </a:r>
            <a:r>
              <a:rPr kumimoji="1" lang="en-US" altLang="zh-CN" dirty="0"/>
              <a:t>signals of two tags respectively and their relative signal</a:t>
            </a:r>
            <a:r>
              <a:rPr kumimoji="1" lang="zh-CN" altLang="en-US" dirty="0"/>
              <a:t> </a:t>
            </a:r>
            <a:r>
              <a:rPr kumimoji="1" lang="en-US" altLang="zh-CN" dirty="0"/>
              <a:t>collected</a:t>
            </a:r>
            <a:r>
              <a:rPr kumimoji="1" lang="zh-CN" altLang="en-US" dirty="0"/>
              <a:t> </a:t>
            </a:r>
            <a:r>
              <a:rPr kumimoji="1" lang="en-US" altLang="zh-CN" dirty="0"/>
              <a:t>in</a:t>
            </a:r>
            <a:r>
              <a:rPr kumimoji="1" lang="zh-CN" altLang="en-US" dirty="0"/>
              <a:t> </a:t>
            </a:r>
            <a:r>
              <a:rPr kumimoji="1" lang="en-US" altLang="zh-CN" dirty="0"/>
              <a:t>a</a:t>
            </a:r>
            <a:r>
              <a:rPr kumimoji="1" lang="zh-CN" altLang="en-US" dirty="0"/>
              <a:t> </a:t>
            </a:r>
            <a:r>
              <a:rPr kumimoji="1" lang="en-US" altLang="zh-CN" dirty="0"/>
              <a:t>noisy</a:t>
            </a:r>
            <a:r>
              <a:rPr kumimoji="1" lang="zh-CN" altLang="en-US" dirty="0"/>
              <a:t> </a:t>
            </a:r>
            <a:r>
              <a:rPr kumimoji="1" lang="en-US" altLang="zh-CN" dirty="0"/>
              <a:t>setting. As we can see, both individual signals</a:t>
            </a:r>
            <a:r>
              <a:rPr lang="en-US" altLang="zh-CN" sz="1547" b="0" i="0" u="none" strike="noStrike" baseline="0" dirty="0">
                <a:latin typeface="Lucida Grande"/>
                <a:ea typeface="Lucida Grande"/>
                <a:cs typeface="Lucida Grande"/>
                <a:sym typeface="Lucida Grande"/>
              </a:rPr>
              <a:t> are seriously distorted</a:t>
            </a:r>
            <a:r>
              <a:rPr kumimoji="1" lang="en-US" altLang="zh-CN" sz="1547" b="0" i="0" u="none" strike="noStrike" baseline="0" dirty="0">
                <a:latin typeface="Lucida Grande"/>
                <a:ea typeface="Lucida Grande"/>
                <a:cs typeface="Lucida Grande"/>
                <a:sym typeface="Lucida Grande"/>
              </a:rPr>
              <a:t>,</a:t>
            </a:r>
            <a:r>
              <a:rPr kumimoji="1" lang="zh-CN" altLang="en-US" sz="1547" b="0" i="0" u="none" strike="noStrike" baseline="0" dirty="0">
                <a:latin typeface="Lucida Grande"/>
                <a:ea typeface="Lucida Grande"/>
                <a:cs typeface="Lucida Grande"/>
                <a:sym typeface="Lucida Grande"/>
              </a:rPr>
              <a:t> </a:t>
            </a:r>
            <a:r>
              <a:rPr kumimoji="1" lang="en-US" altLang="zh-CN" sz="1547" b="0" i="0" u="none" strike="noStrike" baseline="0" dirty="0">
                <a:latin typeface="Lucida Grande"/>
                <a:ea typeface="Lucida Grande"/>
                <a:cs typeface="Lucida Grande"/>
                <a:sym typeface="Lucida Grande"/>
              </a:rPr>
              <a:t>w</a:t>
            </a:r>
            <a:r>
              <a:rPr lang="en-US" altLang="zh-CN" sz="1547" b="0" i="0" u="none" strike="noStrike" baseline="0" dirty="0">
                <a:latin typeface="Lucida Grande"/>
                <a:ea typeface="Lucida Grande"/>
                <a:cs typeface="Lucida Grande"/>
                <a:sym typeface="Lucida Grande"/>
              </a:rPr>
              <a:t>e cannot visually inspect the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periods at all.</a:t>
            </a:r>
            <a:r>
              <a:rPr kumimoji="1" lang="en-US" altLang="zh-CN" dirty="0"/>
              <a:t> But the relative spinning signal we define</a:t>
            </a:r>
            <a:r>
              <a:rPr lang="en-US" altLang="zh-CN" sz="1547" b="0" i="0" u="none" strike="noStrike" baseline="0" dirty="0">
                <a:latin typeface="Lucida Grande"/>
                <a:ea typeface="Lucida Grande"/>
                <a:cs typeface="Lucida Grande"/>
                <a:sym typeface="Lucida Grande"/>
              </a:rPr>
              <a:t> becomes far more regular</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and</a:t>
            </a:r>
            <a:r>
              <a:rPr lang="zh-CN" altLang="en-US" sz="1547" b="0" i="0" u="none" strike="noStrike" baseline="0" dirty="0">
                <a:latin typeface="Lucida Grande"/>
                <a:ea typeface="Lucida Grande"/>
                <a:cs typeface="Lucida Grande"/>
                <a:sym typeface="Lucida Grande"/>
              </a:rPr>
              <a:t> </a:t>
            </a:r>
            <a:r>
              <a:rPr kumimoji="1" lang="en-US" altLang="zh-CN" dirty="0"/>
              <a:t>well</a:t>
            </a:r>
            <a:r>
              <a:rPr kumimoji="1" lang="zh-CN" altLang="en-US" dirty="0"/>
              <a:t> </a:t>
            </a:r>
            <a:r>
              <a:rPr kumimoji="1" lang="en-US" altLang="zh-CN" dirty="0"/>
              <a:t>reveals</a:t>
            </a:r>
            <a:r>
              <a:rPr kumimoji="1" lang="zh-CN" altLang="en-US" dirty="0"/>
              <a:t> </a:t>
            </a:r>
            <a:r>
              <a:rPr kumimoji="1" lang="en-US" altLang="zh-CN" dirty="0"/>
              <a:t>the original</a:t>
            </a:r>
            <a:r>
              <a:rPr kumimoji="1" lang="zh-CN" altLang="en-US" dirty="0"/>
              <a:t> </a:t>
            </a:r>
            <a:r>
              <a:rPr kumimoji="1" lang="en-US" altLang="zh-CN" dirty="0"/>
              <a:t>spinning frequency.</a:t>
            </a:r>
            <a:endParaRPr kumimoji="1" lang="zh-CN" altLang="en-US" dirty="0"/>
          </a:p>
        </p:txBody>
      </p:sp>
    </p:spTree>
    <p:extLst>
      <p:ext uri="{BB962C8B-B14F-4D97-AF65-F5344CB8AC3E}">
        <p14:creationId xmlns:p14="http://schemas.microsoft.com/office/powerpoint/2010/main" val="1538128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After</a:t>
            </a:r>
            <a:r>
              <a:rPr kumimoji="1" lang="zh-CN" altLang="en-US" baseline="0" dirty="0"/>
              <a:t> </a:t>
            </a:r>
            <a:r>
              <a:rPr kumimoji="1" lang="en-US" altLang="zh-CN" baseline="0" dirty="0"/>
              <a:t>we</a:t>
            </a:r>
            <a:r>
              <a:rPr kumimoji="1" lang="zh-CN" altLang="en-US" baseline="0" dirty="0"/>
              <a:t> </a:t>
            </a:r>
            <a:r>
              <a:rPr kumimoji="1" lang="en-US" altLang="zh-CN" baseline="0" dirty="0"/>
              <a:t>acquire</a:t>
            </a:r>
            <a:r>
              <a:rPr kumimoji="1" lang="zh-CN" altLang="en-US" baseline="0" dirty="0"/>
              <a:t> </a:t>
            </a:r>
            <a:r>
              <a:rPr kumimoji="1" lang="en-US" altLang="zh-CN" baseline="0" dirty="0"/>
              <a:t>the</a:t>
            </a:r>
            <a:r>
              <a:rPr kumimoji="1" lang="zh-CN" altLang="en-US" baseline="0" dirty="0"/>
              <a:t> </a:t>
            </a:r>
            <a:r>
              <a:rPr kumimoji="1" lang="en-US" altLang="zh-CN" baseline="0" dirty="0"/>
              <a:t>spinning</a:t>
            </a:r>
            <a:r>
              <a:rPr kumimoji="1" lang="zh-CN" altLang="en-US" baseline="0" dirty="0"/>
              <a:t> </a:t>
            </a:r>
            <a:r>
              <a:rPr kumimoji="1" lang="en-US" altLang="zh-CN" baseline="0" dirty="0"/>
              <a:t>signal,</a:t>
            </a:r>
            <a:r>
              <a:rPr kumimoji="1" lang="zh-CN" altLang="en-US" baseline="0" dirty="0"/>
              <a:t> </a:t>
            </a:r>
            <a:r>
              <a:rPr kumimoji="1" lang="en-US" altLang="zh-CN" baseline="0" dirty="0"/>
              <a:t>another</a:t>
            </a:r>
            <a:r>
              <a:rPr kumimoji="1" lang="zh-CN" altLang="en-US" baseline="0" dirty="0"/>
              <a:t> </a:t>
            </a:r>
            <a:r>
              <a:rPr kumimoji="1" lang="en-US" altLang="zh-CN" baseline="0" dirty="0"/>
              <a:t>problem</a:t>
            </a:r>
            <a:r>
              <a:rPr kumimoji="1" lang="zh-CN" altLang="en-US" baseline="0" dirty="0"/>
              <a:t> </a:t>
            </a:r>
            <a:r>
              <a:rPr kumimoji="1" lang="en-US" altLang="zh-CN" baseline="0" dirty="0"/>
              <a:t>is</a:t>
            </a:r>
            <a:r>
              <a:rPr kumimoji="1" lang="zh-CN" altLang="en-US" baseline="0" dirty="0"/>
              <a:t> </a:t>
            </a:r>
            <a:r>
              <a:rPr kumimoji="1" lang="en-US" altLang="zh-CN" dirty="0"/>
              <a:t>low sampling rate. </a:t>
            </a:r>
            <a:r>
              <a:rPr kumimoji="1" lang="en-US" altLang="zh-CN" baseline="0" dirty="0"/>
              <a:t>As the Nyquist-sampling theorem</a:t>
            </a:r>
            <a:r>
              <a:rPr kumimoji="1" lang="zh-CN" altLang="en-US" baseline="0" dirty="0"/>
              <a:t> </a:t>
            </a:r>
            <a:r>
              <a:rPr kumimoji="1" lang="en-US" altLang="zh-CN" baseline="0" dirty="0"/>
              <a:t>states, in</a:t>
            </a:r>
            <a:r>
              <a:rPr kumimoji="1" lang="zh-CN" altLang="en-US" baseline="0" dirty="0"/>
              <a:t> </a:t>
            </a:r>
            <a:r>
              <a:rPr kumimoji="1" lang="en-US" altLang="zh-CN" baseline="0" dirty="0"/>
              <a:t>order</a:t>
            </a:r>
            <a:r>
              <a:rPr kumimoji="1" lang="zh-CN" altLang="en-US" baseline="0" dirty="0"/>
              <a:t> </a:t>
            </a:r>
            <a:r>
              <a:rPr kumimoji="1" lang="en-US" altLang="zh-CN" baseline="0" dirty="0"/>
              <a:t>to</a:t>
            </a:r>
            <a:r>
              <a:rPr kumimoji="1" lang="zh-CN" altLang="en-US" baseline="0" dirty="0"/>
              <a:t> </a:t>
            </a:r>
            <a:r>
              <a:rPr kumimoji="1" lang="en-US" altLang="zh-CN" baseline="0" dirty="0"/>
              <a:t>guarantee</a:t>
            </a:r>
            <a:r>
              <a:rPr lang="en-US" altLang="zh-CN" sz="1547" b="0" i="0" u="none" strike="noStrike" baseline="0" dirty="0">
                <a:latin typeface="Lucida Grande"/>
                <a:ea typeface="Lucida Grande"/>
                <a:cs typeface="Lucida Grande"/>
                <a:sym typeface="Lucida Grande"/>
              </a:rPr>
              <a:t> perfect reconstruction of</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a</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err="1">
                <a:latin typeface="Lucida Grande"/>
                <a:ea typeface="Lucida Grande"/>
                <a:cs typeface="Lucida Grande"/>
                <a:sym typeface="Lucida Grande"/>
              </a:rPr>
              <a:t>bandlimit</a:t>
            </a:r>
            <a:r>
              <a:rPr lang="en-US" altLang="zh-CN" sz="1547" b="0" i="0" u="none" strike="noStrike" baseline="0" dirty="0">
                <a:latin typeface="Lucida Grande"/>
                <a:ea typeface="Lucida Grande"/>
                <a:cs typeface="Lucida Grande"/>
                <a:sym typeface="Lucida Grande"/>
              </a:rPr>
              <a:t> signal,</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the sampling rate should be at least twice the highest frequency</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contained</a:t>
            </a:r>
            <a:r>
              <a:rPr kumimoji="1" lang="en-US" altLang="zh-CN" sz="1547" b="0" i="0" u="none" strike="noStrike" baseline="0" dirty="0">
                <a:latin typeface="Lucida Grande"/>
                <a:ea typeface="Lucida Grande"/>
                <a:cs typeface="Lucida Grande"/>
                <a:sym typeface="Lucida Grande"/>
              </a:rPr>
              <a:t>.</a:t>
            </a:r>
            <a:endParaRPr kumimoji="1" lang="en-US" altLang="zh-CN" baseline="0" dirty="0"/>
          </a:p>
          <a:p>
            <a:r>
              <a:rPr kumimoji="1" lang="en-US" altLang="zh-CN" baseline="0" dirty="0"/>
              <a:t>But</a:t>
            </a:r>
            <a:r>
              <a:rPr kumimoji="1" lang="zh-CN" altLang="en-US" baseline="0" dirty="0"/>
              <a:t> </a:t>
            </a:r>
            <a:r>
              <a:rPr kumimoji="1" lang="en-US" altLang="zh-CN" baseline="0" dirty="0"/>
              <a:t>nowadays, a commercial RFID reader can read tags 40 times per second on average, offering a sampling frequency of about</a:t>
            </a:r>
            <a:r>
              <a:rPr kumimoji="1" lang="zh-CN" altLang="en-US" baseline="0" dirty="0"/>
              <a:t> </a:t>
            </a:r>
            <a:r>
              <a:rPr kumimoji="1" lang="en-US" altLang="zh-CN" baseline="0" dirty="0"/>
              <a:t>40Hz. According to the sampling theorem, we can only sense the spinning signal with a frequency of lower than 20Hz, which is apparently insufficient for many</a:t>
            </a:r>
            <a:r>
              <a:rPr kumimoji="1" lang="zh-CN" altLang="en-US" baseline="0" dirty="0"/>
              <a:t> </a:t>
            </a:r>
            <a:r>
              <a:rPr kumimoji="1" lang="en-US" altLang="zh-CN" baseline="0" dirty="0"/>
              <a:t>cases. </a:t>
            </a:r>
            <a:endParaRPr kumimoji="1" lang="zh-CN" altLang="en-US" dirty="0"/>
          </a:p>
          <a:p>
            <a:endParaRPr kumimoji="1" lang="zh-CN" altLang="en-US" dirty="0"/>
          </a:p>
        </p:txBody>
      </p:sp>
    </p:spTree>
    <p:extLst>
      <p:ext uri="{BB962C8B-B14F-4D97-AF65-F5344CB8AC3E}">
        <p14:creationId xmlns:p14="http://schemas.microsoft.com/office/powerpoint/2010/main" val="813465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To</a:t>
            </a:r>
            <a:r>
              <a:rPr kumimoji="1" lang="zh-CN" altLang="en-US" dirty="0"/>
              <a:t> </a:t>
            </a:r>
            <a:r>
              <a:rPr kumimoji="1" lang="en-US" altLang="zh-CN" dirty="0"/>
              <a:t>inspect</a:t>
            </a:r>
            <a:r>
              <a:rPr kumimoji="1" lang="zh-CN" altLang="en-US" dirty="0"/>
              <a:t> </a:t>
            </a:r>
            <a:r>
              <a:rPr kumimoji="1" lang="en-US" altLang="zh-CN" dirty="0"/>
              <a:t>high</a:t>
            </a:r>
            <a:r>
              <a:rPr kumimoji="1" lang="zh-CN" altLang="en-US" dirty="0"/>
              <a:t> </a:t>
            </a:r>
            <a:r>
              <a:rPr kumimoji="1" lang="en-US" altLang="zh-CN" dirty="0"/>
              <a:t>frequency</a:t>
            </a:r>
            <a:r>
              <a:rPr kumimoji="1" lang="zh-CN" altLang="en-US" dirty="0"/>
              <a:t> </a:t>
            </a:r>
            <a:r>
              <a:rPr kumimoji="1" lang="en-US" altLang="zh-CN" dirty="0"/>
              <a:t>spinning</a:t>
            </a:r>
            <a:r>
              <a:rPr kumimoji="1" lang="zh-CN" altLang="en-US" dirty="0"/>
              <a:t> </a:t>
            </a:r>
            <a:r>
              <a:rPr kumimoji="1" lang="en-US" altLang="zh-CN" dirty="0"/>
              <a:t>with</a:t>
            </a:r>
            <a:r>
              <a:rPr kumimoji="1" lang="zh-CN" altLang="en-US" baseline="0" dirty="0"/>
              <a:t> </a:t>
            </a:r>
            <a:r>
              <a:rPr kumimoji="1" lang="en-US" altLang="zh-CN" baseline="0" dirty="0"/>
              <a:t>dual</a:t>
            </a:r>
            <a:r>
              <a:rPr kumimoji="1" lang="zh-CN" altLang="en-US" baseline="0" dirty="0"/>
              <a:t> </a:t>
            </a:r>
            <a:r>
              <a:rPr kumimoji="1" lang="en-US" altLang="zh-CN" baseline="0" dirty="0"/>
              <a:t>tags,</a:t>
            </a:r>
            <a:r>
              <a:rPr kumimoji="1" lang="zh-CN" altLang="en-US" baseline="0" dirty="0"/>
              <a:t> </a:t>
            </a:r>
            <a:r>
              <a:rPr kumimoji="1" lang="en-US" altLang="zh-CN" baseline="0" dirty="0"/>
              <a:t>we</a:t>
            </a:r>
            <a:r>
              <a:rPr kumimoji="1" lang="zh-CN" altLang="en-US" baseline="0" dirty="0"/>
              <a:t> </a:t>
            </a:r>
            <a:r>
              <a:rPr kumimoji="1" lang="en-US" altLang="zh-CN" baseline="0" dirty="0"/>
              <a:t>are</a:t>
            </a:r>
            <a:r>
              <a:rPr kumimoji="1" lang="zh-CN" altLang="en-US" baseline="0" dirty="0"/>
              <a:t> </a:t>
            </a:r>
            <a:r>
              <a:rPr kumimoji="1" lang="en-US" altLang="zh-CN" baseline="0" dirty="0"/>
              <a:t>inspired</a:t>
            </a:r>
            <a:r>
              <a:rPr kumimoji="1" lang="zh-CN" altLang="en-US" baseline="0" dirty="0"/>
              <a:t> </a:t>
            </a:r>
            <a:r>
              <a:rPr kumimoji="1" lang="en-US" altLang="zh-CN" baseline="0" dirty="0"/>
              <a:t>by</a:t>
            </a:r>
            <a:r>
              <a:rPr kumimoji="1" lang="zh-CN" altLang="en-US" baseline="0" dirty="0"/>
              <a:t> </a:t>
            </a:r>
            <a:r>
              <a:rPr kumimoji="1" lang="en-US" altLang="zh-CN" baseline="0" dirty="0"/>
              <a:t>compressive sampling</a:t>
            </a:r>
            <a:r>
              <a:rPr kumimoji="1" lang="zh-CN" altLang="en-US" baseline="0" dirty="0"/>
              <a:t> </a:t>
            </a:r>
            <a:r>
              <a:rPr kumimoji="1" lang="en-US" altLang="zh-CN" baseline="0" dirty="0"/>
              <a:t>technique.</a:t>
            </a:r>
            <a:r>
              <a:rPr kumimoji="1" lang="en-US" altLang="zh-CN" dirty="0"/>
              <a:t> It</a:t>
            </a:r>
            <a:r>
              <a:rPr kumimoji="1" lang="zh-CN" altLang="en-US" dirty="0"/>
              <a:t> </a:t>
            </a:r>
            <a:r>
              <a:rPr kumimoji="1" lang="en-US" altLang="zh-CN" baseline="0" dirty="0"/>
              <a:t>shows</a:t>
            </a:r>
            <a:r>
              <a:rPr kumimoji="1" lang="zh-CN" altLang="en-US" baseline="0" dirty="0"/>
              <a:t> </a:t>
            </a:r>
            <a:r>
              <a:rPr kumimoji="1" lang="en-US" altLang="zh-CN" baseline="0" dirty="0"/>
              <a:t>that</a:t>
            </a:r>
            <a:r>
              <a:rPr lang="en-US" altLang="zh-CN" sz="1547" b="0" i="0" u="none" strike="noStrike" baseline="0" dirty="0">
                <a:latin typeface="Lucida Grande"/>
                <a:ea typeface="Lucida Grande"/>
                <a:cs typeface="Lucida Grande"/>
                <a:sym typeface="Lucida Grande"/>
              </a:rPr>
              <a:t> the </a:t>
            </a:r>
            <a:r>
              <a:rPr lang="en-US" altLang="zh-CN" sz="1547" b="0" i="0" u="none" strike="noStrike" baseline="0" dirty="0" err="1">
                <a:latin typeface="Lucida Grande"/>
                <a:ea typeface="Lucida Grande"/>
                <a:cs typeface="Lucida Grande"/>
                <a:sym typeface="Lucida Grande"/>
              </a:rPr>
              <a:t>sparsity</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of a signal can be exploited to perfectly reconstruct it from</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far fewer samples than required by the sampling theorem, if</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one can randomly  measure linear combinations of the signal.</a:t>
            </a:r>
            <a:endParaRPr kumimoji="1" lang="zh-CN" altLang="en-US" baseline="0" dirty="0"/>
          </a:p>
          <a:p>
            <a:endParaRPr kumimoji="1" lang="zh-CN" altLang="en-US" dirty="0"/>
          </a:p>
        </p:txBody>
      </p:sp>
    </p:spTree>
    <p:extLst>
      <p:ext uri="{BB962C8B-B14F-4D97-AF65-F5344CB8AC3E}">
        <p14:creationId xmlns:p14="http://schemas.microsoft.com/office/powerpoint/2010/main" val="1106211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defTabSz="584200" eaLnBrk="1" fontAlgn="auto" latinLnBrk="0" hangingPunct="1">
              <a:lnSpc>
                <a:spcPct val="100000"/>
              </a:lnSpc>
              <a:spcBef>
                <a:spcPts val="0"/>
              </a:spcBef>
              <a:spcAft>
                <a:spcPts val="0"/>
              </a:spcAft>
              <a:buClrTx/>
              <a:buSzTx/>
              <a:buFontTx/>
              <a:buNone/>
              <a:tabLst/>
              <a:defRPr/>
            </a:pPr>
            <a:r>
              <a:rPr kumimoji="1" lang="en-US" altLang="zh-CN" baseline="0" dirty="0"/>
              <a:t>To</a:t>
            </a:r>
            <a:r>
              <a:rPr kumimoji="1" lang="zh-CN" altLang="en-US" baseline="0" dirty="0"/>
              <a:t> </a:t>
            </a:r>
            <a:r>
              <a:rPr kumimoji="1" lang="en-US" altLang="zh-CN" baseline="0" dirty="0"/>
              <a:t>apply</a:t>
            </a:r>
            <a:r>
              <a:rPr kumimoji="1" lang="zh-CN" altLang="en-US" baseline="0" dirty="0"/>
              <a:t> </a:t>
            </a:r>
            <a:r>
              <a:rPr kumimoji="1" lang="en-US" altLang="zh-CN" baseline="0" dirty="0"/>
              <a:t>compressive</a:t>
            </a:r>
            <a:r>
              <a:rPr kumimoji="1" lang="zh-CN" altLang="en-US" baseline="0" dirty="0"/>
              <a:t> </a:t>
            </a:r>
            <a:r>
              <a:rPr kumimoji="1" lang="en-US" altLang="zh-CN" baseline="0" dirty="0"/>
              <a:t>sampling</a:t>
            </a:r>
            <a:r>
              <a:rPr kumimoji="1" lang="zh-CN" altLang="en-US" baseline="0" dirty="0"/>
              <a:t> </a:t>
            </a:r>
            <a:r>
              <a:rPr kumimoji="1" lang="en-US" altLang="zh-CN" baseline="0" dirty="0"/>
              <a:t>in</a:t>
            </a:r>
            <a:r>
              <a:rPr kumimoji="1" lang="zh-CN" altLang="en-US" baseline="0" dirty="0"/>
              <a:t> </a:t>
            </a:r>
            <a:r>
              <a:rPr kumimoji="1" lang="en-US" altLang="zh-CN" baseline="0" dirty="0"/>
              <a:t>our</a:t>
            </a:r>
            <a:r>
              <a:rPr kumimoji="1" lang="zh-CN" altLang="en-US" baseline="0" dirty="0"/>
              <a:t> </a:t>
            </a:r>
            <a:r>
              <a:rPr kumimoji="1" lang="en-US" altLang="zh-CN" baseline="0" dirty="0"/>
              <a:t>case</a:t>
            </a:r>
            <a:r>
              <a:rPr kumimoji="1" lang="zh-CN" altLang="en-US" baseline="0" dirty="0"/>
              <a:t> </a:t>
            </a:r>
            <a:r>
              <a:rPr kumimoji="1" lang="en-US" altLang="zh-CN" baseline="0" dirty="0"/>
              <a:t>encounters</a:t>
            </a:r>
            <a:r>
              <a:rPr kumimoji="1" lang="zh-CN" altLang="en-US" baseline="0" dirty="0"/>
              <a:t> </a:t>
            </a:r>
            <a:r>
              <a:rPr kumimoji="1" lang="en-US" altLang="zh-CN" baseline="0" dirty="0"/>
              <a:t>two</a:t>
            </a:r>
            <a:r>
              <a:rPr kumimoji="1" lang="zh-CN" altLang="en-US" baseline="0" dirty="0"/>
              <a:t> </a:t>
            </a:r>
            <a:r>
              <a:rPr kumimoji="1" lang="en-US" altLang="zh-CN" baseline="0" dirty="0"/>
              <a:t>challenges.</a:t>
            </a:r>
            <a:r>
              <a:rPr kumimoji="1" lang="zh-CN" altLang="en-US" baseline="0" dirty="0"/>
              <a:t> </a:t>
            </a:r>
          </a:p>
          <a:p>
            <a:pPr marL="0" marR="0" indent="0" defTabSz="584200" eaLnBrk="1" fontAlgn="auto" latinLnBrk="0" hangingPunct="1">
              <a:lnSpc>
                <a:spcPct val="100000"/>
              </a:lnSpc>
              <a:spcBef>
                <a:spcPts val="0"/>
              </a:spcBef>
              <a:spcAft>
                <a:spcPts val="0"/>
              </a:spcAft>
              <a:buClrTx/>
              <a:buSzTx/>
              <a:buFontTx/>
              <a:buNone/>
              <a:tabLst/>
              <a:defRPr/>
            </a:pPr>
            <a:r>
              <a:rPr kumimoji="1" lang="en-US" altLang="zh-CN" baseline="0" dirty="0"/>
              <a:t>First,</a:t>
            </a:r>
            <a:r>
              <a:rPr kumimoji="1" lang="zh-CN" altLang="en-US" baseline="0" dirty="0"/>
              <a:t> </a:t>
            </a:r>
            <a:r>
              <a:rPr kumimoji="1" lang="en-US" altLang="zh-CN" baseline="0" dirty="0"/>
              <a:t>CS</a:t>
            </a:r>
            <a:r>
              <a:rPr kumimoji="1" lang="zh-CN" altLang="en-US" baseline="0" dirty="0"/>
              <a:t> </a:t>
            </a:r>
            <a:r>
              <a:rPr kumimoji="1" lang="en-US" altLang="zh-CN" baseline="0" dirty="0"/>
              <a:t>requires</a:t>
            </a:r>
            <a:r>
              <a:rPr kumimoji="1" lang="zh-CN" altLang="en-US" baseline="0" dirty="0"/>
              <a:t> </a:t>
            </a:r>
            <a:r>
              <a:rPr kumimoji="1" lang="en-US" altLang="zh-CN" baseline="0" dirty="0"/>
              <a:t>to</a:t>
            </a:r>
            <a:r>
              <a:rPr kumimoji="1" lang="zh-CN" altLang="en-US" baseline="0" dirty="0"/>
              <a:t> </a:t>
            </a:r>
            <a:r>
              <a:rPr kumimoji="1" lang="en-US" altLang="zh-CN" baseline="0" dirty="0"/>
              <a:t>project</a:t>
            </a:r>
            <a:r>
              <a:rPr kumimoji="1" lang="zh-CN" altLang="en-US" baseline="0" dirty="0"/>
              <a:t> </a:t>
            </a:r>
            <a:r>
              <a:rPr kumimoji="1" lang="en-US" altLang="zh-CN" baseline="0" dirty="0"/>
              <a:t>the</a:t>
            </a:r>
            <a:r>
              <a:rPr kumimoji="1" lang="zh-CN" altLang="en-US" baseline="0" dirty="0"/>
              <a:t> </a:t>
            </a:r>
            <a:r>
              <a:rPr kumimoji="1" lang="en-US" altLang="zh-CN" baseline="0" dirty="0"/>
              <a:t>signal</a:t>
            </a:r>
            <a:r>
              <a:rPr kumimoji="1" lang="zh-CN" altLang="en-US" baseline="0" dirty="0"/>
              <a:t> </a:t>
            </a:r>
            <a:r>
              <a:rPr kumimoji="1" lang="en-US" altLang="zh-CN" baseline="0" dirty="0"/>
              <a:t>in</a:t>
            </a:r>
            <a:r>
              <a:rPr kumimoji="1" lang="zh-CN" altLang="en-US" baseline="0" dirty="0"/>
              <a:t> </a:t>
            </a:r>
            <a:r>
              <a:rPr kumimoji="1" lang="en-US" altLang="zh-CN" baseline="0" dirty="0"/>
              <a:t>a</a:t>
            </a:r>
            <a:r>
              <a:rPr kumimoji="1" lang="zh-CN" altLang="en-US" baseline="0" dirty="0"/>
              <a:t> </a:t>
            </a:r>
            <a:r>
              <a:rPr kumimoji="1" lang="en-US" altLang="zh-CN" baseline="0" dirty="0"/>
              <a:t>special</a:t>
            </a:r>
            <a:r>
              <a:rPr kumimoji="1" lang="zh-CN" altLang="en-US" baseline="0" dirty="0"/>
              <a:t> </a:t>
            </a:r>
            <a:r>
              <a:rPr kumimoji="1" lang="en-US" altLang="zh-CN" baseline="0" dirty="0"/>
              <a:t>domain</a:t>
            </a:r>
            <a:r>
              <a:rPr kumimoji="1" lang="zh-CN" altLang="en-US" baseline="0" dirty="0"/>
              <a:t> </a:t>
            </a:r>
            <a:r>
              <a:rPr kumimoji="1" lang="en-US" altLang="zh-CN" baseline="0" dirty="0"/>
              <a:t>for</a:t>
            </a:r>
            <a:r>
              <a:rPr kumimoji="1" lang="zh-CN" altLang="en-US" baseline="0" dirty="0"/>
              <a:t> </a:t>
            </a:r>
            <a:r>
              <a:rPr kumimoji="1" lang="en-US" altLang="zh-CN" baseline="0" dirty="0"/>
              <a:t>a</a:t>
            </a:r>
            <a:r>
              <a:rPr kumimoji="1" lang="zh-CN" altLang="en-US" baseline="0" dirty="0"/>
              <a:t> </a:t>
            </a:r>
            <a:r>
              <a:rPr kumimoji="1" lang="en-US" altLang="zh-CN" baseline="0" dirty="0"/>
              <a:t>very</a:t>
            </a:r>
            <a:r>
              <a:rPr kumimoji="1" lang="zh-CN" altLang="en-US" baseline="0" dirty="0"/>
              <a:t> </a:t>
            </a:r>
            <a:r>
              <a:rPr kumimoji="1" lang="en-US" altLang="zh-CN" baseline="0" dirty="0"/>
              <a:t>sparse</a:t>
            </a:r>
            <a:r>
              <a:rPr kumimoji="1" lang="zh-CN" altLang="en-US" baseline="0" dirty="0"/>
              <a:t> </a:t>
            </a:r>
            <a:r>
              <a:rPr kumimoji="1" lang="en-US" altLang="zh-CN" baseline="0" dirty="0"/>
              <a:t>representation.</a:t>
            </a:r>
            <a:r>
              <a:rPr kumimoji="1" lang="zh-CN" altLang="en-US" baseline="0" dirty="0"/>
              <a:t> </a:t>
            </a:r>
            <a:r>
              <a:rPr kumimoji="1" lang="en-US" altLang="zh-CN" baseline="0" dirty="0"/>
              <a:t>Apparently,</a:t>
            </a:r>
            <a:r>
              <a:rPr kumimoji="1" lang="zh-CN" altLang="en-US" baseline="0" dirty="0"/>
              <a:t> </a:t>
            </a:r>
            <a:r>
              <a:rPr kumimoji="1" lang="en-US" altLang="zh-CN" baseline="0" dirty="0"/>
              <a:t>the</a:t>
            </a:r>
            <a:r>
              <a:rPr kumimoji="1" lang="zh-CN" altLang="en-US" baseline="0" dirty="0"/>
              <a:t> </a:t>
            </a:r>
            <a:r>
              <a:rPr kumimoji="1" lang="en-US" altLang="zh-CN" baseline="0" dirty="0"/>
              <a:t>time-domain</a:t>
            </a:r>
            <a:r>
              <a:rPr kumimoji="1" lang="zh-CN" altLang="en-US" baseline="0" dirty="0"/>
              <a:t> </a:t>
            </a:r>
            <a:r>
              <a:rPr kumimoji="1" lang="en-US" altLang="zh-CN" baseline="0" dirty="0"/>
              <a:t>signal</a:t>
            </a:r>
            <a:r>
              <a:rPr kumimoji="1" lang="zh-CN" altLang="en-US" baseline="0" dirty="0"/>
              <a:t> </a:t>
            </a:r>
            <a:r>
              <a:rPr kumimoji="1" lang="en-US" altLang="zh-CN" baseline="0" dirty="0"/>
              <a:t>is</a:t>
            </a:r>
            <a:r>
              <a:rPr kumimoji="1" lang="zh-CN" altLang="en-US" baseline="0" dirty="0"/>
              <a:t> </a:t>
            </a:r>
            <a:r>
              <a:rPr kumimoji="1" lang="en-US" altLang="zh-CN" baseline="0" dirty="0"/>
              <a:t>not</a:t>
            </a:r>
            <a:r>
              <a:rPr kumimoji="1" lang="zh-CN" altLang="en-US" baseline="0" dirty="0"/>
              <a:t> </a:t>
            </a:r>
            <a:r>
              <a:rPr kumimoji="1" lang="en-US" altLang="zh-CN" baseline="0" dirty="0"/>
              <a:t>so</a:t>
            </a:r>
            <a:r>
              <a:rPr kumimoji="1" lang="zh-CN" altLang="en-US" baseline="0" dirty="0"/>
              <a:t> </a:t>
            </a:r>
            <a:r>
              <a:rPr kumimoji="1" lang="en-US" altLang="zh-CN" baseline="0" dirty="0"/>
              <a:t>compact</a:t>
            </a:r>
            <a:r>
              <a:rPr kumimoji="1" lang="zh-CN" altLang="en-US" baseline="0" dirty="0"/>
              <a:t> </a:t>
            </a:r>
            <a:r>
              <a:rPr kumimoji="1" lang="en-US" altLang="zh-CN" baseline="0" dirty="0"/>
              <a:t>and</a:t>
            </a:r>
            <a:r>
              <a:rPr kumimoji="1" lang="zh-CN" altLang="en-US" baseline="0" dirty="0"/>
              <a:t> </a:t>
            </a:r>
            <a:r>
              <a:rPr kumimoji="1" lang="en-US" altLang="zh-CN" baseline="0" dirty="0"/>
              <a:t>sparse.</a:t>
            </a:r>
            <a:r>
              <a:rPr kumimoji="1" lang="zh-CN" altLang="en-US" baseline="0" dirty="0"/>
              <a:t> </a:t>
            </a:r>
            <a:r>
              <a:rPr kumimoji="1" lang="en-US" altLang="zh-CN" baseline="0" dirty="0"/>
              <a:t>Second,</a:t>
            </a:r>
            <a:r>
              <a:rPr kumimoji="1" lang="zh-CN" altLang="en-US" baseline="0" dirty="0"/>
              <a:t> </a:t>
            </a:r>
            <a:r>
              <a:rPr kumimoji="1" lang="en-US" altLang="zh-CN" baseline="0" dirty="0"/>
              <a:t>existing</a:t>
            </a:r>
            <a:r>
              <a:rPr kumimoji="1" lang="zh-CN" altLang="en-US" baseline="0" dirty="0"/>
              <a:t> </a:t>
            </a:r>
            <a:r>
              <a:rPr kumimoji="1" lang="en-US" altLang="zh-CN" baseline="0" dirty="0"/>
              <a:t>CS</a:t>
            </a:r>
            <a:r>
              <a:rPr kumimoji="1" lang="zh-CN" altLang="en-US" baseline="0" dirty="0"/>
              <a:t> </a:t>
            </a:r>
            <a:r>
              <a:rPr kumimoji="1" lang="en-US" altLang="zh-CN" baseline="0" dirty="0"/>
              <a:t>need to schedule</a:t>
            </a:r>
            <a:r>
              <a:rPr kumimoji="1" lang="zh-CN" altLang="en-US" baseline="0" dirty="0"/>
              <a:t> </a:t>
            </a:r>
            <a:r>
              <a:rPr kumimoji="1" lang="en-US" altLang="zh-CN" baseline="0" dirty="0"/>
              <a:t>the</a:t>
            </a:r>
            <a:r>
              <a:rPr kumimoji="1" lang="zh-CN" altLang="en-US" baseline="0" dirty="0"/>
              <a:t> </a:t>
            </a:r>
            <a:r>
              <a:rPr kumimoji="1" lang="en-US" altLang="zh-CN" baseline="0" dirty="0"/>
              <a:t>sampling</a:t>
            </a:r>
            <a:r>
              <a:rPr kumimoji="1" lang="zh-CN" altLang="en-US" baseline="0" dirty="0"/>
              <a:t> </a:t>
            </a:r>
            <a:r>
              <a:rPr kumimoji="1" lang="en-US" altLang="zh-CN" baseline="0" dirty="0"/>
              <a:t>based</a:t>
            </a:r>
            <a:r>
              <a:rPr kumimoji="1" lang="zh-CN" altLang="en-US" baseline="0" dirty="0"/>
              <a:t> </a:t>
            </a:r>
            <a:r>
              <a:rPr kumimoji="1" lang="en-US" altLang="zh-CN" baseline="0" dirty="0"/>
              <a:t>on</a:t>
            </a:r>
            <a:r>
              <a:rPr kumimoji="1" lang="zh-CN" altLang="en-US" baseline="0" dirty="0"/>
              <a:t> </a:t>
            </a:r>
            <a:r>
              <a:rPr kumimoji="1" lang="en-US" altLang="zh-CN" baseline="0" dirty="0"/>
              <a:t>a</a:t>
            </a:r>
            <a:r>
              <a:rPr kumimoji="1" lang="zh-CN" altLang="en-US" baseline="0" dirty="0"/>
              <a:t> </a:t>
            </a:r>
            <a:r>
              <a:rPr kumimoji="1" lang="en-US" altLang="zh-CN" baseline="0" dirty="0"/>
              <a:t>random</a:t>
            </a:r>
            <a:r>
              <a:rPr kumimoji="1" lang="zh-CN" altLang="en-US" baseline="0" dirty="0"/>
              <a:t> </a:t>
            </a:r>
            <a:r>
              <a:rPr kumimoji="1" lang="en-US" altLang="zh-CN" baseline="0" dirty="0"/>
              <a:t>measurement</a:t>
            </a:r>
            <a:r>
              <a:rPr kumimoji="1" lang="zh-CN" altLang="en-US" baseline="0" dirty="0"/>
              <a:t> </a:t>
            </a:r>
            <a:r>
              <a:rPr kumimoji="1" lang="en-US" altLang="zh-CN" baseline="0" dirty="0"/>
              <a:t>matrix created.</a:t>
            </a:r>
            <a:r>
              <a:rPr kumimoji="1" lang="zh-CN" altLang="en-US" baseline="0" dirty="0"/>
              <a:t> </a:t>
            </a:r>
            <a:r>
              <a:rPr kumimoji="1" lang="en-US" altLang="zh-CN" baseline="0" dirty="0"/>
              <a:t>The</a:t>
            </a:r>
            <a:r>
              <a:rPr kumimoji="1" lang="zh-CN" altLang="en-US" baseline="0" dirty="0"/>
              <a:t> </a:t>
            </a:r>
            <a:r>
              <a:rPr kumimoji="1" lang="en-US" altLang="zh-CN" baseline="0" dirty="0"/>
              <a:t>challenge</a:t>
            </a:r>
            <a:r>
              <a:rPr kumimoji="1" lang="zh-CN" altLang="en-US" baseline="0" dirty="0"/>
              <a:t> </a:t>
            </a:r>
            <a:r>
              <a:rPr kumimoji="1" lang="en-US" altLang="zh-CN" baseline="0" dirty="0"/>
              <a:t>is,</a:t>
            </a:r>
            <a:r>
              <a:rPr kumimoji="1" lang="zh-CN" altLang="en-US" baseline="0" dirty="0"/>
              <a:t> </a:t>
            </a:r>
            <a:r>
              <a:rPr kumimoji="1" lang="en-US" altLang="zh-CN" baseline="0" dirty="0"/>
              <a:t>we</a:t>
            </a:r>
            <a:r>
              <a:rPr kumimoji="1" lang="zh-CN" altLang="en-US" baseline="0" dirty="0"/>
              <a:t> </a:t>
            </a:r>
            <a:r>
              <a:rPr kumimoji="1" lang="en-US" altLang="zh-CN" baseline="0" dirty="0"/>
              <a:t>use</a:t>
            </a:r>
            <a:r>
              <a:rPr kumimoji="1" lang="zh-CN" altLang="en-US" baseline="0" dirty="0"/>
              <a:t> </a:t>
            </a:r>
            <a:r>
              <a:rPr kumimoji="1" lang="en-US" altLang="zh-CN" baseline="0" dirty="0"/>
              <a:t>commercial</a:t>
            </a:r>
            <a:r>
              <a:rPr kumimoji="1" lang="zh-CN" altLang="en-US" baseline="0" dirty="0"/>
              <a:t> </a:t>
            </a:r>
            <a:r>
              <a:rPr kumimoji="1" lang="en-US" altLang="zh-CN" baseline="0" dirty="0"/>
              <a:t>RFID</a:t>
            </a:r>
            <a:r>
              <a:rPr kumimoji="1" lang="zh-CN" altLang="en-US" baseline="0" dirty="0"/>
              <a:t> </a:t>
            </a:r>
            <a:r>
              <a:rPr kumimoji="1" lang="en-US" altLang="zh-CN" baseline="0" dirty="0"/>
              <a:t>reader.</a:t>
            </a:r>
            <a:r>
              <a:rPr kumimoji="1" lang="zh-CN" altLang="en-US" baseline="0" dirty="0"/>
              <a:t> </a:t>
            </a:r>
            <a:r>
              <a:rPr kumimoji="1" lang="en-US" altLang="zh-CN" baseline="0" dirty="0"/>
              <a:t>We</a:t>
            </a:r>
            <a:r>
              <a:rPr kumimoji="1" lang="zh-CN" altLang="en-US" baseline="0" dirty="0"/>
              <a:t> </a:t>
            </a:r>
            <a:r>
              <a:rPr kumimoji="1" lang="en-US" altLang="zh-CN" baseline="0" dirty="0"/>
              <a:t>are not able to access</a:t>
            </a:r>
            <a:r>
              <a:rPr kumimoji="1" lang="zh-CN" altLang="en-US" baseline="0" dirty="0"/>
              <a:t> </a:t>
            </a:r>
            <a:r>
              <a:rPr kumimoji="1" lang="en-US" altLang="zh-CN" baseline="0" dirty="0"/>
              <a:t>low-layer control</a:t>
            </a:r>
            <a:r>
              <a:rPr kumimoji="1" lang="zh-CN" altLang="en-US" baseline="0" dirty="0"/>
              <a:t> </a:t>
            </a:r>
            <a:r>
              <a:rPr kumimoji="1" lang="en-US" altLang="zh-CN" baseline="0" dirty="0"/>
              <a:t>information</a:t>
            </a:r>
            <a:r>
              <a:rPr kumimoji="1" lang="zh-CN" altLang="en-US" baseline="0" dirty="0"/>
              <a:t> </a:t>
            </a:r>
            <a:r>
              <a:rPr kumimoji="1" lang="en-US" altLang="zh-CN" baseline="0" dirty="0"/>
              <a:t>to</a:t>
            </a:r>
            <a:r>
              <a:rPr kumimoji="1" lang="zh-CN" altLang="en-US" baseline="0" dirty="0"/>
              <a:t> </a:t>
            </a:r>
            <a:r>
              <a:rPr kumimoji="1" lang="en-US" altLang="zh-CN" baseline="0" dirty="0"/>
              <a:t>schedule</a:t>
            </a:r>
            <a:r>
              <a:rPr kumimoji="1" lang="zh-CN" altLang="en-US" baseline="0" dirty="0"/>
              <a:t> </a:t>
            </a:r>
            <a:r>
              <a:rPr kumimoji="1" lang="en-US" altLang="zh-CN" baseline="0" dirty="0"/>
              <a:t>the</a:t>
            </a:r>
            <a:r>
              <a:rPr kumimoji="1" lang="zh-CN" altLang="en-US" baseline="0" dirty="0"/>
              <a:t> </a:t>
            </a:r>
            <a:r>
              <a:rPr kumimoji="1" lang="en-US" altLang="zh-CN" baseline="0" dirty="0"/>
              <a:t>reading.</a:t>
            </a:r>
            <a:endParaRPr kumimoji="1" lang="zh-CN" altLang="en-US" dirty="0"/>
          </a:p>
        </p:txBody>
      </p:sp>
    </p:spTree>
    <p:extLst>
      <p:ext uri="{BB962C8B-B14F-4D97-AF65-F5344CB8AC3E}">
        <p14:creationId xmlns:p14="http://schemas.microsoft.com/office/powerpoint/2010/main" val="1859563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defTabSz="410667" eaLnBrk="1" fontAlgn="auto" latinLnBrk="0" hangingPunct="1">
              <a:lnSpc>
                <a:spcPct val="100000"/>
              </a:lnSpc>
              <a:spcBef>
                <a:spcPts val="0"/>
              </a:spcBef>
              <a:spcAft>
                <a:spcPts val="0"/>
              </a:spcAft>
              <a:buClrTx/>
              <a:buSzTx/>
              <a:buFontTx/>
              <a:buNone/>
              <a:tabLst/>
              <a:defRPr/>
            </a:pPr>
            <a:r>
              <a:rPr kumimoji="1" lang="en-US" altLang="zh-CN" dirty="0"/>
              <a:t>To</a:t>
            </a:r>
            <a:r>
              <a:rPr kumimoji="1" lang="zh-CN" altLang="en-US" dirty="0"/>
              <a:t> </a:t>
            </a:r>
            <a:r>
              <a:rPr kumimoji="1" lang="en-US" altLang="zh-CN" dirty="0"/>
              <a:t>accomplish</a:t>
            </a:r>
            <a:r>
              <a:rPr kumimoji="1" lang="zh-CN" altLang="en-US" baseline="0" dirty="0"/>
              <a:t> </a:t>
            </a:r>
            <a:r>
              <a:rPr kumimoji="1" lang="en-US" altLang="zh-CN" baseline="0" dirty="0"/>
              <a:t>this,</a:t>
            </a:r>
            <a:r>
              <a:rPr kumimoji="1" lang="zh-CN" altLang="en-US" baseline="0" dirty="0"/>
              <a:t> </a:t>
            </a:r>
            <a:r>
              <a:rPr kumimoji="1" lang="en-US" altLang="zh-CN" baseline="0" dirty="0"/>
              <a:t>our</a:t>
            </a:r>
            <a:r>
              <a:rPr kumimoji="1" lang="zh-CN" altLang="en-US" baseline="0" dirty="0"/>
              <a:t> </a:t>
            </a:r>
            <a:r>
              <a:rPr kumimoji="1" lang="en-US" altLang="zh-CN" baseline="0" dirty="0"/>
              <a:t>previous</a:t>
            </a:r>
            <a:r>
              <a:rPr kumimoji="1" lang="zh-CN" altLang="en-US" baseline="0" dirty="0"/>
              <a:t> </a:t>
            </a:r>
            <a:r>
              <a:rPr kumimoji="1" lang="en-US" altLang="zh-CN" baseline="0" dirty="0"/>
              <a:t>work</a:t>
            </a:r>
            <a:r>
              <a:rPr kumimoji="1" lang="zh-CN" altLang="en-US" baseline="0" dirty="0"/>
              <a:t> </a:t>
            </a:r>
            <a:r>
              <a:rPr kumimoji="1" lang="en-US" altLang="zh-CN" baseline="0" dirty="0"/>
              <a:t>propose</a:t>
            </a:r>
            <a:r>
              <a:rPr kumimoji="1" lang="zh-CN" altLang="en-US" baseline="0" dirty="0"/>
              <a:t> </a:t>
            </a:r>
            <a:r>
              <a:rPr kumimoji="1" lang="en-US" altLang="zh-CN" dirty="0"/>
              <a:t>compressive reading. As</a:t>
            </a:r>
            <a:r>
              <a:rPr kumimoji="1" lang="zh-CN" altLang="en-US" dirty="0"/>
              <a:t> </a:t>
            </a:r>
            <a:r>
              <a:rPr kumimoji="1" lang="en-US" altLang="zh-CN" dirty="0"/>
              <a:t>we</a:t>
            </a:r>
            <a:r>
              <a:rPr kumimoji="1" lang="zh-CN" altLang="en-US" dirty="0"/>
              <a:t> </a:t>
            </a:r>
            <a:r>
              <a:rPr kumimoji="1" lang="en-US" altLang="zh-CN" dirty="0"/>
              <a:t>have</a:t>
            </a:r>
            <a:r>
              <a:rPr kumimoji="1" lang="zh-CN" altLang="en-US" dirty="0"/>
              <a:t> </a:t>
            </a:r>
            <a:r>
              <a:rPr kumimoji="1" lang="en-US" altLang="zh-CN" dirty="0"/>
              <a:t>observed,</a:t>
            </a:r>
            <a:r>
              <a:rPr kumimoji="1" lang="zh-CN" altLang="en-US" baseline="0" dirty="0"/>
              <a:t> </a:t>
            </a:r>
            <a:r>
              <a:rPr kumimoji="1" lang="en-US" altLang="zh-CN" baseline="0" dirty="0"/>
              <a:t>the</a:t>
            </a:r>
            <a:r>
              <a:rPr kumimoji="1" lang="zh-CN" altLang="en-US" baseline="0" dirty="0"/>
              <a:t> </a:t>
            </a:r>
            <a:r>
              <a:rPr kumimoji="1" lang="en-US" altLang="zh-CN" baseline="0" dirty="0"/>
              <a:t>relative</a:t>
            </a:r>
            <a:r>
              <a:rPr kumimoji="1" lang="zh-CN" altLang="en-US" baseline="0" dirty="0"/>
              <a:t> </a:t>
            </a:r>
            <a:r>
              <a:rPr kumimoji="1" lang="en-US" altLang="zh-CN" baseline="0" dirty="0"/>
              <a:t>spinning</a:t>
            </a:r>
            <a:r>
              <a:rPr kumimoji="1" lang="zh-CN" altLang="en-US" baseline="0" dirty="0"/>
              <a:t> </a:t>
            </a:r>
            <a:r>
              <a:rPr kumimoji="1" lang="en-US" altLang="zh-CN" baseline="0" dirty="0"/>
              <a:t>signal</a:t>
            </a:r>
            <a:r>
              <a:rPr kumimoji="1" lang="zh-CN" altLang="en-US" baseline="0" dirty="0"/>
              <a:t> </a:t>
            </a:r>
            <a:r>
              <a:rPr kumimoji="1" lang="en-US" altLang="zh-CN" baseline="0" dirty="0"/>
              <a:t>is</a:t>
            </a:r>
            <a:r>
              <a:rPr kumimoji="1" lang="zh-CN" altLang="en-US" baseline="0" dirty="0"/>
              <a:t> </a:t>
            </a:r>
            <a:r>
              <a:rPr kumimoji="1" lang="en-US" altLang="zh-CN" baseline="0" dirty="0"/>
              <a:t>a</a:t>
            </a:r>
            <a:r>
              <a:rPr kumimoji="1" lang="zh-CN" altLang="en-US" baseline="0" dirty="0"/>
              <a:t> </a:t>
            </a:r>
            <a:r>
              <a:rPr kumimoji="1" lang="en-US" altLang="zh-CN" baseline="0" dirty="0"/>
              <a:t>periodic</a:t>
            </a:r>
            <a:r>
              <a:rPr kumimoji="1" lang="zh-CN" altLang="en-US" baseline="0" dirty="0"/>
              <a:t> </a:t>
            </a:r>
            <a:r>
              <a:rPr kumimoji="1" lang="en-US" altLang="zh-CN" baseline="0" dirty="0"/>
              <a:t>signal.</a:t>
            </a:r>
            <a:r>
              <a:rPr kumimoji="1" lang="zh-CN" altLang="en-US" baseline="0" dirty="0"/>
              <a:t> </a:t>
            </a:r>
            <a:r>
              <a:rPr kumimoji="1" lang="en-US" altLang="zh-CN" baseline="0" dirty="0"/>
              <a:t>It is well known that any periodic time signal can be expanded as a linear combination of its harmonic frequencies. Which means it is very compact and sparse in frequency</a:t>
            </a:r>
            <a:r>
              <a:rPr kumimoji="1" lang="zh-CN" altLang="en-US" baseline="0" dirty="0"/>
              <a:t> </a:t>
            </a:r>
            <a:r>
              <a:rPr kumimoji="1" lang="en-US" altLang="zh-CN" baseline="0" dirty="0"/>
              <a:t>domain.</a:t>
            </a:r>
            <a:endParaRPr kumimoji="1" lang="zh-CN" altLang="en-US" baseline="0" dirty="0"/>
          </a:p>
          <a:p>
            <a:r>
              <a:rPr kumimoji="1" lang="en-US" altLang="zh-CN" baseline="0" dirty="0"/>
              <a:t>For</a:t>
            </a:r>
            <a:r>
              <a:rPr kumimoji="1" lang="zh-CN" altLang="en-US" baseline="0" dirty="0"/>
              <a:t> </a:t>
            </a:r>
            <a:r>
              <a:rPr kumimoji="1" lang="en-US" altLang="zh-CN" baseline="0" dirty="0"/>
              <a:t>the</a:t>
            </a:r>
            <a:r>
              <a:rPr kumimoji="1" lang="zh-CN" altLang="en-US" baseline="0" dirty="0"/>
              <a:t> </a:t>
            </a:r>
            <a:r>
              <a:rPr kumimoji="1" lang="en-US" altLang="zh-CN" baseline="0" dirty="0"/>
              <a:t>second</a:t>
            </a:r>
            <a:r>
              <a:rPr kumimoji="1" lang="zh-CN" altLang="en-US" baseline="0" dirty="0"/>
              <a:t> </a:t>
            </a:r>
            <a:r>
              <a:rPr kumimoji="1" lang="en-US" altLang="zh-CN" baseline="0" dirty="0"/>
              <a:t>challenge,</a:t>
            </a:r>
            <a:r>
              <a:rPr kumimoji="1" lang="zh-CN" altLang="en-US" baseline="0" dirty="0"/>
              <a:t> </a:t>
            </a:r>
            <a:r>
              <a:rPr lang="en-US" altLang="zh-CN" sz="1547" b="0" i="0" u="none" strike="noStrike" baseline="0" dirty="0">
                <a:latin typeface="Lucida Grande"/>
                <a:ea typeface="Lucida Grande"/>
                <a:cs typeface="Lucida Grande"/>
                <a:sym typeface="Lucida Grande"/>
              </a:rPr>
              <a:t>commercial</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RFID reader adopts the Q-adaptive algorithm to prevent tag</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collisions</a:t>
            </a:r>
            <a:r>
              <a:rPr kumimoji="1" lang="en-US" altLang="zh-CN" baseline="0" dirty="0"/>
              <a:t>. Simply, it divides the time into small slots and allows tag to randomly pick up a slot to backscatter its ID.</a:t>
            </a:r>
            <a:r>
              <a:rPr kumimoji="1" lang="zh-CN" altLang="en-US" baseline="0" dirty="0"/>
              <a:t> </a:t>
            </a:r>
            <a:r>
              <a:rPr kumimoji="1" lang="en-US" altLang="zh-CN" baseline="0" dirty="0"/>
              <a:t>The random reading of commercial RFID device actually provides an inherent random sampling.</a:t>
            </a:r>
            <a:endParaRPr kumimoji="1" lang="zh-CN" altLang="en-US" dirty="0"/>
          </a:p>
          <a:p>
            <a:endParaRPr kumimoji="1" lang="zh-CN" altLang="en-US" dirty="0"/>
          </a:p>
        </p:txBody>
      </p:sp>
    </p:spTree>
    <p:extLst>
      <p:ext uri="{BB962C8B-B14F-4D97-AF65-F5344CB8AC3E}">
        <p14:creationId xmlns:p14="http://schemas.microsoft.com/office/powerpoint/2010/main" val="2030678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By leveraging</a:t>
            </a:r>
            <a:r>
              <a:rPr kumimoji="1" lang="en-US" altLang="zh-CN" baseline="0" dirty="0"/>
              <a:t> this, we construct the measurement matrix phi like this. Each row corresponds to one reading. And the </a:t>
            </a:r>
            <a:r>
              <a:rPr kumimoji="1" lang="en-US" altLang="zh-CN" baseline="0" dirty="0" err="1"/>
              <a:t>ith</a:t>
            </a:r>
            <a:r>
              <a:rPr kumimoji="1" lang="en-US" altLang="zh-CN" baseline="0" dirty="0"/>
              <a:t> column depicts whether the tag is read at the </a:t>
            </a:r>
            <a:r>
              <a:rPr kumimoji="1" lang="en-US" altLang="zh-CN" baseline="0" dirty="0" err="1"/>
              <a:t>ith</a:t>
            </a:r>
            <a:r>
              <a:rPr kumimoji="1" lang="en-US" altLang="zh-CN" baseline="0" dirty="0"/>
              <a:t> time</a:t>
            </a:r>
            <a:r>
              <a:rPr kumimoji="1" lang="zh-CN" altLang="en-US" baseline="0" dirty="0"/>
              <a:t> </a:t>
            </a:r>
            <a:r>
              <a:rPr kumimoji="1" lang="en-US" altLang="zh-CN" baseline="0" dirty="0"/>
              <a:t>slot. For example in this figure, if the tag is read at time 1, 3, 4, 6, then the 1, 3, 4, 6 column of the matrix is set</a:t>
            </a:r>
            <a:r>
              <a:rPr kumimoji="1" lang="zh-CN" altLang="en-US" baseline="0" dirty="0"/>
              <a:t> </a:t>
            </a:r>
            <a:r>
              <a:rPr kumimoji="1" lang="en-US" altLang="zh-CN" baseline="0" dirty="0"/>
              <a:t>to 1. The measurement result y is the collected phase. Unlike past systems, we construct the measurement matrix and sampling results based on the existing readings afterwards instead of making them beforehand. </a:t>
            </a:r>
          </a:p>
          <a:p>
            <a:r>
              <a:rPr kumimoji="1" lang="en-US" altLang="zh-CN" baseline="0" dirty="0"/>
              <a:t>Totally, we project the time-domain vibration signal into Fourier frequency domain and construct the measurement matrix after reading.</a:t>
            </a:r>
            <a:r>
              <a:rPr kumimoji="1" lang="zh-CN" altLang="en-US" baseline="0" dirty="0"/>
              <a:t> </a:t>
            </a:r>
            <a:r>
              <a:rPr kumimoji="1" lang="en-US" altLang="zh-CN" baseline="0" dirty="0"/>
              <a:t>Then</a:t>
            </a:r>
            <a:r>
              <a:rPr kumimoji="1" lang="zh-CN" altLang="en-US" baseline="0" dirty="0"/>
              <a:t> </a:t>
            </a:r>
            <a:r>
              <a:rPr kumimoji="1" lang="en-US" altLang="zh-CN" baseline="0" dirty="0"/>
              <a:t>we</a:t>
            </a:r>
            <a:r>
              <a:rPr kumimoji="1" lang="zh-CN" altLang="en-US" baseline="0" dirty="0"/>
              <a:t> </a:t>
            </a:r>
            <a:r>
              <a:rPr kumimoji="1" lang="en-US" altLang="zh-CN" baseline="0" dirty="0"/>
              <a:t>can</a:t>
            </a:r>
            <a:r>
              <a:rPr kumimoji="1" lang="zh-CN" altLang="en-US" baseline="0" dirty="0"/>
              <a:t> </a:t>
            </a:r>
            <a:r>
              <a:rPr kumimoji="0" lang="en-US" altLang="zh-CN" baseline="0" dirty="0"/>
              <a:t>recover</a:t>
            </a:r>
            <a:r>
              <a:rPr kumimoji="0" lang="zh-CN" altLang="en-US" baseline="0" dirty="0"/>
              <a:t> </a:t>
            </a:r>
            <a:r>
              <a:rPr kumimoji="0" lang="en-US" altLang="zh-CN" baseline="0" dirty="0"/>
              <a:t>the</a:t>
            </a:r>
            <a:r>
              <a:rPr kumimoji="0" lang="zh-CN" altLang="en-US" baseline="0" dirty="0"/>
              <a:t> </a:t>
            </a:r>
            <a:r>
              <a:rPr kumimoji="0" lang="en-US" altLang="zh-CN" baseline="0" dirty="0"/>
              <a:t>spinning</a:t>
            </a:r>
            <a:r>
              <a:rPr kumimoji="0" lang="zh-CN" altLang="en-US" baseline="0" dirty="0"/>
              <a:t> </a:t>
            </a:r>
            <a:r>
              <a:rPr kumimoji="0" lang="en-US" altLang="zh-CN" baseline="0" dirty="0"/>
              <a:t>signal</a:t>
            </a:r>
            <a:r>
              <a:rPr kumimoji="0" lang="zh-CN" altLang="en-US" baseline="0" dirty="0"/>
              <a:t> </a:t>
            </a:r>
            <a:r>
              <a:rPr kumimoji="0" lang="en-US" altLang="zh-CN" baseline="0" dirty="0"/>
              <a:t>by</a:t>
            </a:r>
            <a:r>
              <a:rPr kumimoji="0" lang="zh-CN" altLang="en-US" baseline="0" dirty="0"/>
              <a:t> </a:t>
            </a:r>
            <a:r>
              <a:rPr kumimoji="0" lang="en-US" altLang="zh-CN" baseline="0" dirty="0"/>
              <a:t>solving</a:t>
            </a:r>
            <a:r>
              <a:rPr kumimoji="0" lang="zh-CN" altLang="en-US" baseline="0" dirty="0"/>
              <a:t> </a:t>
            </a:r>
            <a:r>
              <a:rPr kumimoji="0" lang="en-US" altLang="zh-CN" baseline="0" dirty="0"/>
              <a:t>an</a:t>
            </a:r>
            <a:r>
              <a:rPr kumimoji="0" lang="zh-CN" altLang="en-US" baseline="0" dirty="0"/>
              <a:t> </a:t>
            </a:r>
            <a:r>
              <a:rPr lang="en-US" altLang="zh-CN" dirty="0"/>
              <a:t>l1-minimization problem </a:t>
            </a:r>
            <a:r>
              <a:rPr kumimoji="1" lang="en-US" altLang="zh-CN" baseline="0" dirty="0"/>
              <a:t>through</a:t>
            </a:r>
            <a:r>
              <a:rPr kumimoji="1" lang="zh-CN" altLang="en-US" baseline="0" dirty="0"/>
              <a:t> </a:t>
            </a:r>
            <a:r>
              <a:rPr lang="en-US" altLang="zh-CN" dirty="0"/>
              <a:t>linear programming.</a:t>
            </a:r>
            <a:endParaRPr kumimoji="1" lang="zh-CN" altLang="en-US" dirty="0"/>
          </a:p>
        </p:txBody>
      </p:sp>
    </p:spTree>
    <p:extLst>
      <p:ext uri="{BB962C8B-B14F-4D97-AF65-F5344CB8AC3E}">
        <p14:creationId xmlns:p14="http://schemas.microsoft.com/office/powerpoint/2010/main" val="1300595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547" b="0" i="0" u="none" strike="noStrike" baseline="0" dirty="0">
                <a:latin typeface="Lucida Grande"/>
                <a:ea typeface="Lucida Grande"/>
                <a:cs typeface="Lucida Grande"/>
                <a:sym typeface="Lucida Grande"/>
              </a:rPr>
              <a:t>Everything looks like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going well so far.</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But</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unfortunately,</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in</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our</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dual-tag</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scenario,</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we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can</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not</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even</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acquire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the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relative phase of</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two</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tags</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in practice because tags are exclusively</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read in a time-sharing fashion</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to</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avoid</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collision.</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So</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it is impossible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to read two tags’ phase values simultaneously at a</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specific time point,</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like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this</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figure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shows</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here.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With</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more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observations,</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we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find that two tags are quite closely read although they are read</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alternatively.</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This</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is</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reasonable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because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the whole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reading is composed of many</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inventory rounds, Each round</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lasts very short, making the reading time of two tags very</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close.</a:t>
            </a:r>
            <a:r>
              <a:rPr lang="zh-CN" altLang="en-US" sz="1547" b="0" i="0" u="none" strike="noStrike" baseline="0" dirty="0">
                <a:latin typeface="Lucida Grande"/>
                <a:ea typeface="Lucida Grande"/>
                <a:cs typeface="Lucida Grande"/>
                <a:sym typeface="Lucida Grande"/>
              </a:rPr>
              <a:t> </a:t>
            </a:r>
          </a:p>
          <a:p>
            <a:r>
              <a:rPr kumimoji="1" lang="en-US" altLang="zh-CN" sz="1547" b="0" i="0" u="none" strike="noStrike" baseline="0" dirty="0">
                <a:latin typeface="Lucida Grande"/>
                <a:ea typeface="Lucida Grande"/>
                <a:cs typeface="Lucida Grande"/>
                <a:sym typeface="Lucida Grande"/>
              </a:rPr>
              <a:t>To</a:t>
            </a:r>
            <a:r>
              <a:rPr kumimoji="1" lang="zh-CN" altLang="en-US" sz="1547" b="0" i="0" u="none" strike="noStrike" baseline="0" dirty="0">
                <a:latin typeface="Lucida Grande"/>
                <a:ea typeface="Lucida Grande"/>
                <a:cs typeface="Lucida Grande"/>
                <a:sym typeface="Lucida Grande"/>
              </a:rPr>
              <a:t> </a:t>
            </a:r>
            <a:r>
              <a:rPr kumimoji="1" lang="en-US" altLang="zh-CN" sz="1547" b="0" i="0" u="none" strike="noStrike" baseline="0" dirty="0">
                <a:latin typeface="Lucida Grande"/>
                <a:ea typeface="Lucida Grande"/>
                <a:cs typeface="Lucida Grande"/>
                <a:sym typeface="Lucida Grande"/>
              </a:rPr>
              <a:t>validate,</a:t>
            </a:r>
            <a:r>
              <a:rPr kumimoji="1" lang="zh-CN" altLang="en-US" sz="1547" b="0" i="0" u="none" strike="noStrike" baseline="0" dirty="0">
                <a:latin typeface="Lucida Grande"/>
                <a:ea typeface="Lucida Grande"/>
                <a:cs typeface="Lucida Grande"/>
                <a:sym typeface="Lucida Grande"/>
              </a:rPr>
              <a:t> </a:t>
            </a:r>
            <a:r>
              <a:rPr kumimoji="1" lang="en-US" altLang="zh-CN" sz="1547" b="0" i="0" u="none" strike="noStrike" baseline="0" dirty="0">
                <a:latin typeface="Lucida Grande"/>
                <a:ea typeface="Lucida Grande"/>
                <a:cs typeface="Lucida Grande"/>
                <a:sym typeface="Lucida Grande"/>
              </a:rPr>
              <a:t>we</a:t>
            </a:r>
            <a:r>
              <a:rPr kumimoji="1" lang="zh-CN" altLang="en-US" sz="1547" b="0" i="0" u="none" strike="noStrike" baseline="0" dirty="0">
                <a:latin typeface="Lucida Grande"/>
                <a:ea typeface="Lucida Grande"/>
                <a:cs typeface="Lucida Grande"/>
                <a:sym typeface="Lucida Grande"/>
              </a:rPr>
              <a:t> </a:t>
            </a:r>
            <a:r>
              <a:rPr kumimoji="1" lang="en-US" altLang="zh-CN" sz="1547" b="0" i="0" u="none" strike="noStrike" baseline="0" dirty="0">
                <a:latin typeface="Lucida Grande"/>
                <a:ea typeface="Lucida Grande"/>
                <a:cs typeface="Lucida Grande"/>
                <a:sym typeface="Lucida Grande"/>
              </a:rPr>
              <a:t>show</a:t>
            </a:r>
            <a:r>
              <a:rPr kumimoji="1" lang="zh-CN" altLang="en-US" sz="1547" b="0" i="0" u="none" strike="noStrike" baseline="0" dirty="0">
                <a:latin typeface="Lucida Grande"/>
                <a:ea typeface="Lucida Grande"/>
                <a:cs typeface="Lucida Grande"/>
                <a:sym typeface="Lucida Grande"/>
              </a:rPr>
              <a:t> </a:t>
            </a:r>
            <a:r>
              <a:rPr kumimoji="1" lang="en-US" altLang="zh-CN" sz="1547" b="0" i="0" u="none" strike="noStrike" baseline="0" dirty="0">
                <a:latin typeface="Lucida Grande"/>
                <a:ea typeface="Lucida Grande"/>
                <a:cs typeface="Lucida Grande"/>
                <a:sym typeface="Lucida Grande"/>
              </a:rPr>
              <a:t>the</a:t>
            </a:r>
            <a:r>
              <a:rPr kumimoji="1"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interval distribution</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of</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two</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tags’</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adjacent</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readings</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and</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find</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most</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of</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the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interval</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are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within</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3ms. So we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can</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assume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two tags are almost read concurrently during</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each inventory.</a:t>
            </a:r>
            <a:endParaRPr lang="zh-CN" altLang="en-US" sz="1547" b="0" i="0" u="none" strike="noStrike" baseline="0" dirty="0">
              <a:latin typeface="Lucida Grande"/>
              <a:ea typeface="Lucida Grande"/>
              <a:cs typeface="Lucida Grande"/>
              <a:sym typeface="Lucida Grande"/>
            </a:endParaRPr>
          </a:p>
        </p:txBody>
      </p:sp>
    </p:spTree>
    <p:extLst>
      <p:ext uri="{BB962C8B-B14F-4D97-AF65-F5344CB8AC3E}">
        <p14:creationId xmlns:p14="http://schemas.microsoft.com/office/powerpoint/2010/main" val="2658198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547" b="0" i="0" u="none" strike="noStrike" baseline="0" dirty="0">
                <a:latin typeface="Lucida Grande"/>
                <a:ea typeface="Lucida Grande"/>
                <a:cs typeface="Lucida Grande"/>
                <a:sym typeface="Lucida Grande"/>
              </a:rPr>
              <a:t>Driven by the above conclusion, we employ Gaussian Interpolation</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to align the two tags’ phase sequences.</a:t>
            </a:r>
            <a:endParaRPr lang="zh-CN" altLang="en-US" sz="1547" b="0" i="0" u="none" strike="noStrike" baseline="0" dirty="0">
              <a:latin typeface="Lucida Grande"/>
              <a:ea typeface="Lucida Grande"/>
              <a:cs typeface="Lucida Grande"/>
              <a:sym typeface="Lucida Grande"/>
            </a:endParaRPr>
          </a:p>
          <a:p>
            <a:r>
              <a:rPr lang="en-US" altLang="zh-CN" sz="1547" b="0" i="0" u="none" strike="noStrike" baseline="0" dirty="0">
                <a:latin typeface="Lucida Grande"/>
                <a:ea typeface="Lucida Grande"/>
                <a:cs typeface="Lucida Grande"/>
                <a:sym typeface="Lucida Grande"/>
              </a:rPr>
              <a:t>Once they are aligned,</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we can recover the relative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spinning signal as mention before. Then the fundamental frequency we want to</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inspect can also be obtained from the frequency spectrum of</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the recovered signal or using other fast folding approaches.</a:t>
            </a:r>
          </a:p>
        </p:txBody>
      </p:sp>
    </p:spTree>
    <p:extLst>
      <p:ext uri="{BB962C8B-B14F-4D97-AF65-F5344CB8AC3E}">
        <p14:creationId xmlns:p14="http://schemas.microsoft.com/office/powerpoint/2010/main" val="1655224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prototype our system and evaluate its performance.</a:t>
            </a:r>
            <a:endParaRPr kumimoji="1" lang="zh-CN" altLang="en-US" dirty="0"/>
          </a:p>
        </p:txBody>
      </p:sp>
    </p:spTree>
    <p:extLst>
      <p:ext uri="{BB962C8B-B14F-4D97-AF65-F5344CB8AC3E}">
        <p14:creationId xmlns:p14="http://schemas.microsoft.com/office/powerpoint/2010/main" val="61135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aseline="0" dirty="0"/>
              <a:t>People are subjected to spinning phenomenon in everyday life, like machines and motors. </a:t>
            </a:r>
            <a:br>
              <a:rPr kumimoji="1" lang="en-US" altLang="zh-CN" baseline="0" dirty="0"/>
            </a:br>
            <a:r>
              <a:rPr kumimoji="1" lang="en-US" altLang="zh-CN" baseline="0" dirty="0"/>
              <a:t>The  spinning frequency is a crucial metric for many devices and we need to inspect it sometimes. For example, in smart factory, how fast the machine rotates determines whether it is in good operation. </a:t>
            </a:r>
          </a:p>
          <a:p>
            <a:pPr marL="0" marR="0" lvl="0" indent="0" defTabSz="410667" eaLnBrk="1" fontAlgn="auto" latinLnBrk="0" hangingPunct="1">
              <a:lnSpc>
                <a:spcPct val="100000"/>
              </a:lnSpc>
              <a:spcBef>
                <a:spcPts val="0"/>
              </a:spcBef>
              <a:spcAft>
                <a:spcPts val="0"/>
              </a:spcAft>
              <a:buClrTx/>
              <a:buSzTx/>
              <a:buFontTx/>
              <a:buNone/>
              <a:tabLst/>
              <a:defRPr/>
            </a:pPr>
            <a:r>
              <a:rPr kumimoji="1" lang="en-US" altLang="zh-CN" dirty="0"/>
              <a:t>Besides, centrifugation utilizes spinning to separate</a:t>
            </a:r>
            <a:r>
              <a:rPr kumimoji="1" lang="en-US" altLang="zh-CN" baseline="0" dirty="0"/>
              <a:t> a mixture into different layers. And it is a necessary task to monitor such procedure.</a:t>
            </a:r>
            <a:endParaRPr kumimoji="1" lang="zh-CN" altLang="en-US" dirty="0"/>
          </a:p>
          <a:p>
            <a:endParaRPr kumimoji="1" lang="zh-CN" altLang="en-US" dirty="0"/>
          </a:p>
        </p:txBody>
      </p:sp>
    </p:spTree>
    <p:extLst>
      <p:ext uri="{BB962C8B-B14F-4D97-AF65-F5344CB8AC3E}">
        <p14:creationId xmlns:p14="http://schemas.microsoft.com/office/powerpoint/2010/main" val="1600243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first test our system robustness under various shaking scenarios from linear to random trajectory in noisy settings. </a:t>
            </a:r>
            <a:r>
              <a:rPr lang="en-US" altLang="zh-CN" dirty="0"/>
              <a:t>And all of these shakes are performed up to a range of 30cm. We</a:t>
            </a:r>
            <a:r>
              <a:rPr lang="zh-CN" altLang="en-US" dirty="0"/>
              <a:t> </a:t>
            </a:r>
            <a:r>
              <a:rPr lang="en-US" dirty="0"/>
              <a:t>compare</a:t>
            </a:r>
            <a:r>
              <a:rPr lang="zh-CN" altLang="en-US" baseline="0" dirty="0"/>
              <a:t> </a:t>
            </a:r>
            <a:r>
              <a:rPr lang="en-US" dirty="0"/>
              <a:t>our approach with the </a:t>
            </a:r>
            <a:r>
              <a:rPr lang="en-US" altLang="zh-CN" dirty="0"/>
              <a:t>previous</a:t>
            </a:r>
            <a:r>
              <a:rPr lang="zh-CN" altLang="en-US" dirty="0"/>
              <a:t> </a:t>
            </a:r>
            <a:r>
              <a:rPr lang="en-US" altLang="zh-CN" dirty="0"/>
              <a:t>work</a:t>
            </a:r>
            <a:r>
              <a:rPr lang="zh-CN" altLang="en-US" dirty="0"/>
              <a:t> </a:t>
            </a:r>
            <a:r>
              <a:rPr lang="en-US" altLang="zh-CN" dirty="0" err="1"/>
              <a:t>Tagbeat</a:t>
            </a:r>
            <a:r>
              <a:rPr lang="zh-CN" altLang="en-US" dirty="0"/>
              <a:t> </a:t>
            </a:r>
            <a:r>
              <a:rPr lang="en-US" dirty="0"/>
              <a:t>that only uses one tag for spinning sensing. As we can see, in noisy settings, our system can still maintains high accuracy while </a:t>
            </a:r>
            <a:r>
              <a:rPr lang="en-US" dirty="0" err="1"/>
              <a:t>Tagbeat</a:t>
            </a:r>
            <a:r>
              <a:rPr lang="en-US" dirty="0"/>
              <a:t> fails</a:t>
            </a:r>
            <a:r>
              <a:rPr lang="en-US" altLang="zh-CN" dirty="0"/>
              <a:t>.</a:t>
            </a:r>
            <a:r>
              <a:rPr lang="zh-CN" altLang="en-US" dirty="0"/>
              <a:t> </a:t>
            </a:r>
            <a:r>
              <a:rPr lang="en-US" dirty="0"/>
              <a:t>Overall, the mean error is 0.27Hz in frequency, corresponding to 0.43ms error in period, which is very accurate and can even compare to those specialized sensors.</a:t>
            </a:r>
          </a:p>
        </p:txBody>
      </p:sp>
    </p:spTree>
    <p:extLst>
      <p:ext uri="{BB962C8B-B14F-4D97-AF65-F5344CB8AC3E}">
        <p14:creationId xmlns:p14="http://schemas.microsoft.com/office/powerpoint/2010/main" val="14963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further check our system’s effectiveness under high frequency scenario, we tune the revolving speed of the turntable from to seven different levels. The result is still </a:t>
            </a:r>
            <a:r>
              <a:rPr lang="en-US" altLang="zh-CN" dirty="0"/>
              <a:t>accurate</a:t>
            </a:r>
            <a:r>
              <a:rPr lang="en-US" dirty="0"/>
              <a:t> even </a:t>
            </a:r>
            <a:r>
              <a:rPr lang="en-US" altLang="zh-CN" dirty="0"/>
              <a:t>when</a:t>
            </a:r>
            <a:r>
              <a:rPr lang="en-US" dirty="0"/>
              <a:t> the object spins at a high speed. And the result is more accurate when the object spins at a low speed, which is reasonable because more samples in one period can be collected for recovering.</a:t>
            </a:r>
            <a:endParaRPr kumimoji="1" lang="zh-CN" altLang="en-US" dirty="0"/>
          </a:p>
        </p:txBody>
      </p:sp>
    </p:spTree>
    <p:extLst>
      <p:ext uri="{BB962C8B-B14F-4D97-AF65-F5344CB8AC3E}">
        <p14:creationId xmlns:p14="http://schemas.microsoft.com/office/powerpoint/2010/main" val="2643339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As mentioned before, we have no requirement of the dual tags’ geometric relationship as long as their separation is fixed. Then we set this separation to 3cm, 5cm and 8cm respectively while keeping the same RPM and plot the recovered signals in </a:t>
            </a:r>
            <a:r>
              <a:rPr lang="en-US" altLang="zh-CN" dirty="0"/>
              <a:t>this figure</a:t>
            </a:r>
            <a:r>
              <a:rPr lang="en-US" dirty="0"/>
              <a:t>. We observe from this figure that although the </a:t>
            </a:r>
            <a:r>
              <a:rPr lang="en-US" altLang="zh-CN" dirty="0"/>
              <a:t>shapes of</a:t>
            </a:r>
            <a:r>
              <a:rPr lang="en-US" dirty="0"/>
              <a:t> three signals vary a lot, their periods keep consistent (i.e. about 57ms).</a:t>
            </a:r>
            <a:endParaRPr kumimoji="1" lang="zh-CN" altLang="en-US" dirty="0"/>
          </a:p>
        </p:txBody>
      </p:sp>
    </p:spTree>
    <p:extLst>
      <p:ext uri="{BB962C8B-B14F-4D97-AF65-F5344CB8AC3E}">
        <p14:creationId xmlns:p14="http://schemas.microsoft.com/office/powerpoint/2010/main" val="1737759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410667" eaLnBrk="1" fontAlgn="auto" latinLnBrk="0" hangingPunct="1">
              <a:lnSpc>
                <a:spcPct val="100000"/>
              </a:lnSpc>
              <a:spcBef>
                <a:spcPts val="0"/>
              </a:spcBef>
              <a:spcAft>
                <a:spcPts val="0"/>
              </a:spcAft>
              <a:buClrTx/>
              <a:buSzTx/>
              <a:buFontTx/>
              <a:buNone/>
              <a:tabLst/>
              <a:defRPr/>
            </a:pPr>
            <a:r>
              <a:rPr kumimoji="1" lang="en-US" altLang="zh-CN" dirty="0"/>
              <a:t>To summarize, in this work, we address </a:t>
            </a:r>
            <a:r>
              <a:rPr lang="en-US" altLang="zh-CN" sz="1600" dirty="0">
                <a:solidFill>
                  <a:schemeClr val="bg1"/>
                </a:solidFill>
                <a:latin typeface="Arial" charset="0"/>
                <a:ea typeface="Arial" charset="0"/>
                <a:cs typeface="Arial" charset="0"/>
              </a:rPr>
              <a:t>a</a:t>
            </a:r>
            <a:r>
              <a:rPr lang="zh-CN" altLang="en-US" sz="1600" dirty="0">
                <a:solidFill>
                  <a:schemeClr val="bg1"/>
                </a:solidFill>
                <a:latin typeface="Arial" charset="0"/>
                <a:ea typeface="Arial" charset="0"/>
                <a:cs typeface="Arial" charset="0"/>
              </a:rPr>
              <a:t> </a:t>
            </a:r>
            <a:r>
              <a:rPr lang="en-US" altLang="zh-CN" sz="1600" dirty="0">
                <a:solidFill>
                  <a:schemeClr val="bg1"/>
                </a:solidFill>
                <a:latin typeface="Arial" charset="0"/>
                <a:ea typeface="Arial" charset="0"/>
                <a:cs typeface="Arial" charset="0"/>
              </a:rPr>
              <a:t>practical problem of how to robustly</a:t>
            </a:r>
            <a:r>
              <a:rPr lang="zh-CN" altLang="en-US" sz="1600" dirty="0">
                <a:solidFill>
                  <a:schemeClr val="bg1"/>
                </a:solidFill>
                <a:latin typeface="Arial" charset="0"/>
                <a:ea typeface="Arial" charset="0"/>
                <a:cs typeface="Arial" charset="0"/>
              </a:rPr>
              <a:t> </a:t>
            </a:r>
            <a:r>
              <a:rPr lang="en-US" altLang="zh-CN" sz="1600" dirty="0">
                <a:solidFill>
                  <a:schemeClr val="bg1"/>
                </a:solidFill>
                <a:latin typeface="Arial" charset="0"/>
                <a:ea typeface="Arial" charset="0"/>
                <a:cs typeface="Arial" charset="0"/>
              </a:rPr>
              <a:t>and</a:t>
            </a:r>
            <a:r>
              <a:rPr lang="zh-CN" altLang="en-US" sz="1600" dirty="0">
                <a:solidFill>
                  <a:schemeClr val="bg1"/>
                </a:solidFill>
                <a:latin typeface="Arial" charset="0"/>
                <a:ea typeface="Arial" charset="0"/>
                <a:cs typeface="Arial" charset="0"/>
              </a:rPr>
              <a:t> </a:t>
            </a:r>
            <a:r>
              <a:rPr lang="en-US" altLang="zh-CN" sz="1600" dirty="0">
                <a:solidFill>
                  <a:schemeClr val="bg1"/>
                </a:solidFill>
                <a:latin typeface="Arial" charset="0"/>
                <a:ea typeface="Arial" charset="0"/>
                <a:cs typeface="Arial" charset="0"/>
              </a:rPr>
              <a:t>accurately make sense of mechanical</a:t>
            </a:r>
            <a:r>
              <a:rPr lang="zh-CN" altLang="en-US" sz="1600" dirty="0">
                <a:solidFill>
                  <a:schemeClr val="bg1"/>
                </a:solidFill>
                <a:latin typeface="Arial" charset="0"/>
                <a:ea typeface="Arial" charset="0"/>
                <a:cs typeface="Arial" charset="0"/>
              </a:rPr>
              <a:t> </a:t>
            </a:r>
            <a:r>
              <a:rPr lang="en-US" altLang="zh-CN" sz="1600" dirty="0">
                <a:solidFill>
                  <a:schemeClr val="bg1"/>
                </a:solidFill>
                <a:latin typeface="Arial" charset="0"/>
                <a:ea typeface="Arial" charset="0"/>
                <a:cs typeface="Arial" charset="0"/>
              </a:rPr>
              <a:t>spinning utilizing</a:t>
            </a:r>
            <a:r>
              <a:rPr lang="zh-CN" altLang="en-US" sz="1600" dirty="0">
                <a:solidFill>
                  <a:schemeClr val="bg1"/>
                </a:solidFill>
                <a:latin typeface="Arial" charset="0"/>
                <a:ea typeface="Arial" charset="0"/>
                <a:cs typeface="Arial" charset="0"/>
              </a:rPr>
              <a:t> </a:t>
            </a:r>
            <a:r>
              <a:rPr lang="en-US" altLang="zh-CN" sz="1600" dirty="0">
                <a:solidFill>
                  <a:schemeClr val="bg1"/>
                </a:solidFill>
                <a:latin typeface="Arial" charset="0"/>
                <a:ea typeface="Arial" charset="0"/>
                <a:cs typeface="Arial" charset="0"/>
              </a:rPr>
              <a:t>RFID. We leverage the relative signal of dual tags to maintain </a:t>
            </a:r>
            <a:r>
              <a:rPr lang="en-US" altLang="zh-CN" sz="1600" dirty="0">
                <a:solidFill>
                  <a:srgbClr val="00B0F0"/>
                </a:solidFill>
                <a:latin typeface="Arial" charset="0"/>
                <a:ea typeface="Arial" charset="0"/>
                <a:cs typeface="Arial" charset="0"/>
              </a:rPr>
              <a:t>robustness in noisy settings</a:t>
            </a:r>
            <a:r>
              <a:rPr lang="en-US" altLang="zh-CN" sz="1600" dirty="0">
                <a:solidFill>
                  <a:schemeClr val="bg1"/>
                </a:solidFill>
                <a:latin typeface="Arial" charset="0"/>
                <a:ea typeface="Arial" charset="0"/>
                <a:cs typeface="Arial" charset="0"/>
              </a:rPr>
              <a:t> and design signal processing technique to inspect high frequency signal.</a:t>
            </a:r>
            <a:endParaRPr lang="zh-CN" altLang="en-US" sz="1600" dirty="0">
              <a:solidFill>
                <a:schemeClr val="bg1"/>
              </a:solidFill>
              <a:latin typeface="Arial" charset="0"/>
              <a:ea typeface="Arial" charset="0"/>
              <a:cs typeface="Arial" charset="0"/>
            </a:endParaRPr>
          </a:p>
          <a:p>
            <a:pPr marL="0" marR="0" lvl="0" indent="0" algn="just" defTabSz="410667" eaLnBrk="1" fontAlgn="auto" latinLnBrk="0" hangingPunct="1">
              <a:lnSpc>
                <a:spcPct val="100000"/>
              </a:lnSpc>
              <a:spcBef>
                <a:spcPts val="0"/>
              </a:spcBef>
              <a:spcAft>
                <a:spcPts val="0"/>
              </a:spcAft>
              <a:buClrTx/>
              <a:buSzTx/>
              <a:buFontTx/>
              <a:buNone/>
              <a:tabLst/>
              <a:defRPr/>
            </a:pPr>
            <a:endParaRPr kumimoji="1" lang="zh-CN" altLang="en-US" dirty="0"/>
          </a:p>
        </p:txBody>
      </p:sp>
    </p:spTree>
    <p:extLst>
      <p:ext uri="{BB962C8B-B14F-4D97-AF65-F5344CB8AC3E}">
        <p14:creationId xmlns:p14="http://schemas.microsoft.com/office/powerpoint/2010/main" val="1267733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547" b="0" i="0" u="none" strike="noStrike" baseline="0" dirty="0">
                <a:latin typeface="Lucida Grande"/>
                <a:ea typeface="Lucida Grande"/>
                <a:cs typeface="Lucida Grande"/>
                <a:sym typeface="Lucida Grande"/>
              </a:rPr>
              <a:t>That’s all of my talk today. Welcome for </a:t>
            </a:r>
            <a:r>
              <a:rPr lang="en-US" altLang="zh-CN" sz="1547" b="0" i="0" u="none" strike="noStrike" baseline="0">
                <a:latin typeface="Lucida Grande"/>
                <a:ea typeface="Lucida Grande"/>
                <a:cs typeface="Lucida Grande"/>
                <a:sym typeface="Lucida Grande"/>
              </a:rPr>
              <a:t>questions. Thank </a:t>
            </a:r>
            <a:r>
              <a:rPr lang="en-US" altLang="zh-CN" sz="1547" b="0" i="0" u="none" strike="noStrike" baseline="0" dirty="0">
                <a:latin typeface="Lucida Grande"/>
                <a:ea typeface="Lucida Grande"/>
                <a:cs typeface="Lucida Grande"/>
                <a:sym typeface="Lucida Grande"/>
              </a:rPr>
              <a:t>you.</a:t>
            </a:r>
          </a:p>
        </p:txBody>
      </p:sp>
    </p:spTree>
    <p:extLst>
      <p:ext uri="{BB962C8B-B14F-4D97-AF65-F5344CB8AC3E}">
        <p14:creationId xmlns:p14="http://schemas.microsoft.com/office/powerpoint/2010/main" val="1395042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Traditional</a:t>
            </a:r>
            <a:r>
              <a:rPr kumimoji="1" lang="en-US" altLang="zh-CN" baseline="0" dirty="0"/>
              <a:t> approaches for spinning sensing requires specialized sensors. For example, we could attach an accelerator to a rotating machine for spinning diagnosis, or</a:t>
            </a:r>
            <a:endParaRPr kumimoji="1" lang="zh-CN" altLang="en-US" baseline="0" dirty="0"/>
          </a:p>
          <a:p>
            <a:r>
              <a:rPr kumimoji="1" lang="en-US" altLang="zh-CN" baseline="0" dirty="0"/>
              <a:t>using</a:t>
            </a:r>
            <a:r>
              <a:rPr kumimoji="1" lang="zh-CN" altLang="en-US" baseline="0" dirty="0"/>
              <a:t> </a:t>
            </a:r>
            <a:r>
              <a:rPr kumimoji="1" lang="en-US" altLang="zh-CN" baseline="0" dirty="0"/>
              <a:t>infrared</a:t>
            </a:r>
            <a:r>
              <a:rPr kumimoji="1" lang="zh-CN" altLang="en-US" baseline="0" dirty="0"/>
              <a:t> </a:t>
            </a:r>
            <a:r>
              <a:rPr kumimoji="1" lang="en-US" altLang="zh-CN" baseline="0" dirty="0"/>
              <a:t>ray</a:t>
            </a:r>
            <a:r>
              <a:rPr kumimoji="1" lang="zh-CN" altLang="en-US" baseline="0" dirty="0"/>
              <a:t> </a:t>
            </a:r>
            <a:r>
              <a:rPr kumimoji="1" lang="en-US" altLang="zh-CN" baseline="0" dirty="0"/>
              <a:t>to</a:t>
            </a:r>
            <a:r>
              <a:rPr kumimoji="1" lang="zh-CN" altLang="en-US" baseline="0" dirty="0"/>
              <a:t> </a:t>
            </a:r>
            <a:r>
              <a:rPr kumimoji="1" lang="en-US" altLang="zh-CN" baseline="0" dirty="0"/>
              <a:t>measure</a:t>
            </a:r>
            <a:r>
              <a:rPr kumimoji="1" lang="zh-CN" altLang="en-US" baseline="0" dirty="0"/>
              <a:t> </a:t>
            </a:r>
            <a:r>
              <a:rPr kumimoji="1" lang="en-US" altLang="zh-CN" baseline="0" dirty="0"/>
              <a:t>the</a:t>
            </a:r>
            <a:r>
              <a:rPr kumimoji="1" lang="zh-CN" altLang="en-US" baseline="0" dirty="0"/>
              <a:t> </a:t>
            </a:r>
            <a:r>
              <a:rPr kumimoji="1" lang="en-US" altLang="zh-CN" baseline="0" dirty="0"/>
              <a:t>rotating</a:t>
            </a:r>
            <a:r>
              <a:rPr kumimoji="1" lang="zh-CN" altLang="en-US" baseline="0" dirty="0"/>
              <a:t> </a:t>
            </a:r>
            <a:r>
              <a:rPr kumimoji="1" lang="en-US" altLang="zh-CN" baseline="0" dirty="0"/>
              <a:t>velocity.</a:t>
            </a:r>
            <a:r>
              <a:rPr kumimoji="1" lang="zh-CN" altLang="en-US" baseline="0" dirty="0"/>
              <a:t> </a:t>
            </a:r>
            <a:r>
              <a:rPr kumimoji="1" lang="en-US" altLang="zh-CN" baseline="0" dirty="0"/>
              <a:t>However, accelerators need physical contact to the machine with power supplied and suffer from frequency-selections and infrared ray fails in the absence of a line-of-sight to objects.</a:t>
            </a:r>
            <a:endParaRPr kumimoji="1" lang="zh-CN" altLang="en-US" dirty="0"/>
          </a:p>
          <a:p>
            <a:endParaRPr kumimoji="1" lang="zh-CN" altLang="en-US" dirty="0"/>
          </a:p>
        </p:txBody>
      </p:sp>
    </p:spTree>
    <p:extLst>
      <p:ext uri="{BB962C8B-B14F-4D97-AF65-F5344CB8AC3E}">
        <p14:creationId xmlns:p14="http://schemas.microsoft.com/office/powerpoint/2010/main" val="987059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defTabSz="410667" eaLnBrk="1" fontAlgn="auto" latinLnBrk="0" hangingPunct="1">
              <a:lnSpc>
                <a:spcPct val="100000"/>
              </a:lnSpc>
              <a:spcBef>
                <a:spcPts val="0"/>
              </a:spcBef>
              <a:spcAft>
                <a:spcPts val="0"/>
              </a:spcAft>
              <a:buClrTx/>
              <a:buSzTx/>
              <a:buFontTx/>
              <a:buNone/>
              <a:tabLst/>
              <a:defRPr/>
            </a:pPr>
            <a:r>
              <a:rPr lang="id-ID" altLang="zh-CN" dirty="0"/>
              <a:t>In</a:t>
            </a:r>
            <a:r>
              <a:rPr lang="id-ID" altLang="zh-CN" baseline="0" dirty="0"/>
              <a:t> </a:t>
            </a:r>
            <a:r>
              <a:rPr lang="en-US" altLang="zh-CN" baseline="0" dirty="0"/>
              <a:t>our work</a:t>
            </a:r>
            <a:r>
              <a:rPr lang="id-ID" altLang="zh-CN" baseline="0" dirty="0"/>
              <a:t>, we turn our attention </a:t>
            </a:r>
            <a:r>
              <a:rPr lang="en-US" altLang="zh-CN" baseline="0" dirty="0"/>
              <a:t>to a mature technology</a:t>
            </a:r>
            <a:r>
              <a:rPr lang="id-ID" altLang="zh-CN" baseline="0" dirty="0"/>
              <a:t> RFID. Many industries </a:t>
            </a:r>
            <a:r>
              <a:rPr lang="en-US" altLang="zh-CN" baseline="0" dirty="0"/>
              <a:t>have</a:t>
            </a:r>
            <a:r>
              <a:rPr lang="id-ID" altLang="zh-CN" baseline="0" dirty="0"/>
              <a:t> already attach</a:t>
            </a:r>
            <a:r>
              <a:rPr lang="en-US" altLang="zh-CN" baseline="0" dirty="0" err="1"/>
              <a:t>ed</a:t>
            </a:r>
            <a:r>
              <a:rPr lang="id-ID" altLang="zh-CN" baseline="0" dirty="0"/>
              <a:t> RFID tags on </a:t>
            </a:r>
            <a:r>
              <a:rPr lang="id-ID" altLang="zh-CN" baseline="0" dirty="0" err="1"/>
              <a:t>their</a:t>
            </a:r>
            <a:r>
              <a:rPr lang="id-ID" altLang="zh-CN" baseline="0" dirty="0"/>
              <a:t> </a:t>
            </a:r>
            <a:r>
              <a:rPr lang="id-ID" altLang="zh-CN" baseline="0" dirty="0" err="1"/>
              <a:t>products</a:t>
            </a:r>
            <a:r>
              <a:rPr lang="id-ID" altLang="zh-CN" baseline="0" dirty="0"/>
              <a:t>.</a:t>
            </a:r>
            <a:r>
              <a:rPr lang="zh-CN" altLang="en-US" baseline="0" dirty="0"/>
              <a:t> </a:t>
            </a:r>
            <a:r>
              <a:rPr lang="en-US" altLang="zh-CN" baseline="0" dirty="0"/>
              <a:t>So we supplement the RFID backscatter communication with a fine-grained sensing capability. Compared to exiting spinning sensors, RFID-based sensing offers an appealing alternative. It is cost effective and applicable to occluded and non-line-of-sight objects. Moreover, the RFID tag contains the object ID, which can automatically associate the rotation with the particular object.</a:t>
            </a:r>
            <a:endParaRPr lang="id-ID" altLang="zh-CN" dirty="0"/>
          </a:p>
          <a:p>
            <a:endParaRPr kumimoji="1" lang="zh-CN" altLang="en-US" dirty="0"/>
          </a:p>
        </p:txBody>
      </p:sp>
    </p:spTree>
    <p:extLst>
      <p:ext uri="{BB962C8B-B14F-4D97-AF65-F5344CB8AC3E}">
        <p14:creationId xmlns:p14="http://schemas.microsoft.com/office/powerpoint/2010/main" val="652942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defTabSz="410667" eaLnBrk="1" fontAlgn="auto" latinLnBrk="0" hangingPunct="1">
              <a:lnSpc>
                <a:spcPct val="100000"/>
              </a:lnSpc>
              <a:spcBef>
                <a:spcPts val="0"/>
              </a:spcBef>
              <a:spcAft>
                <a:spcPts val="0"/>
              </a:spcAft>
              <a:buClrTx/>
              <a:buSzTx/>
              <a:buFontTx/>
              <a:buNone/>
              <a:tabLst/>
              <a:defRPr/>
            </a:pPr>
            <a:r>
              <a:rPr kumimoji="1" lang="en-US" altLang="zh-CN" dirty="0"/>
              <a:t>Sensing the spinning in quiet settings is straightforward,</a:t>
            </a:r>
            <a:r>
              <a:rPr kumimoji="1" lang="zh-CN" altLang="en-US" dirty="0"/>
              <a:t> </a:t>
            </a:r>
            <a:r>
              <a:rPr kumimoji="1" lang="en-US" altLang="zh-CN" dirty="0"/>
              <a:t>like</a:t>
            </a:r>
            <a:r>
              <a:rPr kumimoji="1" lang="zh-CN" altLang="en-US" baseline="0" dirty="0"/>
              <a:t> </a:t>
            </a:r>
            <a:r>
              <a:rPr kumimoji="1" lang="en-US" altLang="zh-CN" baseline="0" dirty="0"/>
              <a:t>previous</a:t>
            </a:r>
            <a:r>
              <a:rPr kumimoji="1" lang="zh-CN" altLang="en-US" baseline="0" dirty="0"/>
              <a:t> </a:t>
            </a:r>
            <a:r>
              <a:rPr kumimoji="1" lang="en-US" altLang="zh-CN" baseline="0" dirty="0"/>
              <a:t>work</a:t>
            </a:r>
            <a:r>
              <a:rPr kumimoji="1" lang="zh-CN" altLang="en-US" baseline="0" dirty="0"/>
              <a:t> </a:t>
            </a:r>
            <a:r>
              <a:rPr kumimoji="1" lang="en-US" altLang="zh-CN" baseline="0" dirty="0"/>
              <a:t>in</a:t>
            </a:r>
            <a:r>
              <a:rPr kumimoji="1" lang="zh-CN" altLang="en-US" baseline="0" dirty="0"/>
              <a:t> </a:t>
            </a:r>
            <a:r>
              <a:rPr kumimoji="1" lang="en-US" altLang="zh-CN" baseline="0" dirty="0"/>
              <a:t>Mobicom’16</a:t>
            </a:r>
            <a:r>
              <a:rPr kumimoji="1" lang="en-US" altLang="zh-CN" dirty="0"/>
              <a:t>. </a:t>
            </a:r>
            <a:r>
              <a:rPr kumimoji="1" lang="en-US" altLang="zh-CN" baseline="0" dirty="0"/>
              <a:t>A</a:t>
            </a:r>
            <a:r>
              <a:rPr kumimoji="1" lang="zh-CN" altLang="en-US" baseline="0" dirty="0"/>
              <a:t> </a:t>
            </a:r>
            <a:r>
              <a:rPr kumimoji="1" lang="en-US" altLang="zh-CN" baseline="0" dirty="0"/>
              <a:t>small</a:t>
            </a:r>
            <a:r>
              <a:rPr kumimoji="1" lang="zh-CN" altLang="en-US" baseline="0" dirty="0"/>
              <a:t> </a:t>
            </a:r>
            <a:r>
              <a:rPr kumimoji="1" lang="en-US" altLang="zh-CN" baseline="0" dirty="0"/>
              <a:t>and</a:t>
            </a:r>
            <a:r>
              <a:rPr kumimoji="1" lang="zh-CN" altLang="en-US" baseline="0" dirty="0"/>
              <a:t> </a:t>
            </a:r>
            <a:r>
              <a:rPr kumimoji="1" lang="en-US" altLang="zh-CN" baseline="0" dirty="0"/>
              <a:t>battery-free RFID tag is</a:t>
            </a:r>
            <a:r>
              <a:rPr kumimoji="1" lang="zh-CN" altLang="en-US" baseline="0" dirty="0"/>
              <a:t> </a:t>
            </a:r>
            <a:r>
              <a:rPr kumimoji="1" lang="en-US" altLang="zh-CN" baseline="0" dirty="0"/>
              <a:t>attached</a:t>
            </a:r>
            <a:r>
              <a:rPr kumimoji="1" lang="zh-CN" altLang="en-US" baseline="0" dirty="0"/>
              <a:t> </a:t>
            </a:r>
            <a:r>
              <a:rPr kumimoji="1" lang="en-US" altLang="zh-CN" baseline="0" dirty="0"/>
              <a:t>onto the spinning surface. Then it displaces the tag within a small range, resulting in a regular change pattern of the tag’s</a:t>
            </a:r>
            <a:r>
              <a:rPr kumimoji="1" lang="zh-CN" altLang="en-US" baseline="0" dirty="0"/>
              <a:t> </a:t>
            </a:r>
            <a:r>
              <a:rPr kumimoji="1" lang="en-US" altLang="zh-CN" baseline="0" dirty="0"/>
              <a:t>phase</a:t>
            </a:r>
            <a:r>
              <a:rPr kumimoji="1" lang="zh-CN" altLang="en-US" baseline="0" dirty="0"/>
              <a:t> </a:t>
            </a:r>
            <a:r>
              <a:rPr kumimoji="1" lang="en-US" altLang="zh-CN" baseline="0" dirty="0"/>
              <a:t>signal. We view each reading of the tag as one sampling of the rotation. As a result,</a:t>
            </a:r>
            <a:r>
              <a:rPr kumimoji="1" lang="zh-CN" altLang="en-US" baseline="0" dirty="0"/>
              <a:t> </a:t>
            </a:r>
            <a:r>
              <a:rPr kumimoji="1" lang="en-US" altLang="zh-CN" baseline="0" dirty="0"/>
              <a:t>the relevant spinning information like frequency or period</a:t>
            </a:r>
            <a:r>
              <a:rPr kumimoji="1" lang="zh-CN" altLang="en-US" baseline="0" dirty="0"/>
              <a:t> </a:t>
            </a:r>
            <a:r>
              <a:rPr kumimoji="1" lang="en-US" altLang="zh-CN" baseline="0" dirty="0"/>
              <a:t>can</a:t>
            </a:r>
            <a:r>
              <a:rPr kumimoji="1" lang="zh-CN" altLang="en-US" baseline="0" dirty="0"/>
              <a:t> </a:t>
            </a:r>
            <a:r>
              <a:rPr kumimoji="1" lang="en-US" altLang="zh-CN" baseline="0" dirty="0"/>
              <a:t>be</a:t>
            </a:r>
            <a:r>
              <a:rPr kumimoji="1" lang="zh-CN" altLang="en-US" baseline="0" dirty="0"/>
              <a:t> </a:t>
            </a:r>
            <a:r>
              <a:rPr kumimoji="1" lang="en-US" altLang="zh-CN" baseline="0" dirty="0"/>
              <a:t>inferred by discerning such communication pattern.</a:t>
            </a:r>
            <a:r>
              <a:rPr kumimoji="1" lang="zh-CN" altLang="en-US" baseline="0" dirty="0"/>
              <a:t> </a:t>
            </a:r>
            <a:r>
              <a:rPr kumimoji="1" lang="en-US" altLang="zh-CN" baseline="0" dirty="0"/>
              <a:t>Like</a:t>
            </a:r>
            <a:r>
              <a:rPr kumimoji="1" lang="zh-CN" altLang="en-US" baseline="0" dirty="0"/>
              <a:t> </a:t>
            </a:r>
            <a:r>
              <a:rPr kumimoji="1" lang="en-US" altLang="zh-CN" baseline="0" dirty="0"/>
              <a:t>the</a:t>
            </a:r>
            <a:r>
              <a:rPr kumimoji="1" lang="zh-CN" altLang="en-US" baseline="0" dirty="0"/>
              <a:t> </a:t>
            </a:r>
            <a:r>
              <a:rPr kumimoji="1" lang="en-US" altLang="zh-CN" baseline="0" dirty="0"/>
              <a:t>example</a:t>
            </a:r>
            <a:r>
              <a:rPr kumimoji="1" lang="zh-CN" altLang="en-US" baseline="0" dirty="0"/>
              <a:t> </a:t>
            </a:r>
            <a:r>
              <a:rPr kumimoji="1" lang="en-US" altLang="zh-CN" baseline="0" dirty="0"/>
              <a:t>shown</a:t>
            </a:r>
            <a:r>
              <a:rPr kumimoji="1" lang="zh-CN" altLang="en-US" baseline="0" dirty="0"/>
              <a:t> </a:t>
            </a:r>
            <a:r>
              <a:rPr kumimoji="1" lang="en-US" altLang="zh-CN" baseline="0" dirty="0"/>
              <a:t>here,</a:t>
            </a:r>
            <a:r>
              <a:rPr kumimoji="1" lang="zh-CN" altLang="en-US" baseline="0" dirty="0"/>
              <a:t> </a:t>
            </a:r>
            <a:r>
              <a:rPr kumimoji="1" lang="en-US" altLang="zh-CN" baseline="0" dirty="0"/>
              <a:t>spinning</a:t>
            </a:r>
            <a:r>
              <a:rPr kumimoji="1" lang="zh-CN" altLang="en-US" baseline="0" dirty="0"/>
              <a:t> </a:t>
            </a:r>
            <a:r>
              <a:rPr kumimoji="1" lang="en-US" altLang="zh-CN" baseline="0" dirty="0"/>
              <a:t>induced</a:t>
            </a:r>
            <a:r>
              <a:rPr kumimoji="1" lang="zh-CN" altLang="en-US" baseline="0" dirty="0"/>
              <a:t> </a:t>
            </a:r>
            <a:r>
              <a:rPr kumimoji="1" lang="en-US" altLang="zh-CN" baseline="0" dirty="0"/>
              <a:t>phase</a:t>
            </a:r>
            <a:r>
              <a:rPr kumimoji="1" lang="zh-CN" altLang="en-US" baseline="0" dirty="0"/>
              <a:t> </a:t>
            </a:r>
            <a:r>
              <a:rPr kumimoji="1" lang="en-US" altLang="zh-CN" baseline="0" dirty="0"/>
              <a:t>signal</a:t>
            </a:r>
            <a:r>
              <a:rPr kumimoji="1" lang="zh-CN" altLang="en-US" baseline="0" dirty="0"/>
              <a:t> </a:t>
            </a:r>
            <a:r>
              <a:rPr kumimoji="1" lang="en-US" altLang="zh-CN" baseline="0" dirty="0"/>
              <a:t>is</a:t>
            </a:r>
            <a:r>
              <a:rPr kumimoji="1" lang="zh-CN" altLang="en-US" baseline="0" dirty="0"/>
              <a:t> </a:t>
            </a:r>
            <a:r>
              <a:rPr kumimoji="1" lang="en-US" altLang="zh-CN" baseline="0" dirty="0"/>
              <a:t>discrete</a:t>
            </a:r>
            <a:r>
              <a:rPr kumimoji="1" lang="zh-CN" altLang="en-US" baseline="0" dirty="0"/>
              <a:t> </a:t>
            </a:r>
            <a:r>
              <a:rPr kumimoji="1" lang="en-US" altLang="zh-CN" baseline="0" dirty="0"/>
              <a:t>and</a:t>
            </a:r>
            <a:r>
              <a:rPr kumimoji="1" lang="zh-CN" altLang="en-US" baseline="0" dirty="0"/>
              <a:t> </a:t>
            </a:r>
            <a:r>
              <a:rPr kumimoji="1" lang="en-US" altLang="zh-CN" baseline="0" dirty="0"/>
              <a:t>periodic</a:t>
            </a:r>
            <a:r>
              <a:rPr kumimoji="1" lang="zh-CN" altLang="en-US" baseline="0" dirty="0"/>
              <a:t> </a:t>
            </a:r>
            <a:r>
              <a:rPr kumimoji="1" lang="en-US" altLang="zh-CN" baseline="0" dirty="0"/>
              <a:t>in</a:t>
            </a:r>
            <a:r>
              <a:rPr kumimoji="1" lang="zh-CN" altLang="en-US" baseline="0" dirty="0"/>
              <a:t> </a:t>
            </a:r>
            <a:r>
              <a:rPr kumimoji="1" lang="en-US" altLang="zh-CN" baseline="0" dirty="0"/>
              <a:t>quiet</a:t>
            </a:r>
            <a:r>
              <a:rPr kumimoji="1" lang="zh-CN" altLang="en-US" baseline="0" dirty="0"/>
              <a:t> </a:t>
            </a:r>
            <a:r>
              <a:rPr kumimoji="1" lang="en-US" altLang="zh-CN" baseline="0" dirty="0"/>
              <a:t>setting.</a:t>
            </a:r>
            <a:endParaRPr kumimoji="1" lang="zh-CN" altLang="en-US" baseline="0" dirty="0"/>
          </a:p>
        </p:txBody>
      </p:sp>
    </p:spTree>
    <p:extLst>
      <p:ext uri="{BB962C8B-B14F-4D97-AF65-F5344CB8AC3E}">
        <p14:creationId xmlns:p14="http://schemas.microsoft.com/office/powerpoint/2010/main" val="166520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547" b="0" i="0" u="none" strike="noStrike" baseline="0" dirty="0">
                <a:latin typeface="Lucida Grande"/>
                <a:ea typeface="Lucida Grande"/>
                <a:cs typeface="Lucida Grande"/>
                <a:sym typeface="Lucida Grande"/>
              </a:rPr>
              <a:t>But</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previous</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work</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requires a very</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rigorous assumption that the devices must remain motionless</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or</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quiet,</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because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any</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shaking</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of</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the reader or</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object, can</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disturb the periodicity of phase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signal.</a:t>
            </a:r>
            <a:r>
              <a:rPr lang="en-US" altLang="zh-CN" sz="1547" b="0" i="0" u="none" strike="noStrike" baseline="0" dirty="0">
                <a:effectLst/>
                <a:latin typeface="Lucida Grande"/>
                <a:ea typeface="Lucida Grande"/>
                <a:cs typeface="Lucida Grande"/>
                <a:sym typeface="Lucida Grande"/>
              </a:rPr>
              <a:t> </a:t>
            </a:r>
            <a:r>
              <a:rPr lang="en-US" altLang="zh-CN" sz="1547" dirty="0">
                <a:effectLst/>
                <a:latin typeface="Lucida Grande"/>
                <a:ea typeface="Lucida Grande"/>
                <a:cs typeface="Lucida Grande"/>
                <a:sym typeface="Lucida Grande"/>
              </a:rPr>
              <a:t>However,</a:t>
            </a:r>
            <a:r>
              <a:rPr lang="zh-CN" altLang="en-US" sz="1547" baseline="0" dirty="0">
                <a:effectLst/>
                <a:latin typeface="Lucida Grande"/>
                <a:ea typeface="Lucida Grande"/>
                <a:cs typeface="Lucida Grande"/>
                <a:sym typeface="Lucida Grande"/>
              </a:rPr>
              <a:t> </a:t>
            </a:r>
            <a:r>
              <a:rPr lang="en-US" altLang="zh-CN" sz="1547" baseline="0" dirty="0">
                <a:effectLst/>
                <a:latin typeface="Lucida Grande"/>
                <a:ea typeface="Lucida Grande"/>
                <a:cs typeface="Lucida Grande"/>
                <a:sym typeface="Lucida Grande"/>
              </a:rPr>
              <a:t>in</a:t>
            </a:r>
            <a:r>
              <a:rPr lang="zh-CN" altLang="en-US" sz="1547" baseline="0" dirty="0">
                <a:effectLst/>
                <a:latin typeface="Lucida Grande"/>
                <a:ea typeface="Lucida Grande"/>
                <a:cs typeface="Lucida Grande"/>
                <a:sym typeface="Lucida Grande"/>
              </a:rPr>
              <a:t> </a:t>
            </a:r>
            <a:r>
              <a:rPr lang="en-US" altLang="zh-CN" sz="1547" baseline="0" dirty="0">
                <a:effectLst/>
                <a:latin typeface="Lucida Grande"/>
                <a:ea typeface="Lucida Grande"/>
                <a:cs typeface="Lucida Grande"/>
                <a:sym typeface="Lucida Grande"/>
              </a:rPr>
              <a:t>practical</a:t>
            </a:r>
            <a:r>
              <a:rPr lang="zh-CN" altLang="en-US" sz="1547" baseline="0" dirty="0">
                <a:effectLst/>
                <a:latin typeface="Lucida Grande"/>
                <a:ea typeface="Lucida Grande"/>
                <a:cs typeface="Lucida Grande"/>
                <a:sym typeface="Lucida Grande"/>
              </a:rPr>
              <a:t> </a:t>
            </a:r>
            <a:r>
              <a:rPr lang="en-US" altLang="zh-CN" sz="1547" baseline="0" dirty="0">
                <a:effectLst/>
                <a:latin typeface="Lucida Grande"/>
                <a:ea typeface="Lucida Grande"/>
                <a:cs typeface="Lucida Grande"/>
                <a:sym typeface="Lucida Grande"/>
              </a:rPr>
              <a:t>deployments,</a:t>
            </a:r>
            <a:r>
              <a:rPr lang="zh-CN" altLang="en-US" sz="1547" baseline="0" dirty="0">
                <a:effectLst/>
                <a:latin typeface="Lucida Grande"/>
                <a:ea typeface="Lucida Grande"/>
                <a:cs typeface="Lucida Grande"/>
                <a:sym typeface="Lucida Grande"/>
              </a:rPr>
              <a:t> </a:t>
            </a:r>
            <a:r>
              <a:rPr lang="en-US" altLang="zh-CN" sz="1547" baseline="0" dirty="0">
                <a:effectLst/>
                <a:latin typeface="Lucida Grande"/>
                <a:ea typeface="Lucida Grande"/>
                <a:cs typeface="Lucida Grande"/>
                <a:sym typeface="Lucida Grande"/>
              </a:rPr>
              <a:t>w</a:t>
            </a:r>
            <a:r>
              <a:rPr lang="en-US" altLang="zh-CN" sz="1547" dirty="0">
                <a:effectLst/>
                <a:latin typeface="Lucida Grande"/>
                <a:ea typeface="Lucida Grande"/>
                <a:cs typeface="Lucida Grande"/>
                <a:sym typeface="Lucida Grande"/>
              </a:rPr>
              <a:t>e can not perfectly assume such</a:t>
            </a:r>
            <a:r>
              <a:rPr lang="zh-CN" altLang="en-US" sz="1547" baseline="0" dirty="0">
                <a:effectLst/>
                <a:latin typeface="Lucida Grande"/>
                <a:ea typeface="Lucida Grande"/>
                <a:cs typeface="Lucida Grande"/>
                <a:sym typeface="Lucida Grande"/>
              </a:rPr>
              <a:t> </a:t>
            </a:r>
            <a:r>
              <a:rPr lang="en-US" altLang="zh-CN" sz="1547" dirty="0">
                <a:effectLst/>
                <a:latin typeface="Lucida Grande"/>
                <a:ea typeface="Lucida Grande"/>
                <a:cs typeface="Lucida Grande"/>
                <a:sym typeface="Lucida Grande"/>
              </a:rPr>
              <a:t>quiet setting. For instance, many industrial operations happen in unstable platforms (</a:t>
            </a:r>
            <a:r>
              <a:rPr lang="en-US" altLang="zh-CN" sz="1547" i="1" dirty="0">
                <a:effectLst/>
                <a:latin typeface="Lucida Grande"/>
                <a:ea typeface="Lucida Grande"/>
                <a:cs typeface="Lucida Grande"/>
                <a:sym typeface="Lucida Grande"/>
              </a:rPr>
              <a:t>e.g. </a:t>
            </a:r>
            <a:r>
              <a:rPr lang="en-US" altLang="zh-CN" sz="1547" dirty="0">
                <a:effectLst/>
                <a:latin typeface="Lucida Grande"/>
                <a:ea typeface="Lucida Grande"/>
                <a:cs typeface="Lucida Grande"/>
                <a:sym typeface="Lucida Grande"/>
              </a:rPr>
              <a:t>vehicles), whose shaking would lead to dramatic translation of device. Besides,</a:t>
            </a:r>
            <a:r>
              <a:rPr lang="zh-CN" altLang="en-US" sz="1547" dirty="0">
                <a:effectLst/>
                <a:latin typeface="Lucida Grande"/>
                <a:ea typeface="Lucida Grande"/>
                <a:cs typeface="Lucida Grande"/>
                <a:sym typeface="Lucida Grande"/>
              </a:rPr>
              <a:t> </a:t>
            </a:r>
            <a:r>
              <a:rPr lang="en-US" altLang="zh-CN" sz="1547" dirty="0">
                <a:effectLst/>
                <a:latin typeface="Lucida Grande"/>
                <a:ea typeface="Lucida Grande"/>
                <a:cs typeface="Lucida Grande"/>
                <a:sym typeface="Lucida Grande"/>
              </a:rPr>
              <a:t>the handheld reader’s shaking is also inevitable in actual</a:t>
            </a:r>
            <a:r>
              <a:rPr lang="zh-CN" altLang="en-US" sz="1547" dirty="0">
                <a:effectLst/>
                <a:latin typeface="Lucida Grande"/>
                <a:ea typeface="Lucida Grande"/>
                <a:cs typeface="Lucida Grande"/>
                <a:sym typeface="Lucida Grande"/>
              </a:rPr>
              <a:t> </a:t>
            </a:r>
            <a:r>
              <a:rPr lang="en-US" altLang="zh-CN" sz="1547" dirty="0">
                <a:effectLst/>
                <a:latin typeface="Lucida Grande"/>
                <a:ea typeface="Lucida Grande"/>
                <a:cs typeface="Lucida Grande"/>
                <a:sym typeface="Lucida Grande"/>
              </a:rPr>
              <a:t>measurement. </a:t>
            </a:r>
            <a:r>
              <a:rPr lang="en-US" altLang="zh-CN" dirty="0"/>
              <a:t>So such noisy settings in practice would break the periodicity of the spinning signal. Like we can see here, the signal</a:t>
            </a:r>
            <a:r>
              <a:rPr lang="zh-CN" altLang="en-US" dirty="0"/>
              <a:t> </a:t>
            </a:r>
            <a:r>
              <a:rPr lang="en-US" altLang="zh-CN" dirty="0"/>
              <a:t>collected</a:t>
            </a:r>
            <a:r>
              <a:rPr lang="zh-CN" altLang="en-US" dirty="0"/>
              <a:t> </a:t>
            </a:r>
            <a:r>
              <a:rPr lang="en-US" altLang="zh-CN" dirty="0"/>
              <a:t>in</a:t>
            </a:r>
            <a:r>
              <a:rPr lang="zh-CN" altLang="en-US" dirty="0"/>
              <a:t> </a:t>
            </a:r>
            <a:r>
              <a:rPr lang="en-US" altLang="zh-CN" dirty="0"/>
              <a:t>a</a:t>
            </a:r>
            <a:r>
              <a:rPr lang="zh-CN" altLang="en-US" dirty="0"/>
              <a:t> </a:t>
            </a:r>
            <a:r>
              <a:rPr lang="en-US" altLang="zh-CN" dirty="0"/>
              <a:t>real</a:t>
            </a:r>
            <a:r>
              <a:rPr lang="zh-CN" altLang="en-US" dirty="0"/>
              <a:t> </a:t>
            </a:r>
            <a:r>
              <a:rPr lang="en-US" altLang="zh-CN" dirty="0"/>
              <a:t>noisy</a:t>
            </a:r>
            <a:r>
              <a:rPr lang="zh-CN" altLang="en-US" dirty="0"/>
              <a:t> </a:t>
            </a:r>
            <a:r>
              <a:rPr lang="en-US" altLang="zh-CN" dirty="0"/>
              <a:t>setting becomes totally distorted. </a:t>
            </a:r>
          </a:p>
        </p:txBody>
      </p:sp>
    </p:spTree>
    <p:extLst>
      <p:ext uri="{BB962C8B-B14F-4D97-AF65-F5344CB8AC3E}">
        <p14:creationId xmlns:p14="http://schemas.microsoft.com/office/powerpoint/2010/main" val="104152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410667" eaLnBrk="1" fontAlgn="auto" latinLnBrk="0" hangingPunct="1">
              <a:lnSpc>
                <a:spcPct val="100000"/>
              </a:lnSpc>
              <a:spcBef>
                <a:spcPts val="0"/>
              </a:spcBef>
              <a:spcAft>
                <a:spcPts val="0"/>
              </a:spcAft>
              <a:buClrTx/>
              <a:buSzTx/>
              <a:buFontTx/>
              <a:buNone/>
              <a:tabLst/>
              <a:defRPr/>
            </a:pPr>
            <a:r>
              <a:rPr kumimoji="1" lang="en-US" altLang="zh-CN" dirty="0"/>
              <a:t>So</a:t>
            </a:r>
            <a:r>
              <a:rPr kumimoji="1" lang="zh-CN" altLang="en-US" dirty="0"/>
              <a:t> </a:t>
            </a:r>
            <a:r>
              <a:rPr kumimoji="1" lang="en-US" altLang="zh-CN" dirty="0"/>
              <a:t>to</a:t>
            </a:r>
            <a:r>
              <a:rPr kumimoji="1" lang="zh-CN" altLang="en-US" dirty="0"/>
              <a:t> </a:t>
            </a:r>
            <a:r>
              <a:rPr kumimoji="1" lang="en-US" altLang="zh-CN" dirty="0"/>
              <a:t>address</a:t>
            </a:r>
            <a:r>
              <a:rPr kumimoji="1" lang="zh-CN" altLang="en-US" dirty="0"/>
              <a:t> </a:t>
            </a:r>
            <a:r>
              <a:rPr kumimoji="1" lang="en-US" altLang="zh-CN" dirty="0"/>
              <a:t>the</a:t>
            </a:r>
            <a:r>
              <a:rPr kumimoji="1" lang="zh-CN" altLang="en-US" dirty="0"/>
              <a:t> </a:t>
            </a:r>
            <a:r>
              <a:rPr kumimoji="1" lang="en-US" altLang="zh-CN" dirty="0"/>
              <a:t>above</a:t>
            </a:r>
            <a:r>
              <a:rPr kumimoji="1" lang="zh-CN" altLang="en-US" dirty="0"/>
              <a:t> </a:t>
            </a:r>
            <a:r>
              <a:rPr kumimoji="1" lang="en-US" altLang="zh-CN" dirty="0"/>
              <a:t>limitation,</a:t>
            </a:r>
            <a:r>
              <a:rPr kumimoji="1" lang="zh-CN" altLang="en-US" baseline="0" dirty="0"/>
              <a:t> </a:t>
            </a:r>
            <a:r>
              <a:rPr kumimoji="1" lang="en-US" altLang="zh-CN" baseline="0" dirty="0"/>
              <a:t>in</a:t>
            </a:r>
            <a:r>
              <a:rPr kumimoji="1" lang="zh-CN" altLang="en-US" baseline="0" dirty="0"/>
              <a:t> </a:t>
            </a:r>
            <a:r>
              <a:rPr kumimoji="1" lang="en-US" altLang="zh-CN" baseline="0" dirty="0"/>
              <a:t>this</a:t>
            </a:r>
            <a:r>
              <a:rPr kumimoji="1" lang="zh-CN" altLang="en-US" baseline="0" dirty="0"/>
              <a:t> </a:t>
            </a:r>
            <a:r>
              <a:rPr kumimoji="1" lang="en-US" altLang="zh-CN" baseline="0" dirty="0"/>
              <a:t>work,</a:t>
            </a:r>
            <a:r>
              <a:rPr kumimoji="1" lang="zh-CN" altLang="en-US" baseline="0" dirty="0"/>
              <a:t> </a:t>
            </a:r>
            <a:r>
              <a:rPr kumimoji="1" lang="en-US" altLang="zh-CN" baseline="0" dirty="0"/>
              <a:t>we</a:t>
            </a:r>
            <a:r>
              <a:rPr kumimoji="1" lang="zh-CN" altLang="en-US" baseline="0" dirty="0"/>
              <a:t> </a:t>
            </a:r>
            <a:r>
              <a:rPr kumimoji="1" lang="en-US" altLang="zh-CN" baseline="0" dirty="0"/>
              <a:t>present</a:t>
            </a:r>
            <a:r>
              <a:rPr kumimoji="1" lang="zh-CN" altLang="en-US" baseline="0" dirty="0"/>
              <a:t> </a:t>
            </a:r>
            <a:r>
              <a:rPr kumimoji="1" lang="en-US" altLang="zh-CN" baseline="0" dirty="0"/>
              <a:t>a</a:t>
            </a:r>
            <a:r>
              <a:rPr kumimoji="1" lang="zh-CN" altLang="en-US" baseline="0" dirty="0"/>
              <a:t> </a:t>
            </a:r>
            <a:r>
              <a:rPr kumimoji="1" lang="en-US" altLang="zh-CN" baseline="0" dirty="0"/>
              <a:t>system</a:t>
            </a:r>
            <a:r>
              <a:rPr kumimoji="1" lang="zh-CN" altLang="en-US" baseline="0" dirty="0"/>
              <a:t> </a:t>
            </a:r>
            <a:r>
              <a:rPr kumimoji="1" lang="en-US" altLang="zh-CN" baseline="0" dirty="0"/>
              <a:t>named</a:t>
            </a:r>
            <a:r>
              <a:rPr kumimoji="1" lang="zh-CN" altLang="en-US" baseline="0" dirty="0"/>
              <a:t> </a:t>
            </a:r>
            <a:r>
              <a:rPr lang="en-US" altLang="zh-CN" sz="1600" dirty="0" err="1">
                <a:solidFill>
                  <a:schemeClr val="bg1"/>
                </a:solidFill>
                <a:latin typeface="Arial" charset="0"/>
                <a:ea typeface="Arial" charset="0"/>
                <a:cs typeface="Arial" charset="0"/>
              </a:rPr>
              <a:t>Tagtwins</a:t>
            </a:r>
            <a:r>
              <a:rPr lang="en-US" altLang="zh-CN" sz="1600" dirty="0">
                <a:solidFill>
                  <a:schemeClr val="bg1"/>
                </a:solidFill>
                <a:latin typeface="Arial" charset="0"/>
                <a:ea typeface="Arial" charset="0"/>
                <a:cs typeface="Arial" charset="0"/>
              </a:rPr>
              <a:t>, which</a:t>
            </a:r>
            <a:r>
              <a:rPr lang="zh-CN" altLang="en-US" sz="1600" dirty="0">
                <a:solidFill>
                  <a:schemeClr val="bg1"/>
                </a:solidFill>
                <a:latin typeface="Arial" charset="0"/>
                <a:ea typeface="Arial" charset="0"/>
                <a:cs typeface="Arial" charset="0"/>
              </a:rPr>
              <a:t> </a:t>
            </a:r>
            <a:r>
              <a:rPr lang="en-US" altLang="zh-CN" sz="1600" dirty="0">
                <a:solidFill>
                  <a:schemeClr val="bg1"/>
                </a:solidFill>
                <a:latin typeface="Arial" charset="0"/>
                <a:ea typeface="Arial" charset="0"/>
                <a:cs typeface="Arial" charset="0"/>
              </a:rPr>
              <a:t>can</a:t>
            </a:r>
            <a:r>
              <a:rPr lang="zh-CN" altLang="en-US" sz="1600" dirty="0">
                <a:solidFill>
                  <a:schemeClr val="bg1"/>
                </a:solidFill>
                <a:latin typeface="Arial" charset="0"/>
                <a:ea typeface="Arial" charset="0"/>
                <a:cs typeface="Arial" charset="0"/>
              </a:rPr>
              <a:t> </a:t>
            </a:r>
            <a:r>
              <a:rPr lang="en-US" altLang="zh-CN" sz="1600" dirty="0">
                <a:solidFill>
                  <a:schemeClr val="bg1"/>
                </a:solidFill>
                <a:latin typeface="Arial" charset="0"/>
                <a:ea typeface="Arial" charset="0"/>
                <a:cs typeface="Arial" charset="0"/>
              </a:rPr>
              <a:t>robustly</a:t>
            </a:r>
            <a:r>
              <a:rPr lang="zh-CN" altLang="en-US" sz="1600" dirty="0">
                <a:solidFill>
                  <a:schemeClr val="bg1"/>
                </a:solidFill>
                <a:latin typeface="Arial" charset="0"/>
                <a:ea typeface="Arial" charset="0"/>
                <a:cs typeface="Arial" charset="0"/>
              </a:rPr>
              <a:t> </a:t>
            </a:r>
            <a:r>
              <a:rPr lang="en-US" altLang="zh-CN" sz="1600" dirty="0">
                <a:solidFill>
                  <a:schemeClr val="bg1"/>
                </a:solidFill>
                <a:latin typeface="Arial" charset="0"/>
                <a:ea typeface="Arial" charset="0"/>
                <a:cs typeface="Arial" charset="0"/>
              </a:rPr>
              <a:t>make</a:t>
            </a:r>
            <a:r>
              <a:rPr lang="zh-CN" altLang="en-US" sz="1600" dirty="0">
                <a:solidFill>
                  <a:schemeClr val="bg1"/>
                </a:solidFill>
                <a:latin typeface="Arial" charset="0"/>
                <a:ea typeface="Arial" charset="0"/>
                <a:cs typeface="Arial" charset="0"/>
              </a:rPr>
              <a:t> </a:t>
            </a:r>
            <a:r>
              <a:rPr lang="en-US" altLang="zh-CN" sz="1600" dirty="0">
                <a:solidFill>
                  <a:schemeClr val="bg1"/>
                </a:solidFill>
                <a:latin typeface="Arial" charset="0"/>
                <a:ea typeface="Arial" charset="0"/>
                <a:cs typeface="Arial" charset="0"/>
              </a:rPr>
              <a:t>sense</a:t>
            </a:r>
            <a:r>
              <a:rPr lang="zh-CN" altLang="en-US" sz="1600" dirty="0">
                <a:solidFill>
                  <a:schemeClr val="bg1"/>
                </a:solidFill>
                <a:latin typeface="Arial" charset="0"/>
                <a:ea typeface="Arial" charset="0"/>
                <a:cs typeface="Arial" charset="0"/>
              </a:rPr>
              <a:t> </a:t>
            </a:r>
            <a:r>
              <a:rPr lang="en-US" altLang="zh-CN" sz="1600" dirty="0">
                <a:solidFill>
                  <a:schemeClr val="bg1"/>
                </a:solidFill>
                <a:latin typeface="Arial" charset="0"/>
                <a:ea typeface="Arial" charset="0"/>
                <a:cs typeface="Arial" charset="0"/>
              </a:rPr>
              <a:t>of</a:t>
            </a:r>
            <a:r>
              <a:rPr lang="zh-CN" altLang="en-US" sz="1600" dirty="0">
                <a:solidFill>
                  <a:schemeClr val="bg1"/>
                </a:solidFill>
                <a:latin typeface="Arial" charset="0"/>
                <a:ea typeface="Arial" charset="0"/>
                <a:cs typeface="Arial" charset="0"/>
              </a:rPr>
              <a:t> </a:t>
            </a:r>
            <a:r>
              <a:rPr lang="en-US" altLang="zh-CN" sz="1600" dirty="0">
                <a:solidFill>
                  <a:schemeClr val="bg1"/>
                </a:solidFill>
                <a:latin typeface="Arial" charset="0"/>
                <a:ea typeface="Arial" charset="0"/>
                <a:cs typeface="Arial" charset="0"/>
              </a:rPr>
              <a:t>spinning and work in noisy settings.</a:t>
            </a:r>
            <a:endParaRPr kumimoji="1" lang="zh-CN" altLang="en-US" dirty="0"/>
          </a:p>
          <a:p>
            <a:r>
              <a:rPr lang="en-US" altLang="zh-CN" sz="1547" b="0" i="0" u="none" strike="noStrike" baseline="0" dirty="0">
                <a:latin typeface="Lucida Grande"/>
                <a:ea typeface="Lucida Grande"/>
                <a:cs typeface="Lucida Grande"/>
                <a:sym typeface="Lucida Grande"/>
              </a:rPr>
              <a:t>In</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order</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to</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do</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this,</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we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develop two key techniques, to depict the shake-resilient sensing, and inspect</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high-frequency spinning</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respectively. </a:t>
            </a:r>
            <a:endParaRPr lang="zh-CN" altLang="en-US" sz="1547" b="0" i="0" u="none" strike="noStrike" baseline="0" dirty="0">
              <a:latin typeface="Lucida Grande"/>
              <a:ea typeface="Lucida Grande"/>
              <a:cs typeface="Lucida Grande"/>
              <a:sym typeface="Lucida Grande"/>
            </a:endParaRPr>
          </a:p>
          <a:p>
            <a:r>
              <a:rPr kumimoji="1" lang="en-US" altLang="zh-CN" dirty="0"/>
              <a:t>Besides, we </a:t>
            </a:r>
            <a:r>
              <a:rPr lang="en-US" altLang="zh-CN" sz="1600" dirty="0">
                <a:solidFill>
                  <a:schemeClr val="bg1"/>
                </a:solidFill>
                <a:latin typeface="Calibri" panose="020F0502020204030204" pitchFamily="34" charset="0"/>
                <a:ea typeface="微软雅黑" panose="020B0503020204020204" pitchFamily="34" charset="-122"/>
                <a:cs typeface="Calibri" panose="020F0502020204030204" pitchFamily="34" charset="0"/>
              </a:rPr>
              <a:t>implement our</a:t>
            </a:r>
            <a:r>
              <a:rPr lang="zh-CN" altLang="en-US" sz="1600" dirty="0">
                <a:solidFill>
                  <a:schemeClr val="bg1"/>
                </a:solidFill>
                <a:latin typeface="Calibri" panose="020F0502020204030204" pitchFamily="34" charset="0"/>
                <a:ea typeface="微软雅黑" panose="020B0503020204020204" pitchFamily="34" charset="-122"/>
                <a:cs typeface="Calibri" panose="020F0502020204030204" pitchFamily="34" charset="0"/>
              </a:rPr>
              <a:t> </a:t>
            </a:r>
            <a:r>
              <a:rPr lang="en-US" altLang="zh-CN" sz="1400" dirty="0">
                <a:solidFill>
                  <a:schemeClr val="bg1"/>
                </a:solidFill>
                <a:latin typeface="Calibri" panose="020F0502020204030204" pitchFamily="34" charset="0"/>
                <a:ea typeface="微软雅黑" panose="020B0503020204020204" pitchFamily="34" charset="-122"/>
                <a:cs typeface="Calibri" panose="020F0502020204030204" pitchFamily="34" charset="0"/>
              </a:rPr>
              <a:t>system</a:t>
            </a:r>
            <a:r>
              <a:rPr lang="en-US" altLang="zh-CN" sz="1600" dirty="0">
                <a:solidFill>
                  <a:schemeClr val="bg1"/>
                </a:solidFill>
                <a:latin typeface="Calibri" panose="020F0502020204030204" pitchFamily="34" charset="0"/>
                <a:ea typeface="微软雅黑" panose="020B0503020204020204" pitchFamily="34" charset="-122"/>
                <a:cs typeface="Calibri" panose="020F0502020204030204" pitchFamily="34" charset="0"/>
              </a:rPr>
              <a:t> purely with </a:t>
            </a:r>
            <a:r>
              <a:rPr lang="en-US" altLang="zh-CN" sz="1600" dirty="0">
                <a:solidFill>
                  <a:srgbClr val="00B050"/>
                </a:solidFill>
                <a:latin typeface="Calibri" panose="020F0502020204030204" pitchFamily="34" charset="0"/>
                <a:ea typeface="微软雅黑" panose="020B0503020204020204" pitchFamily="34" charset="-122"/>
                <a:cs typeface="Calibri" panose="020F0502020204030204" pitchFamily="34" charset="0"/>
              </a:rPr>
              <a:t>commercial</a:t>
            </a:r>
            <a:r>
              <a:rPr lang="en-US" altLang="zh-CN" sz="1600" dirty="0">
                <a:solidFill>
                  <a:schemeClr val="bg1"/>
                </a:solidFill>
                <a:latin typeface="Calibri" panose="020F0502020204030204" pitchFamily="34" charset="0"/>
                <a:ea typeface="微软雅黑" panose="020B0503020204020204" pitchFamily="34" charset="-122"/>
                <a:cs typeface="Calibri" panose="020F0502020204030204" pitchFamily="34" charset="0"/>
              </a:rPr>
              <a:t> RFID products,</a:t>
            </a:r>
            <a:r>
              <a:rPr lang="zh-CN" altLang="en-US" sz="1600" baseline="0" dirty="0">
                <a:solidFill>
                  <a:schemeClr val="bg1"/>
                </a:solidFill>
                <a:latin typeface="Calibri" panose="020F0502020204030204" pitchFamily="34" charset="0"/>
                <a:ea typeface="微软雅黑" panose="020B0503020204020204" pitchFamily="34" charset="-122"/>
                <a:cs typeface="Calibri" panose="020F0502020204030204" pitchFamily="34" charset="0"/>
              </a:rPr>
              <a:t> </a:t>
            </a:r>
            <a:r>
              <a:rPr lang="en-US" altLang="zh-CN" sz="1547" b="0" i="0" u="none" strike="noStrike" baseline="0" dirty="0">
                <a:latin typeface="Lucida Grande"/>
                <a:ea typeface="Lucida Grande"/>
                <a:cs typeface="Lucida Grande"/>
                <a:sym typeface="Lucida Grande"/>
              </a:rPr>
              <a:t>demonstrating the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feasibility</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of our design</a:t>
            </a:r>
            <a:r>
              <a:rPr lang="en-US" altLang="zh-CN" sz="1600" dirty="0">
                <a:solidFill>
                  <a:schemeClr val="bg1"/>
                </a:solidFill>
                <a:latin typeface="Calibri" panose="020F0502020204030204" pitchFamily="34" charset="0"/>
                <a:ea typeface="微软雅黑" panose="020B0503020204020204" pitchFamily="34" charset="-122"/>
                <a:cs typeface="Calibri" panose="020F0502020204030204" pitchFamily="34" charset="0"/>
              </a:rPr>
              <a:t>.</a:t>
            </a:r>
            <a:endParaRPr lang="en-US" altLang="zh-CN" sz="14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a:p>
            <a:endParaRPr kumimoji="1" lang="zh-CN" altLang="en-US" dirty="0"/>
          </a:p>
        </p:txBody>
      </p:sp>
    </p:spTree>
    <p:extLst>
      <p:ext uri="{BB962C8B-B14F-4D97-AF65-F5344CB8AC3E}">
        <p14:creationId xmlns:p14="http://schemas.microsoft.com/office/powerpoint/2010/main" val="580508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410667" rtl="0" eaLnBrk="1" fontAlgn="auto" latinLnBrk="0" hangingPunct="1">
              <a:lnSpc>
                <a:spcPct val="100000"/>
              </a:lnSpc>
              <a:spcBef>
                <a:spcPts val="0"/>
              </a:spcBef>
              <a:spcAft>
                <a:spcPts val="0"/>
              </a:spcAft>
              <a:buClrTx/>
              <a:buSzTx/>
              <a:buFontTx/>
              <a:buNone/>
              <a:tabLst/>
              <a:defRPr/>
            </a:pPr>
            <a:r>
              <a:rPr lang="en-US" altLang="zh-CN" sz="1600" b="0" i="0" u="none" strike="noStrike" baseline="0" dirty="0">
                <a:latin typeface="Lucida Grande"/>
                <a:ea typeface="Lucida Grande"/>
                <a:cs typeface="Lucida Grande"/>
                <a:sym typeface="Lucida Grande"/>
              </a:rPr>
              <a:t>Now</a:t>
            </a:r>
            <a:r>
              <a:rPr lang="zh-CN" altLang="en-US" sz="1600" b="0" i="0" u="none" strike="noStrike" baseline="0" dirty="0">
                <a:latin typeface="Lucida Grande"/>
                <a:ea typeface="Lucida Grande"/>
                <a:cs typeface="Lucida Grande"/>
                <a:sym typeface="Lucida Grande"/>
              </a:rPr>
              <a:t> </a:t>
            </a:r>
            <a:r>
              <a:rPr lang="en-US" altLang="zh-CN" sz="1600" b="0" i="0" u="none" strike="noStrike" baseline="0" dirty="0">
                <a:latin typeface="Lucida Grande"/>
                <a:ea typeface="Lucida Grande"/>
                <a:cs typeface="Lucida Grande"/>
                <a:sym typeface="Lucida Grande"/>
              </a:rPr>
              <a:t>let’s go into the details. </a:t>
            </a:r>
          </a:p>
          <a:p>
            <a:pPr marL="0" marR="0" lvl="0" indent="0" defTabSz="410667" rtl="0" eaLnBrk="1" fontAlgn="auto" latinLnBrk="0" hangingPunct="1">
              <a:lnSpc>
                <a:spcPct val="100000"/>
              </a:lnSpc>
              <a:spcBef>
                <a:spcPts val="0"/>
              </a:spcBef>
              <a:spcAft>
                <a:spcPts val="0"/>
              </a:spcAft>
              <a:buClrTx/>
              <a:buSzTx/>
              <a:buFontTx/>
              <a:buNone/>
              <a:tabLst/>
              <a:defRPr/>
            </a:pPr>
            <a:r>
              <a:rPr kumimoji="1" lang="en-US" altLang="zh-CN" dirty="0"/>
              <a:t>Instead of utilizing only one RFID tag, we </a:t>
            </a:r>
            <a:r>
              <a:rPr kumimoji="1" lang="en-US" altLang="zh-CN" sz="1600" dirty="0">
                <a:solidFill>
                  <a:srgbClr val="C00000"/>
                </a:solidFill>
                <a:latin typeface="Arial" charset="0"/>
                <a:cs typeface="Arial" charset="0"/>
              </a:rPr>
              <a:t>a</a:t>
            </a:r>
            <a:r>
              <a:rPr lang="en-US" altLang="zh-CN" sz="1600" dirty="0">
                <a:solidFill>
                  <a:srgbClr val="C00000"/>
                </a:solidFill>
                <a:latin typeface="Arial" charset="0"/>
                <a:ea typeface="Arial" charset="0"/>
                <a:cs typeface="Arial" charset="0"/>
              </a:rPr>
              <a:t>ttach</a:t>
            </a:r>
            <a:r>
              <a:rPr lang="zh-CN" altLang="en-US" sz="1600" dirty="0">
                <a:solidFill>
                  <a:srgbClr val="C00000"/>
                </a:solidFill>
                <a:latin typeface="Arial" charset="0"/>
                <a:ea typeface="Arial" charset="0"/>
                <a:cs typeface="Arial" charset="0"/>
              </a:rPr>
              <a:t> </a:t>
            </a:r>
            <a:r>
              <a:rPr lang="en-US" altLang="zh-CN" sz="1600" dirty="0">
                <a:solidFill>
                  <a:srgbClr val="C00000"/>
                </a:solidFill>
                <a:latin typeface="Arial" charset="0"/>
                <a:ea typeface="Arial" charset="0"/>
                <a:cs typeface="Arial" charset="0"/>
              </a:rPr>
              <a:t>a</a:t>
            </a:r>
            <a:r>
              <a:rPr lang="zh-CN" altLang="en-US" sz="1600" dirty="0">
                <a:solidFill>
                  <a:srgbClr val="C00000"/>
                </a:solidFill>
                <a:latin typeface="Arial" charset="0"/>
                <a:ea typeface="Arial" charset="0"/>
                <a:cs typeface="Arial" charset="0"/>
              </a:rPr>
              <a:t> </a:t>
            </a:r>
            <a:r>
              <a:rPr lang="en-US" altLang="zh-CN" sz="1600" dirty="0">
                <a:solidFill>
                  <a:srgbClr val="C00000"/>
                </a:solidFill>
                <a:latin typeface="Arial" charset="0"/>
                <a:ea typeface="Arial" charset="0"/>
                <a:cs typeface="Arial" charset="0"/>
              </a:rPr>
              <a:t>pair</a:t>
            </a:r>
            <a:r>
              <a:rPr lang="zh-CN" altLang="en-US" sz="1600" dirty="0">
                <a:solidFill>
                  <a:srgbClr val="C00000"/>
                </a:solidFill>
                <a:latin typeface="Arial" charset="0"/>
                <a:ea typeface="Arial" charset="0"/>
                <a:cs typeface="Arial" charset="0"/>
              </a:rPr>
              <a:t> </a:t>
            </a:r>
            <a:r>
              <a:rPr lang="en-US" altLang="zh-CN" sz="1600" dirty="0">
                <a:solidFill>
                  <a:srgbClr val="C00000"/>
                </a:solidFill>
                <a:latin typeface="Arial" charset="0"/>
                <a:ea typeface="Arial" charset="0"/>
                <a:cs typeface="Arial" charset="0"/>
              </a:rPr>
              <a:t>of</a:t>
            </a:r>
            <a:r>
              <a:rPr lang="zh-CN" altLang="en-US" sz="1600" dirty="0">
                <a:solidFill>
                  <a:srgbClr val="C00000"/>
                </a:solidFill>
                <a:latin typeface="Arial" charset="0"/>
                <a:ea typeface="Arial" charset="0"/>
                <a:cs typeface="Arial" charset="0"/>
              </a:rPr>
              <a:t> </a:t>
            </a:r>
            <a:r>
              <a:rPr lang="en-US" altLang="zh-CN" sz="1600" dirty="0">
                <a:solidFill>
                  <a:srgbClr val="C00000"/>
                </a:solidFill>
                <a:latin typeface="Arial" charset="0"/>
                <a:ea typeface="Arial" charset="0"/>
                <a:cs typeface="Arial" charset="0"/>
              </a:rPr>
              <a:t>RFID</a:t>
            </a:r>
            <a:r>
              <a:rPr lang="zh-CN" altLang="en-US" sz="1600" dirty="0">
                <a:solidFill>
                  <a:srgbClr val="C00000"/>
                </a:solidFill>
                <a:latin typeface="Arial" charset="0"/>
                <a:ea typeface="Arial" charset="0"/>
                <a:cs typeface="Arial" charset="0"/>
              </a:rPr>
              <a:t> </a:t>
            </a:r>
            <a:r>
              <a:rPr lang="en-US" altLang="zh-CN" sz="1600" dirty="0">
                <a:solidFill>
                  <a:srgbClr val="C00000"/>
                </a:solidFill>
                <a:latin typeface="Arial" charset="0"/>
                <a:ea typeface="Arial" charset="0"/>
                <a:cs typeface="Arial" charset="0"/>
              </a:rPr>
              <a:t>tags</a:t>
            </a:r>
            <a:r>
              <a:rPr lang="zh-CN" altLang="en-US" sz="1600" dirty="0">
                <a:solidFill>
                  <a:srgbClr val="C00000"/>
                </a:solidFill>
                <a:latin typeface="Arial" charset="0"/>
                <a:ea typeface="Arial" charset="0"/>
                <a:cs typeface="Arial" charset="0"/>
              </a:rPr>
              <a:t> </a:t>
            </a:r>
            <a:r>
              <a:rPr lang="en-US" altLang="zh-CN" sz="1600" dirty="0">
                <a:solidFill>
                  <a:srgbClr val="C00000"/>
                </a:solidFill>
                <a:latin typeface="Arial" charset="0"/>
                <a:ea typeface="Arial" charset="0"/>
                <a:cs typeface="Arial" charset="0"/>
              </a:rPr>
              <a:t>onto</a:t>
            </a:r>
            <a:r>
              <a:rPr lang="zh-CN" altLang="en-US" sz="1600" dirty="0">
                <a:solidFill>
                  <a:srgbClr val="C00000"/>
                </a:solidFill>
                <a:latin typeface="Arial" charset="0"/>
                <a:ea typeface="Arial" charset="0"/>
                <a:cs typeface="Arial" charset="0"/>
              </a:rPr>
              <a:t> </a:t>
            </a:r>
            <a:r>
              <a:rPr lang="en-US" altLang="zh-CN" sz="1600" dirty="0">
                <a:solidFill>
                  <a:srgbClr val="C00000"/>
                </a:solidFill>
                <a:latin typeface="Arial" charset="0"/>
                <a:ea typeface="Arial" charset="0"/>
                <a:cs typeface="Arial" charset="0"/>
              </a:rPr>
              <a:t>the</a:t>
            </a:r>
            <a:r>
              <a:rPr lang="zh-CN" altLang="en-US" sz="1600" dirty="0">
                <a:solidFill>
                  <a:srgbClr val="C00000"/>
                </a:solidFill>
                <a:latin typeface="Arial" charset="0"/>
                <a:ea typeface="Arial" charset="0"/>
                <a:cs typeface="Arial" charset="0"/>
              </a:rPr>
              <a:t> </a:t>
            </a:r>
            <a:r>
              <a:rPr lang="en-US" altLang="zh-CN" sz="1600" dirty="0">
                <a:solidFill>
                  <a:srgbClr val="C00000"/>
                </a:solidFill>
                <a:latin typeface="Arial" charset="0"/>
                <a:ea typeface="Arial" charset="0"/>
                <a:cs typeface="Arial" charset="0"/>
              </a:rPr>
              <a:t>spinning</a:t>
            </a:r>
            <a:r>
              <a:rPr lang="zh-CN" altLang="en-US" sz="1600" dirty="0">
                <a:solidFill>
                  <a:srgbClr val="C00000"/>
                </a:solidFill>
                <a:latin typeface="Arial" charset="0"/>
                <a:ea typeface="Arial" charset="0"/>
                <a:cs typeface="Arial" charset="0"/>
              </a:rPr>
              <a:t> </a:t>
            </a:r>
            <a:r>
              <a:rPr lang="en-US" altLang="zh-CN" sz="1600" dirty="0">
                <a:solidFill>
                  <a:srgbClr val="C00000"/>
                </a:solidFill>
                <a:latin typeface="Arial" charset="0"/>
                <a:ea typeface="Arial" charset="0"/>
                <a:cs typeface="Arial" charset="0"/>
              </a:rPr>
              <a:t>surface</a:t>
            </a:r>
            <a:r>
              <a:rPr kumimoji="1" lang="en-US" altLang="zh-CN" sz="1600" dirty="0">
                <a:solidFill>
                  <a:srgbClr val="C00000"/>
                </a:solidFill>
                <a:latin typeface="Arial" charset="0"/>
                <a:ea typeface="Arial" charset="0"/>
                <a:cs typeface="Arial" charset="0"/>
              </a:rPr>
              <a:t> and propose the anti-shake sensing method.</a:t>
            </a:r>
          </a:p>
          <a:p>
            <a:pPr marL="0" marR="0" lvl="0" indent="0" defTabSz="410667" rtl="0" eaLnBrk="1" fontAlgn="auto" latinLnBrk="0" hangingPunct="1">
              <a:lnSpc>
                <a:spcPct val="100000"/>
              </a:lnSpc>
              <a:spcBef>
                <a:spcPts val="0"/>
              </a:spcBef>
              <a:spcAft>
                <a:spcPts val="0"/>
              </a:spcAft>
              <a:buClrTx/>
              <a:buSzTx/>
              <a:buFontTx/>
              <a:buNone/>
              <a:tabLst/>
              <a:defRPr/>
            </a:pPr>
            <a:r>
              <a:rPr lang="en-US" altLang="zh-CN" sz="1600" dirty="0">
                <a:solidFill>
                  <a:schemeClr val="bg1"/>
                </a:solidFill>
                <a:latin typeface="Arial" charset="0"/>
                <a:ea typeface="Arial" charset="0"/>
                <a:cs typeface="Arial" charset="0"/>
              </a:rPr>
              <a:t>Of course we have no</a:t>
            </a:r>
            <a:r>
              <a:rPr lang="zh-CN" altLang="en-US" sz="1600" dirty="0">
                <a:solidFill>
                  <a:schemeClr val="bg1"/>
                </a:solidFill>
                <a:latin typeface="Arial" charset="0"/>
                <a:ea typeface="Arial" charset="0"/>
                <a:cs typeface="Arial" charset="0"/>
              </a:rPr>
              <a:t> </a:t>
            </a:r>
            <a:r>
              <a:rPr lang="en-US" altLang="zh-CN" sz="1600" dirty="0">
                <a:solidFill>
                  <a:schemeClr val="bg1"/>
                </a:solidFill>
                <a:latin typeface="Arial" charset="0"/>
                <a:ea typeface="Arial" charset="0"/>
                <a:cs typeface="Arial" charset="0"/>
              </a:rPr>
              <a:t>restriction</a:t>
            </a:r>
            <a:r>
              <a:rPr lang="zh-CN" altLang="en-US" sz="1600" dirty="0">
                <a:solidFill>
                  <a:schemeClr val="bg1"/>
                </a:solidFill>
                <a:latin typeface="Arial" charset="0"/>
                <a:ea typeface="Arial" charset="0"/>
                <a:cs typeface="Arial" charset="0"/>
              </a:rPr>
              <a:t> </a:t>
            </a:r>
            <a:r>
              <a:rPr lang="en-US" altLang="zh-CN" sz="1600" dirty="0">
                <a:solidFill>
                  <a:schemeClr val="bg1"/>
                </a:solidFill>
                <a:latin typeface="Arial" charset="0"/>
                <a:ea typeface="Arial" charset="0"/>
                <a:cs typeface="Arial" charset="0"/>
              </a:rPr>
              <a:t>on</a:t>
            </a:r>
            <a:r>
              <a:rPr lang="zh-CN" altLang="en-US" sz="1600" dirty="0">
                <a:solidFill>
                  <a:schemeClr val="bg1"/>
                </a:solidFill>
                <a:latin typeface="Arial" charset="0"/>
                <a:ea typeface="Arial" charset="0"/>
                <a:cs typeface="Arial" charset="0"/>
              </a:rPr>
              <a:t> </a:t>
            </a:r>
            <a:r>
              <a:rPr lang="en-US" altLang="zh-CN" sz="1600" dirty="0">
                <a:solidFill>
                  <a:schemeClr val="bg1"/>
                </a:solidFill>
                <a:latin typeface="Arial" charset="0"/>
                <a:ea typeface="Arial" charset="0"/>
                <a:cs typeface="Arial" charset="0"/>
              </a:rPr>
              <a:t>the two tags’</a:t>
            </a:r>
            <a:r>
              <a:rPr lang="zh-CN" altLang="en-US" sz="1600" dirty="0">
                <a:solidFill>
                  <a:schemeClr val="bg1"/>
                </a:solidFill>
                <a:latin typeface="Arial" charset="0"/>
                <a:ea typeface="Arial" charset="0"/>
                <a:cs typeface="Arial" charset="0"/>
              </a:rPr>
              <a:t> </a:t>
            </a:r>
            <a:r>
              <a:rPr lang="en-US" altLang="zh-CN" sz="1600" dirty="0">
                <a:solidFill>
                  <a:schemeClr val="bg1"/>
                </a:solidFill>
                <a:latin typeface="Arial" charset="0"/>
                <a:ea typeface="Arial" charset="0"/>
                <a:cs typeface="Arial" charset="0"/>
              </a:rPr>
              <a:t>geometric</a:t>
            </a:r>
            <a:r>
              <a:rPr lang="zh-CN" altLang="en-US" sz="1600" dirty="0">
                <a:solidFill>
                  <a:schemeClr val="bg1"/>
                </a:solidFill>
                <a:latin typeface="Arial" charset="0"/>
                <a:ea typeface="Arial" charset="0"/>
                <a:cs typeface="Arial" charset="0"/>
              </a:rPr>
              <a:t> </a:t>
            </a:r>
            <a:r>
              <a:rPr lang="en-US" altLang="zh-CN" sz="1600" dirty="0">
                <a:solidFill>
                  <a:schemeClr val="bg1"/>
                </a:solidFill>
                <a:latin typeface="Arial" charset="0"/>
                <a:ea typeface="Arial" charset="0"/>
                <a:cs typeface="Arial" charset="0"/>
              </a:rPr>
              <a:t>positions</a:t>
            </a:r>
            <a:r>
              <a:rPr lang="en-US" altLang="zh-CN" sz="1600" dirty="0">
                <a:solidFill>
                  <a:srgbClr val="C00000"/>
                </a:solidFill>
                <a:latin typeface="Arial" charset="0"/>
                <a:ea typeface="Arial" charset="0"/>
                <a:cs typeface="Arial" charset="0"/>
              </a:rPr>
              <a:t> as long as their relative</a:t>
            </a:r>
            <a:r>
              <a:rPr lang="zh-CN" altLang="en-US" sz="1600" dirty="0">
                <a:solidFill>
                  <a:srgbClr val="C00000"/>
                </a:solidFill>
                <a:latin typeface="Arial" charset="0"/>
                <a:ea typeface="Arial" charset="0"/>
                <a:cs typeface="Arial" charset="0"/>
              </a:rPr>
              <a:t> </a:t>
            </a:r>
            <a:r>
              <a:rPr lang="en-US" altLang="zh-CN" sz="1600" dirty="0">
                <a:solidFill>
                  <a:srgbClr val="C00000"/>
                </a:solidFill>
                <a:latin typeface="Arial" charset="0"/>
                <a:ea typeface="Arial" charset="0"/>
                <a:cs typeface="Arial" charset="0"/>
              </a:rPr>
              <a:t>position do not change</a:t>
            </a:r>
            <a:r>
              <a:rPr lang="zh-CN" altLang="en-US" sz="1600" dirty="0">
                <a:solidFill>
                  <a:srgbClr val="C00000"/>
                </a:solidFill>
                <a:latin typeface="Arial" charset="0"/>
                <a:ea typeface="Arial" charset="0"/>
                <a:cs typeface="Arial" charset="0"/>
              </a:rPr>
              <a:t> </a:t>
            </a:r>
            <a:r>
              <a:rPr lang="en-US" altLang="zh-CN" sz="1600" dirty="0">
                <a:solidFill>
                  <a:srgbClr val="C00000"/>
                </a:solidFill>
                <a:latin typeface="Arial" charset="0"/>
                <a:ea typeface="Arial" charset="0"/>
                <a:cs typeface="Arial" charset="0"/>
              </a:rPr>
              <a:t>during</a:t>
            </a:r>
            <a:r>
              <a:rPr lang="zh-CN" altLang="en-US" sz="1600" dirty="0">
                <a:solidFill>
                  <a:srgbClr val="C00000"/>
                </a:solidFill>
                <a:latin typeface="Arial" charset="0"/>
                <a:ea typeface="Arial" charset="0"/>
                <a:cs typeface="Arial" charset="0"/>
              </a:rPr>
              <a:t> </a:t>
            </a:r>
            <a:r>
              <a:rPr lang="en-US" altLang="zh-CN" sz="1600" dirty="0">
                <a:solidFill>
                  <a:srgbClr val="C00000"/>
                </a:solidFill>
                <a:latin typeface="Arial" charset="0"/>
                <a:ea typeface="Arial" charset="0"/>
                <a:cs typeface="Arial" charset="0"/>
              </a:rPr>
              <a:t>the</a:t>
            </a:r>
            <a:r>
              <a:rPr lang="zh-CN" altLang="en-US" sz="1600" dirty="0">
                <a:solidFill>
                  <a:srgbClr val="C00000"/>
                </a:solidFill>
                <a:latin typeface="Arial" charset="0"/>
                <a:ea typeface="Arial" charset="0"/>
                <a:cs typeface="Arial" charset="0"/>
              </a:rPr>
              <a:t> </a:t>
            </a:r>
            <a:r>
              <a:rPr lang="en-US" altLang="zh-CN" sz="1600" dirty="0">
                <a:solidFill>
                  <a:srgbClr val="C00000"/>
                </a:solidFill>
                <a:latin typeface="Arial" charset="0"/>
                <a:ea typeface="Arial" charset="0"/>
                <a:cs typeface="Arial" charset="0"/>
              </a:rPr>
              <a:t>measurement.</a:t>
            </a:r>
            <a:endParaRPr lang="zh-CN" altLang="en-US" sz="1600" dirty="0">
              <a:solidFill>
                <a:srgbClr val="C00000"/>
              </a:solidFill>
              <a:latin typeface="Arial" charset="0"/>
              <a:ea typeface="Arial" charset="0"/>
              <a:cs typeface="Arial" charset="0"/>
            </a:endParaRPr>
          </a:p>
          <a:p>
            <a:r>
              <a:rPr lang="en-US" altLang="zh-CN" sz="1547" b="0" i="0" u="none" strike="noStrike" baseline="0" dirty="0">
                <a:latin typeface="Lucida Grande"/>
                <a:ea typeface="Lucida Grande"/>
                <a:cs typeface="Lucida Grande"/>
                <a:sym typeface="Lucida Grande"/>
              </a:rPr>
              <a:t>Why</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can</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dual tags resist</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device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shaking?</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We assume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the reader</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situates at</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a</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relative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far</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distance,</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with</a:t>
            </a:r>
            <a:r>
              <a:rPr lang="zh-CN" altLang="en-US" sz="1547" b="0" i="0" u="none" strike="noStrike" baseline="0" dirty="0">
                <a:latin typeface="Lucida Grande"/>
                <a:ea typeface="Lucida Grande"/>
                <a:cs typeface="Lucida Grande"/>
                <a:sym typeface="Lucida Grande"/>
              </a:rPr>
              <a:t> </a:t>
            </a:r>
            <a:r>
              <a:rPr lang="en-US" altLang="zh-CN" sz="1547" b="0" i="0" u="none" strike="noStrike" baseline="0" dirty="0">
                <a:latin typeface="Lucida Grande"/>
                <a:ea typeface="Lucida Grande"/>
                <a:cs typeface="Lucida Grande"/>
                <a:sym typeface="Lucida Grande"/>
              </a:rPr>
              <a:t>direction alpha. </a:t>
            </a:r>
            <a:endParaRPr lang="id-ID" sz="12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81327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defTabSz="410667" eaLnBrk="1" fontAlgn="auto" latinLnBrk="0" hangingPunct="1">
                  <a:lnSpc>
                    <a:spcPct val="100000"/>
                  </a:lnSpc>
                  <a:spcBef>
                    <a:spcPts val="0"/>
                  </a:spcBef>
                  <a:spcAft>
                    <a:spcPts val="0"/>
                  </a:spcAft>
                  <a:buClrTx/>
                  <a:buSzTx/>
                  <a:buFontTx/>
                  <a:buNone/>
                  <a:tabLst/>
                  <a:defRPr/>
                </a:pPr>
                <a:r>
                  <a:rPr kumimoji="1" lang="en-US" altLang="zh-CN" dirty="0"/>
                  <a:t>Here theta 1 and theta 2 denote</a:t>
                </a:r>
                <a:r>
                  <a:rPr kumimoji="1" lang="zh-CN" altLang="en-US" dirty="0"/>
                  <a:t> </a:t>
                </a:r>
                <a:r>
                  <a:rPr kumimoji="1" lang="en-US" altLang="zh-CN" dirty="0"/>
                  <a:t>the </a:t>
                </a:r>
                <a:r>
                  <a:rPr kumimoji="1" lang="en-US" altLang="zh-CN" sz="1600" dirty="0">
                    <a:solidFill>
                      <a:srgbClr val="C00000"/>
                    </a:solidFill>
                    <a:latin typeface="Arial" charset="0"/>
                    <a:cs typeface="Arial" charset="0"/>
                  </a:rPr>
                  <a:t>t</a:t>
                </a:r>
                <a:r>
                  <a:rPr lang="en-US" altLang="zh-CN" sz="1600" dirty="0">
                    <a:solidFill>
                      <a:srgbClr val="C00000"/>
                    </a:solidFill>
                    <a:latin typeface="Arial" charset="0"/>
                    <a:ea typeface="Arial" charset="0"/>
                    <a:cs typeface="Arial" charset="0"/>
                  </a:rPr>
                  <a:t>wo</a:t>
                </a:r>
                <a:r>
                  <a:rPr lang="zh-CN" altLang="en-US" sz="1600" dirty="0">
                    <a:solidFill>
                      <a:srgbClr val="C00000"/>
                    </a:solidFill>
                    <a:latin typeface="Arial" charset="0"/>
                    <a:ea typeface="Arial" charset="0"/>
                    <a:cs typeface="Arial" charset="0"/>
                  </a:rPr>
                  <a:t> </a:t>
                </a:r>
                <a:r>
                  <a:rPr lang="en-US" altLang="zh-CN" sz="1600" dirty="0">
                    <a:solidFill>
                      <a:srgbClr val="C00000"/>
                    </a:solidFill>
                    <a:latin typeface="Arial" charset="0"/>
                    <a:ea typeface="Arial" charset="0"/>
                    <a:cs typeface="Arial" charset="0"/>
                  </a:rPr>
                  <a:t>tags</a:t>
                </a:r>
                <a:r>
                  <a:rPr lang="zh-CN" altLang="en-US" sz="1600" dirty="0">
                    <a:solidFill>
                      <a:srgbClr val="C00000"/>
                    </a:solidFill>
                    <a:latin typeface="Arial" charset="0"/>
                    <a:ea typeface="Arial" charset="0"/>
                    <a:cs typeface="Arial" charset="0"/>
                  </a:rPr>
                  <a:t>’ </a:t>
                </a:r>
                <a:r>
                  <a:rPr lang="en-US" altLang="zh-CN" sz="1600" dirty="0">
                    <a:solidFill>
                      <a:srgbClr val="C00000"/>
                    </a:solidFill>
                    <a:latin typeface="Arial" charset="0"/>
                    <a:ea typeface="Arial" charset="0"/>
                    <a:cs typeface="Arial" charset="0"/>
                  </a:rPr>
                  <a:t>respective</a:t>
                </a:r>
                <a:r>
                  <a:rPr lang="zh-CN" altLang="en-US" sz="1600" dirty="0">
                    <a:solidFill>
                      <a:srgbClr val="C00000"/>
                    </a:solidFill>
                    <a:latin typeface="Arial" charset="0"/>
                    <a:ea typeface="Arial" charset="0"/>
                    <a:cs typeface="Arial" charset="0"/>
                  </a:rPr>
                  <a:t> </a:t>
                </a:r>
                <a:r>
                  <a:rPr lang="en-US" altLang="zh-CN" sz="1600" dirty="0">
                    <a:solidFill>
                      <a:srgbClr val="C00000"/>
                    </a:solidFill>
                    <a:latin typeface="Arial" charset="0"/>
                    <a:ea typeface="Arial" charset="0"/>
                    <a:cs typeface="Arial" charset="0"/>
                  </a:rPr>
                  <a:t>phases</a:t>
                </a:r>
                <a:r>
                  <a:rPr kumimoji="1" lang="en-US" altLang="zh-CN" sz="1600" dirty="0">
                    <a:solidFill>
                      <a:srgbClr val="C00000"/>
                    </a:solidFill>
                    <a:latin typeface="Arial" charset="0"/>
                    <a:ea typeface="Arial" charset="0"/>
                    <a:cs typeface="Arial" charset="0"/>
                  </a:rPr>
                  <a:t>.</a:t>
                </a:r>
                <a:r>
                  <a:rPr kumimoji="1" lang="zh-CN" altLang="en-US" sz="1600" dirty="0">
                    <a:solidFill>
                      <a:srgbClr val="C00000"/>
                    </a:solidFill>
                    <a:latin typeface="Arial" charset="0"/>
                    <a:ea typeface="Arial" charset="0"/>
                    <a:cs typeface="Arial" charset="0"/>
                  </a:rPr>
                  <a:t> </a:t>
                </a:r>
                <a:r>
                  <a:rPr kumimoji="1" lang="en-US" altLang="zh-CN" sz="1600" dirty="0">
                    <a:solidFill>
                      <a:srgbClr val="C00000"/>
                    </a:solidFill>
                    <a:latin typeface="Arial" charset="0"/>
                    <a:ea typeface="Arial" charset="0"/>
                    <a:cs typeface="Arial" charset="0"/>
                  </a:rPr>
                  <a:t>Delta</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d</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is</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the</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unpredictable</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translation</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due</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to</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the</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shaking</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of</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reader</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or</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spinning</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object.</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Fs</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denotes</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the</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spinning</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frequency</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we</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wish</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to</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inspect.</a:t>
                </a:r>
                <a:r>
                  <a:rPr kumimoji="1" lang="zh-CN" altLang="en-US" sz="1600" baseline="0" dirty="0">
                    <a:solidFill>
                      <a:srgbClr val="C00000"/>
                    </a:solidFill>
                    <a:latin typeface="Arial" charset="0"/>
                    <a:ea typeface="Arial" charset="0"/>
                    <a:cs typeface="Arial" charset="0"/>
                  </a:rPr>
                  <a:t> </a:t>
                </a:r>
                <a:r>
                  <a:rPr kumimoji="1" lang="en-US" altLang="zh-CN" sz="1600" dirty="0">
                    <a:solidFill>
                      <a:srgbClr val="C00000"/>
                    </a:solidFill>
                    <a:latin typeface="Arial" charset="0"/>
                    <a:ea typeface="Arial" charset="0"/>
                    <a:cs typeface="Arial" charset="0"/>
                  </a:rPr>
                  <a:t>And we define the spinning signal as the relative phase delta theta between the two tags. We mathematically approve that delta theta</a:t>
                </a:r>
                <a:r>
                  <a:rPr kumimoji="1" lang="zh-CN" altLang="en-US" sz="1600" dirty="0">
                    <a:solidFill>
                      <a:srgbClr val="C00000"/>
                    </a:solidFill>
                    <a:latin typeface="Arial" charset="0"/>
                    <a:ea typeface="Arial" charset="0"/>
                    <a:cs typeface="Arial" charset="0"/>
                  </a:rPr>
                  <a:t> </a:t>
                </a:r>
                <a:r>
                  <a:rPr kumimoji="1" lang="en-US" altLang="zh-CN" sz="1600" dirty="0">
                    <a:solidFill>
                      <a:srgbClr val="C00000"/>
                    </a:solidFill>
                    <a:latin typeface="Arial" charset="0"/>
                    <a:ea typeface="Arial" charset="0"/>
                    <a:cs typeface="Arial" charset="0"/>
                  </a:rPr>
                  <a:t>is</a:t>
                </a:r>
                <a:r>
                  <a:rPr kumimoji="1" lang="zh-CN" altLang="en-US" sz="1600" dirty="0">
                    <a:solidFill>
                      <a:srgbClr val="C00000"/>
                    </a:solidFill>
                    <a:latin typeface="Arial" charset="0"/>
                    <a:ea typeface="Arial" charset="0"/>
                    <a:cs typeface="Arial" charset="0"/>
                  </a:rPr>
                  <a:t> </a:t>
                </a:r>
                <a:r>
                  <a:rPr kumimoji="1" lang="en-US" altLang="zh-CN" sz="1600" dirty="0">
                    <a:solidFill>
                      <a:srgbClr val="C00000"/>
                    </a:solidFill>
                    <a:latin typeface="Arial" charset="0"/>
                    <a:ea typeface="Arial" charset="0"/>
                    <a:cs typeface="Arial" charset="0"/>
                  </a:rPr>
                  <a:t>independent</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of</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device</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translation</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delta</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d</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and</a:t>
                </a:r>
                <a:r>
                  <a:rPr kumimoji="1" lang="en-US" altLang="zh-CN" sz="1600" dirty="0">
                    <a:solidFill>
                      <a:srgbClr val="C00000"/>
                    </a:solidFill>
                    <a:latin typeface="Arial" charset="0"/>
                    <a:ea typeface="Arial" charset="0"/>
                    <a:cs typeface="Arial" charset="0"/>
                  </a:rPr>
                  <a:t> maintains the spinning frequency fs. Here</a:t>
                </a:r>
                <a:r>
                  <a:rPr kumimoji="1" lang="zh-CN" altLang="en-US" sz="1600" dirty="0">
                    <a:solidFill>
                      <a:srgbClr val="C00000"/>
                    </a:solidFill>
                    <a:latin typeface="Arial" charset="0"/>
                    <a:ea typeface="Arial" charset="0"/>
                    <a:cs typeface="Arial" charset="0"/>
                  </a:rPr>
                  <a:t> </a:t>
                </a:r>
                <a14:m>
                  <m:oMath xmlns:m="http://schemas.openxmlformats.org/officeDocument/2006/math">
                    <m:r>
                      <a:rPr lang="en-US" altLang="zh-CN" sz="1600" b="0" i="1" smtClean="0">
                        <a:solidFill>
                          <a:schemeClr val="bg1"/>
                        </a:solidFill>
                        <a:latin typeface="Cambria Math" charset="0"/>
                        <a:ea typeface="Arial" charset="0"/>
                        <a:cs typeface="Arial" charset="0"/>
                      </a:rPr>
                      <m:t>𝑟</m:t>
                    </m:r>
                  </m:oMath>
                </a14:m>
                <a:r>
                  <a:rPr lang="en-US" altLang="zh-CN" sz="1600" dirty="0">
                    <a:solidFill>
                      <a:schemeClr val="bg1"/>
                    </a:solidFill>
                    <a:latin typeface="Arial" charset="0"/>
                    <a:ea typeface="Arial" charset="0"/>
                    <a:cs typeface="Arial" charset="0"/>
                  </a:rPr>
                  <a:t> is actually the separated distance of two tags</a:t>
                </a:r>
                <a:r>
                  <a:rPr lang="en-US" altLang="zh-CN" sz="1200" dirty="0">
                    <a:solidFill>
                      <a:schemeClr val="bg1"/>
                    </a:solidFill>
                    <a:latin typeface="Arial" charset="0"/>
                    <a:ea typeface="Arial" charset="0"/>
                    <a:cs typeface="Arial" charset="0"/>
                  </a:rPr>
                  <a:t>.</a:t>
                </a:r>
                <a:r>
                  <a:rPr lang="zh-CN" altLang="en-US" sz="1200" baseline="0" dirty="0">
                    <a:solidFill>
                      <a:schemeClr val="bg1"/>
                    </a:solidFill>
                    <a:latin typeface="Arial" charset="0"/>
                    <a:ea typeface="Arial" charset="0"/>
                    <a:cs typeface="Arial" charset="0"/>
                  </a:rPr>
                  <a:t> </a:t>
                </a:r>
                <a:r>
                  <a:rPr kumimoji="1" lang="en-US" altLang="zh-CN" sz="1600" dirty="0">
                    <a:solidFill>
                      <a:srgbClr val="C00000"/>
                    </a:solidFill>
                    <a:latin typeface="Arial" charset="0"/>
                    <a:ea typeface="Arial" charset="0"/>
                    <a:cs typeface="Arial" charset="0"/>
                  </a:rPr>
                  <a:t>So</a:t>
                </a:r>
                <a:r>
                  <a:rPr kumimoji="1" lang="zh-CN" altLang="en-US" sz="1600" dirty="0">
                    <a:solidFill>
                      <a:srgbClr val="C00000"/>
                    </a:solidFill>
                    <a:latin typeface="Arial" charset="0"/>
                    <a:ea typeface="Arial" charset="0"/>
                    <a:cs typeface="Arial" charset="0"/>
                  </a:rPr>
                  <a:t> </a:t>
                </a:r>
                <a:r>
                  <a:rPr kumimoji="1" lang="en-US" altLang="zh-CN" sz="1600" dirty="0">
                    <a:solidFill>
                      <a:srgbClr val="C00000"/>
                    </a:solidFill>
                    <a:latin typeface="Arial" charset="0"/>
                    <a:ea typeface="Arial" charset="0"/>
                    <a:cs typeface="Arial" charset="0"/>
                  </a:rPr>
                  <a:t>although theta 1 and theta 2 may fluctuate with no regular pattern</a:t>
                </a:r>
                <a:r>
                  <a:rPr kumimoji="1" lang="zh-CN" altLang="en-US" sz="1600" dirty="0">
                    <a:solidFill>
                      <a:srgbClr val="C00000"/>
                    </a:solidFill>
                    <a:latin typeface="Arial" charset="0"/>
                    <a:ea typeface="Arial" charset="0"/>
                    <a:cs typeface="Arial" charset="0"/>
                  </a:rPr>
                  <a:t> </a:t>
                </a:r>
                <a:r>
                  <a:rPr kumimoji="1" lang="en-US" altLang="zh-CN" sz="1600" dirty="0">
                    <a:solidFill>
                      <a:srgbClr val="C00000"/>
                    </a:solidFill>
                    <a:latin typeface="Arial" charset="0"/>
                    <a:ea typeface="Arial" charset="0"/>
                    <a:cs typeface="Arial" charset="0"/>
                  </a:rPr>
                  <a:t>because</a:t>
                </a:r>
                <a:r>
                  <a:rPr kumimoji="1" lang="zh-CN" altLang="en-US" sz="1600" dirty="0">
                    <a:solidFill>
                      <a:srgbClr val="C00000"/>
                    </a:solidFill>
                    <a:latin typeface="Arial" charset="0"/>
                    <a:ea typeface="Arial" charset="0"/>
                    <a:cs typeface="Arial" charset="0"/>
                  </a:rPr>
                  <a:t> </a:t>
                </a:r>
                <a:r>
                  <a:rPr kumimoji="1" lang="en-US" altLang="zh-CN" sz="1600" dirty="0">
                    <a:solidFill>
                      <a:srgbClr val="C00000"/>
                    </a:solidFill>
                    <a:latin typeface="Arial" charset="0"/>
                    <a:ea typeface="Arial" charset="0"/>
                    <a:cs typeface="Arial" charset="0"/>
                  </a:rPr>
                  <a:t>of</a:t>
                </a:r>
                <a:r>
                  <a:rPr kumimoji="1" lang="zh-CN" altLang="en-US" sz="1600" dirty="0">
                    <a:solidFill>
                      <a:srgbClr val="C00000"/>
                    </a:solidFill>
                    <a:latin typeface="Arial" charset="0"/>
                    <a:ea typeface="Arial" charset="0"/>
                    <a:cs typeface="Arial" charset="0"/>
                  </a:rPr>
                  <a:t> </a:t>
                </a:r>
                <a:r>
                  <a:rPr kumimoji="1" lang="en-US" altLang="zh-CN" sz="1600" dirty="0">
                    <a:solidFill>
                      <a:srgbClr val="C00000"/>
                    </a:solidFill>
                    <a:latin typeface="Arial" charset="0"/>
                    <a:ea typeface="Arial" charset="0"/>
                    <a:cs typeface="Arial" charset="0"/>
                  </a:rPr>
                  <a:t>the</a:t>
                </a:r>
                <a:r>
                  <a:rPr kumimoji="1" lang="zh-CN" altLang="en-US" sz="1600" dirty="0">
                    <a:solidFill>
                      <a:srgbClr val="C00000"/>
                    </a:solidFill>
                    <a:latin typeface="Arial" charset="0"/>
                    <a:ea typeface="Arial" charset="0"/>
                    <a:cs typeface="Arial" charset="0"/>
                  </a:rPr>
                  <a:t> </a:t>
                </a:r>
                <a:r>
                  <a:rPr kumimoji="1" lang="en-US" altLang="zh-CN" sz="1600" dirty="0">
                    <a:solidFill>
                      <a:srgbClr val="C00000"/>
                    </a:solidFill>
                    <a:latin typeface="Arial" charset="0"/>
                    <a:ea typeface="Arial" charset="0"/>
                    <a:cs typeface="Arial" charset="0"/>
                  </a:rPr>
                  <a:t>unknown</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parameter</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delta</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d</a:t>
                </a:r>
                <a:r>
                  <a:rPr kumimoji="1" lang="en-US" altLang="zh-CN" sz="1600" dirty="0">
                    <a:solidFill>
                      <a:srgbClr val="C00000"/>
                    </a:solidFill>
                    <a:latin typeface="Arial" charset="0"/>
                    <a:ea typeface="Arial" charset="0"/>
                    <a:cs typeface="Arial" charset="0"/>
                  </a:rPr>
                  <a:t>, the</a:t>
                </a:r>
                <a:r>
                  <a:rPr kumimoji="1" lang="zh-CN" altLang="en-US" sz="1600" dirty="0">
                    <a:solidFill>
                      <a:srgbClr val="C00000"/>
                    </a:solidFill>
                    <a:latin typeface="Arial" charset="0"/>
                    <a:ea typeface="Arial" charset="0"/>
                    <a:cs typeface="Arial" charset="0"/>
                  </a:rPr>
                  <a:t> </a:t>
                </a:r>
                <a:r>
                  <a:rPr kumimoji="1" lang="en-US" altLang="zh-CN" sz="1600" dirty="0">
                    <a:solidFill>
                      <a:srgbClr val="C00000"/>
                    </a:solidFill>
                    <a:latin typeface="Arial" charset="0"/>
                    <a:ea typeface="Arial" charset="0"/>
                    <a:cs typeface="Arial" charset="0"/>
                  </a:rPr>
                  <a:t>relative phase</a:t>
                </a:r>
                <a:r>
                  <a:rPr kumimoji="1" lang="zh-CN" altLang="en-US" sz="1600" dirty="0">
                    <a:solidFill>
                      <a:srgbClr val="C00000"/>
                    </a:solidFill>
                    <a:latin typeface="Arial" charset="0"/>
                    <a:ea typeface="Arial" charset="0"/>
                    <a:cs typeface="Arial" charset="0"/>
                  </a:rPr>
                  <a:t> </a:t>
                </a:r>
                <a:r>
                  <a:rPr kumimoji="1" lang="en-US" altLang="zh-CN" sz="1600" dirty="0">
                    <a:solidFill>
                      <a:srgbClr val="C00000"/>
                    </a:solidFill>
                    <a:latin typeface="Arial" charset="0"/>
                    <a:ea typeface="Arial" charset="0"/>
                    <a:cs typeface="Arial" charset="0"/>
                  </a:rPr>
                  <a:t>we</a:t>
                </a:r>
                <a:r>
                  <a:rPr kumimoji="1" lang="zh-CN" altLang="en-US" sz="1600" dirty="0">
                    <a:solidFill>
                      <a:srgbClr val="C00000"/>
                    </a:solidFill>
                    <a:latin typeface="Arial" charset="0"/>
                    <a:ea typeface="Arial" charset="0"/>
                    <a:cs typeface="Arial" charset="0"/>
                  </a:rPr>
                  <a:t> </a:t>
                </a:r>
                <a:r>
                  <a:rPr kumimoji="1" lang="en-US" altLang="zh-CN" sz="1600" dirty="0">
                    <a:solidFill>
                      <a:srgbClr val="C00000"/>
                    </a:solidFill>
                    <a:latin typeface="Arial" charset="0"/>
                    <a:ea typeface="Arial" charset="0"/>
                    <a:cs typeface="Arial" charset="0"/>
                  </a:rPr>
                  <a:t>define</a:t>
                </a:r>
                <a:r>
                  <a:rPr kumimoji="1" lang="zh-CN" altLang="en-US" sz="1600" dirty="0">
                    <a:solidFill>
                      <a:srgbClr val="C00000"/>
                    </a:solidFill>
                    <a:latin typeface="Arial" charset="0"/>
                    <a:ea typeface="Arial" charset="0"/>
                    <a:cs typeface="Arial" charset="0"/>
                  </a:rPr>
                  <a:t> </a:t>
                </a:r>
                <a:r>
                  <a:rPr kumimoji="1" lang="en-US" altLang="zh-CN" sz="1600" dirty="0">
                    <a:solidFill>
                      <a:srgbClr val="C00000"/>
                    </a:solidFill>
                    <a:latin typeface="Arial" charset="0"/>
                    <a:ea typeface="Arial" charset="0"/>
                    <a:cs typeface="Arial" charset="0"/>
                  </a:rPr>
                  <a:t>here is a periodic signal,</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no</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matter</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how</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devices</a:t>
                </a:r>
                <a:r>
                  <a:rPr kumimoji="1" lang="zh-CN" altLang="en-US" sz="1600" baseline="0" dirty="0">
                    <a:solidFill>
                      <a:srgbClr val="C00000"/>
                    </a:solidFill>
                    <a:latin typeface="Arial" charset="0"/>
                    <a:ea typeface="Arial" charset="0"/>
                    <a:cs typeface="Arial" charset="0"/>
                  </a:rPr>
                  <a:t> </a:t>
                </a:r>
                <a:r>
                  <a:rPr kumimoji="1" lang="en-US" altLang="zh-CN" sz="1600" baseline="0" dirty="0">
                    <a:solidFill>
                      <a:srgbClr val="C00000"/>
                    </a:solidFill>
                    <a:latin typeface="Arial" charset="0"/>
                    <a:ea typeface="Arial" charset="0"/>
                    <a:cs typeface="Arial" charset="0"/>
                  </a:rPr>
                  <a:t>shake.</a:t>
                </a:r>
                <a:endParaRPr lang="en-US" altLang="zh-CN" sz="1600" b="0" i="0" u="none" strike="noStrike" baseline="0" dirty="0">
                  <a:latin typeface="Lucida Grande"/>
                  <a:ea typeface="Lucida Grande"/>
                  <a:cs typeface="Lucida Grande"/>
                  <a:sym typeface="Lucida Grande"/>
                </a:endParaRPr>
              </a:p>
            </p:txBody>
          </p:sp>
        </mc:Choice>
        <mc:Fallback xmlns="">
          <p:sp>
            <p:nvSpPr>
              <p:cNvPr id="3" name="备注占位符 2"/>
              <p:cNvSpPr>
                <a:spLocks noGrp="1"/>
              </p:cNvSpPr>
              <p:nvPr>
                <p:ph type="body" idx="1"/>
              </p:nvPr>
            </p:nvSpPr>
            <p:spPr/>
            <p:txBody>
              <a:bodyPr/>
              <a:lstStyle/>
              <a:p>
                <a:pPr marL="0" marR="0" lvl="0" indent="0" defTabSz="410667" eaLnBrk="1" fontAlgn="auto" latinLnBrk="0" hangingPunct="1">
                  <a:lnSpc>
                    <a:spcPct val="100000"/>
                  </a:lnSpc>
                  <a:spcBef>
                    <a:spcPts val="0"/>
                  </a:spcBef>
                  <a:spcAft>
                    <a:spcPts val="0"/>
                  </a:spcAft>
                  <a:buClrTx/>
                  <a:buSzTx/>
                  <a:buFontTx/>
                  <a:buNone/>
                  <a:tabLst/>
                  <a:defRPr/>
                </a:pPr>
                <a:r>
                  <a:rPr kumimoji="1" lang="en-US" altLang="zh-CN" dirty="0" smtClean="0"/>
                  <a:t>Here </a:t>
                </a:r>
                <a:r>
                  <a:rPr kumimoji="1" lang="en-US" altLang="zh-CN" dirty="0"/>
                  <a:t>theta 1 and theta 2 </a:t>
                </a:r>
                <a:r>
                  <a:rPr kumimoji="1" lang="en-US" altLang="zh-CN" dirty="0" smtClean="0"/>
                  <a:t>denote</a:t>
                </a:r>
                <a:r>
                  <a:rPr kumimoji="1" lang="zh-CN" altLang="en-US" dirty="0" smtClean="0"/>
                  <a:t> </a:t>
                </a:r>
                <a:r>
                  <a:rPr kumimoji="1" lang="en-US" altLang="zh-CN" dirty="0" smtClean="0"/>
                  <a:t>the </a:t>
                </a:r>
                <a:r>
                  <a:rPr kumimoji="1" lang="en-US" altLang="zh-CN" sz="1600" dirty="0">
                    <a:solidFill>
                      <a:srgbClr val="C00000"/>
                    </a:solidFill>
                    <a:latin typeface="Arial" charset="0"/>
                    <a:cs typeface="Arial" charset="0"/>
                  </a:rPr>
                  <a:t>t</a:t>
                </a:r>
                <a:r>
                  <a:rPr lang="en-US" altLang="zh-CN" sz="1600" dirty="0">
                    <a:solidFill>
                      <a:srgbClr val="C00000"/>
                    </a:solidFill>
                    <a:latin typeface="Arial" charset="0"/>
                    <a:ea typeface="Arial" charset="0"/>
                    <a:cs typeface="Arial" charset="0"/>
                  </a:rPr>
                  <a:t>wo</a:t>
                </a:r>
                <a:r>
                  <a:rPr lang="zh-CN" altLang="en-US" sz="1600" dirty="0">
                    <a:solidFill>
                      <a:srgbClr val="C00000"/>
                    </a:solidFill>
                    <a:latin typeface="Arial" charset="0"/>
                    <a:ea typeface="Arial" charset="0"/>
                    <a:cs typeface="Arial" charset="0"/>
                  </a:rPr>
                  <a:t> </a:t>
                </a:r>
                <a:r>
                  <a:rPr lang="en-US" altLang="zh-CN" sz="1600" dirty="0" smtClean="0">
                    <a:solidFill>
                      <a:srgbClr val="C00000"/>
                    </a:solidFill>
                    <a:latin typeface="Arial" charset="0"/>
                    <a:ea typeface="Arial" charset="0"/>
                    <a:cs typeface="Arial" charset="0"/>
                  </a:rPr>
                  <a:t>tags</a:t>
                </a:r>
                <a:r>
                  <a:rPr lang="zh-CN" altLang="en-US" sz="1600" dirty="0" smtClean="0">
                    <a:solidFill>
                      <a:srgbClr val="C00000"/>
                    </a:solidFill>
                    <a:latin typeface="Arial" charset="0"/>
                    <a:ea typeface="Arial" charset="0"/>
                    <a:cs typeface="Arial" charset="0"/>
                  </a:rPr>
                  <a:t>’ </a:t>
                </a:r>
                <a:r>
                  <a:rPr lang="en-US" altLang="zh-CN" sz="1600" dirty="0">
                    <a:solidFill>
                      <a:srgbClr val="C00000"/>
                    </a:solidFill>
                    <a:latin typeface="Arial" charset="0"/>
                    <a:ea typeface="Arial" charset="0"/>
                    <a:cs typeface="Arial" charset="0"/>
                  </a:rPr>
                  <a:t>respective</a:t>
                </a:r>
                <a:r>
                  <a:rPr lang="zh-CN" altLang="en-US" sz="1600" dirty="0">
                    <a:solidFill>
                      <a:srgbClr val="C00000"/>
                    </a:solidFill>
                    <a:latin typeface="Arial" charset="0"/>
                    <a:ea typeface="Arial" charset="0"/>
                    <a:cs typeface="Arial" charset="0"/>
                  </a:rPr>
                  <a:t> </a:t>
                </a:r>
                <a:r>
                  <a:rPr lang="en-US" altLang="zh-CN" sz="1600" dirty="0">
                    <a:solidFill>
                      <a:srgbClr val="C00000"/>
                    </a:solidFill>
                    <a:latin typeface="Arial" charset="0"/>
                    <a:ea typeface="Arial" charset="0"/>
                    <a:cs typeface="Arial" charset="0"/>
                  </a:rPr>
                  <a:t>phases</a:t>
                </a:r>
                <a:r>
                  <a:rPr kumimoji="1" lang="en-US" altLang="zh-CN" sz="1600" dirty="0">
                    <a:solidFill>
                      <a:srgbClr val="C00000"/>
                    </a:solidFill>
                    <a:latin typeface="Arial" charset="0"/>
                    <a:ea typeface="Arial" charset="0"/>
                    <a:cs typeface="Arial" charset="0"/>
                  </a:rPr>
                  <a:t>.</a:t>
                </a:r>
                <a:r>
                  <a:rPr kumimoji="1" lang="zh-CN" altLang="en-US" sz="1600" dirty="0">
                    <a:solidFill>
                      <a:srgbClr val="C00000"/>
                    </a:solidFill>
                    <a:latin typeface="Arial" charset="0"/>
                    <a:ea typeface="Arial" charset="0"/>
                    <a:cs typeface="Arial" charset="0"/>
                  </a:rPr>
                  <a:t> </a:t>
                </a:r>
                <a:r>
                  <a:rPr kumimoji="1" lang="en-US" altLang="zh-CN" sz="1600" dirty="0" smtClean="0">
                    <a:solidFill>
                      <a:srgbClr val="C00000"/>
                    </a:solidFill>
                    <a:latin typeface="Arial" charset="0"/>
                    <a:ea typeface="Arial" charset="0"/>
                    <a:cs typeface="Arial" charset="0"/>
                  </a:rPr>
                  <a:t>Delta</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d</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is</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the</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unpredictable</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translation</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due</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to</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the</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shaking</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of</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reader</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or</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spinning</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object.</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Fs</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denotes</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the</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spinning</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frequency</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we</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wish</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to</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inspect.</a:t>
                </a:r>
                <a:endParaRPr kumimoji="1" lang="zh-CN" altLang="en-US" sz="1600" dirty="0" smtClean="0">
                  <a:solidFill>
                    <a:srgbClr val="C00000"/>
                  </a:solidFill>
                  <a:latin typeface="Arial" charset="0"/>
                  <a:ea typeface="Arial" charset="0"/>
                  <a:cs typeface="Arial" charset="0"/>
                </a:endParaRPr>
              </a:p>
              <a:p>
                <a:pPr marL="0" marR="0" lvl="0" indent="0" defTabSz="410667" eaLnBrk="1" fontAlgn="auto" latinLnBrk="0" hangingPunct="1">
                  <a:lnSpc>
                    <a:spcPct val="100000"/>
                  </a:lnSpc>
                  <a:spcBef>
                    <a:spcPts val="0"/>
                  </a:spcBef>
                  <a:spcAft>
                    <a:spcPts val="0"/>
                  </a:spcAft>
                  <a:buClrTx/>
                  <a:buSzTx/>
                  <a:buFontTx/>
                  <a:buNone/>
                  <a:tabLst/>
                  <a:defRPr/>
                </a:pPr>
                <a:r>
                  <a:rPr kumimoji="1" lang="en-US" altLang="zh-CN" sz="1600" dirty="0" smtClean="0">
                    <a:solidFill>
                      <a:srgbClr val="C00000"/>
                    </a:solidFill>
                    <a:latin typeface="Arial" charset="0"/>
                    <a:ea typeface="Arial" charset="0"/>
                    <a:cs typeface="Arial" charset="0"/>
                  </a:rPr>
                  <a:t>And </a:t>
                </a:r>
                <a:r>
                  <a:rPr kumimoji="1" lang="en-US" altLang="zh-CN" sz="1600" dirty="0">
                    <a:solidFill>
                      <a:srgbClr val="C00000"/>
                    </a:solidFill>
                    <a:latin typeface="Arial" charset="0"/>
                    <a:ea typeface="Arial" charset="0"/>
                    <a:cs typeface="Arial" charset="0"/>
                  </a:rPr>
                  <a:t>we define the spinning signal as the relative phase delta theta between the two tags. We mathematically approve that delta </a:t>
                </a:r>
                <a:r>
                  <a:rPr kumimoji="1" lang="en-US" altLang="zh-CN" sz="1600" dirty="0" smtClean="0">
                    <a:solidFill>
                      <a:srgbClr val="C00000"/>
                    </a:solidFill>
                    <a:latin typeface="Arial" charset="0"/>
                    <a:ea typeface="Arial" charset="0"/>
                    <a:cs typeface="Arial" charset="0"/>
                  </a:rPr>
                  <a:t>theta</a:t>
                </a:r>
                <a:r>
                  <a:rPr kumimoji="1" lang="zh-CN" altLang="en-US" sz="1600" dirty="0" smtClean="0">
                    <a:solidFill>
                      <a:srgbClr val="C00000"/>
                    </a:solidFill>
                    <a:latin typeface="Arial" charset="0"/>
                    <a:ea typeface="Arial" charset="0"/>
                    <a:cs typeface="Arial" charset="0"/>
                  </a:rPr>
                  <a:t> </a:t>
                </a:r>
                <a:r>
                  <a:rPr kumimoji="1" lang="en-US" altLang="zh-CN" sz="1600" dirty="0" smtClean="0">
                    <a:solidFill>
                      <a:srgbClr val="C00000"/>
                    </a:solidFill>
                    <a:latin typeface="Arial" charset="0"/>
                    <a:ea typeface="Arial" charset="0"/>
                    <a:cs typeface="Arial" charset="0"/>
                  </a:rPr>
                  <a:t>is</a:t>
                </a:r>
                <a:r>
                  <a:rPr kumimoji="1" lang="zh-CN" altLang="en-US" sz="1600" dirty="0" smtClean="0">
                    <a:solidFill>
                      <a:srgbClr val="C00000"/>
                    </a:solidFill>
                    <a:latin typeface="Arial" charset="0"/>
                    <a:ea typeface="Arial" charset="0"/>
                    <a:cs typeface="Arial" charset="0"/>
                  </a:rPr>
                  <a:t> </a:t>
                </a:r>
                <a:r>
                  <a:rPr kumimoji="1" lang="en-US" altLang="zh-CN" sz="1600" dirty="0" smtClean="0">
                    <a:solidFill>
                      <a:srgbClr val="C00000"/>
                    </a:solidFill>
                    <a:latin typeface="Arial" charset="0"/>
                    <a:ea typeface="Arial" charset="0"/>
                    <a:cs typeface="Arial" charset="0"/>
                  </a:rPr>
                  <a:t>independent</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of</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device</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translation</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delta</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d</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and</a:t>
                </a:r>
                <a:r>
                  <a:rPr kumimoji="1" lang="en-US" altLang="zh-CN" sz="1600" dirty="0" smtClean="0">
                    <a:solidFill>
                      <a:srgbClr val="C00000"/>
                    </a:solidFill>
                    <a:latin typeface="Arial" charset="0"/>
                    <a:ea typeface="Arial" charset="0"/>
                    <a:cs typeface="Arial" charset="0"/>
                  </a:rPr>
                  <a:t> </a:t>
                </a:r>
                <a:r>
                  <a:rPr kumimoji="1" lang="en-US" altLang="zh-CN" sz="1600" dirty="0">
                    <a:solidFill>
                      <a:srgbClr val="C00000"/>
                    </a:solidFill>
                    <a:latin typeface="Arial" charset="0"/>
                    <a:ea typeface="Arial" charset="0"/>
                    <a:cs typeface="Arial" charset="0"/>
                  </a:rPr>
                  <a:t>maintains the spinning frequency fs. </a:t>
                </a:r>
                <a:r>
                  <a:rPr kumimoji="1" lang="en-US" altLang="zh-CN" sz="1600" dirty="0" smtClean="0">
                    <a:solidFill>
                      <a:srgbClr val="C00000"/>
                    </a:solidFill>
                    <a:latin typeface="Arial" charset="0"/>
                    <a:ea typeface="Arial" charset="0"/>
                    <a:cs typeface="Arial" charset="0"/>
                  </a:rPr>
                  <a:t>Here</a:t>
                </a:r>
                <a:r>
                  <a:rPr kumimoji="1" lang="zh-CN" altLang="en-US" sz="1600" dirty="0" smtClean="0">
                    <a:solidFill>
                      <a:srgbClr val="C00000"/>
                    </a:solidFill>
                    <a:latin typeface="Arial" charset="0"/>
                    <a:ea typeface="Arial" charset="0"/>
                    <a:cs typeface="Arial" charset="0"/>
                  </a:rPr>
                  <a:t> </a:t>
                </a:r>
                <a:r>
                  <a:rPr lang="en-US" altLang="zh-CN" sz="1600" b="0" i="0" smtClean="0">
                    <a:solidFill>
                      <a:schemeClr val="bg1"/>
                    </a:solidFill>
                    <a:latin typeface="Cambria Math" charset="0"/>
                    <a:ea typeface="Arial" charset="0"/>
                    <a:cs typeface="Arial" charset="0"/>
                  </a:rPr>
                  <a:t>𝑟</a:t>
                </a:r>
                <a:r>
                  <a:rPr lang="en-US" altLang="zh-CN" sz="1600" dirty="0">
                    <a:solidFill>
                      <a:schemeClr val="bg1"/>
                    </a:solidFill>
                    <a:latin typeface="Arial" charset="0"/>
                    <a:ea typeface="Arial" charset="0"/>
                    <a:cs typeface="Arial" charset="0"/>
                  </a:rPr>
                  <a:t> is actually the separated distance of two </a:t>
                </a:r>
                <a:r>
                  <a:rPr lang="en-US" altLang="zh-CN" sz="1600" dirty="0" smtClean="0">
                    <a:solidFill>
                      <a:schemeClr val="bg1"/>
                    </a:solidFill>
                    <a:latin typeface="Arial" charset="0"/>
                    <a:ea typeface="Arial" charset="0"/>
                    <a:cs typeface="Arial" charset="0"/>
                  </a:rPr>
                  <a:t>tags</a:t>
                </a:r>
                <a:r>
                  <a:rPr lang="en-US" altLang="zh-CN" sz="1200" dirty="0" smtClean="0">
                    <a:solidFill>
                      <a:schemeClr val="bg1"/>
                    </a:solidFill>
                    <a:latin typeface="Arial" charset="0"/>
                    <a:ea typeface="Arial" charset="0"/>
                    <a:cs typeface="Arial" charset="0"/>
                  </a:rPr>
                  <a:t>.</a:t>
                </a:r>
                <a:r>
                  <a:rPr lang="zh-CN" altLang="en-US" sz="1200" baseline="0" dirty="0" smtClean="0">
                    <a:solidFill>
                      <a:schemeClr val="bg1"/>
                    </a:solidFill>
                    <a:latin typeface="Arial" charset="0"/>
                    <a:ea typeface="Arial" charset="0"/>
                    <a:cs typeface="Arial" charset="0"/>
                  </a:rPr>
                  <a:t> </a:t>
                </a:r>
                <a:r>
                  <a:rPr kumimoji="1" lang="en-US" altLang="zh-CN" sz="1600" dirty="0" smtClean="0">
                    <a:solidFill>
                      <a:srgbClr val="C00000"/>
                    </a:solidFill>
                    <a:latin typeface="Arial" charset="0"/>
                    <a:ea typeface="Arial" charset="0"/>
                    <a:cs typeface="Arial" charset="0"/>
                  </a:rPr>
                  <a:t>So</a:t>
                </a:r>
                <a:r>
                  <a:rPr kumimoji="1" lang="zh-CN" altLang="en-US" sz="1600" dirty="0" smtClean="0">
                    <a:solidFill>
                      <a:srgbClr val="C00000"/>
                    </a:solidFill>
                    <a:latin typeface="Arial" charset="0"/>
                    <a:ea typeface="Arial" charset="0"/>
                    <a:cs typeface="Arial" charset="0"/>
                  </a:rPr>
                  <a:t> </a:t>
                </a:r>
                <a:r>
                  <a:rPr kumimoji="1" lang="en-US" altLang="zh-CN" sz="1600" dirty="0" smtClean="0">
                    <a:solidFill>
                      <a:srgbClr val="C00000"/>
                    </a:solidFill>
                    <a:latin typeface="Arial" charset="0"/>
                    <a:ea typeface="Arial" charset="0"/>
                    <a:cs typeface="Arial" charset="0"/>
                  </a:rPr>
                  <a:t>although </a:t>
                </a:r>
                <a:r>
                  <a:rPr kumimoji="1" lang="en-US" altLang="zh-CN" sz="1600" dirty="0">
                    <a:solidFill>
                      <a:srgbClr val="C00000"/>
                    </a:solidFill>
                    <a:latin typeface="Arial" charset="0"/>
                    <a:ea typeface="Arial" charset="0"/>
                    <a:cs typeface="Arial" charset="0"/>
                  </a:rPr>
                  <a:t>theta 1 and theta 2 may fluctuate with no regular </a:t>
                </a:r>
                <a:r>
                  <a:rPr kumimoji="1" lang="en-US" altLang="zh-CN" sz="1600" dirty="0" smtClean="0">
                    <a:solidFill>
                      <a:srgbClr val="C00000"/>
                    </a:solidFill>
                    <a:latin typeface="Arial" charset="0"/>
                    <a:ea typeface="Arial" charset="0"/>
                    <a:cs typeface="Arial" charset="0"/>
                  </a:rPr>
                  <a:t>pattern</a:t>
                </a:r>
                <a:r>
                  <a:rPr kumimoji="1" lang="zh-CN" altLang="en-US" sz="1600" dirty="0" smtClean="0">
                    <a:solidFill>
                      <a:srgbClr val="C00000"/>
                    </a:solidFill>
                    <a:latin typeface="Arial" charset="0"/>
                    <a:ea typeface="Arial" charset="0"/>
                    <a:cs typeface="Arial" charset="0"/>
                  </a:rPr>
                  <a:t> </a:t>
                </a:r>
                <a:r>
                  <a:rPr kumimoji="1" lang="en-US" altLang="zh-CN" sz="1600" dirty="0" smtClean="0">
                    <a:solidFill>
                      <a:srgbClr val="C00000"/>
                    </a:solidFill>
                    <a:latin typeface="Arial" charset="0"/>
                    <a:ea typeface="Arial" charset="0"/>
                    <a:cs typeface="Arial" charset="0"/>
                  </a:rPr>
                  <a:t>because</a:t>
                </a:r>
                <a:r>
                  <a:rPr kumimoji="1" lang="zh-CN" altLang="en-US" sz="1600" dirty="0" smtClean="0">
                    <a:solidFill>
                      <a:srgbClr val="C00000"/>
                    </a:solidFill>
                    <a:latin typeface="Arial" charset="0"/>
                    <a:ea typeface="Arial" charset="0"/>
                    <a:cs typeface="Arial" charset="0"/>
                  </a:rPr>
                  <a:t> </a:t>
                </a:r>
                <a:r>
                  <a:rPr kumimoji="1" lang="en-US" altLang="zh-CN" sz="1600" dirty="0" smtClean="0">
                    <a:solidFill>
                      <a:srgbClr val="C00000"/>
                    </a:solidFill>
                    <a:latin typeface="Arial" charset="0"/>
                    <a:ea typeface="Arial" charset="0"/>
                    <a:cs typeface="Arial" charset="0"/>
                  </a:rPr>
                  <a:t>of</a:t>
                </a:r>
                <a:r>
                  <a:rPr kumimoji="1" lang="zh-CN" altLang="en-US" sz="1600" dirty="0" smtClean="0">
                    <a:solidFill>
                      <a:srgbClr val="C00000"/>
                    </a:solidFill>
                    <a:latin typeface="Arial" charset="0"/>
                    <a:ea typeface="Arial" charset="0"/>
                    <a:cs typeface="Arial" charset="0"/>
                  </a:rPr>
                  <a:t> </a:t>
                </a:r>
                <a:r>
                  <a:rPr kumimoji="1" lang="en-US" altLang="zh-CN" sz="1600" dirty="0" smtClean="0">
                    <a:solidFill>
                      <a:srgbClr val="C00000"/>
                    </a:solidFill>
                    <a:latin typeface="Arial" charset="0"/>
                    <a:ea typeface="Arial" charset="0"/>
                    <a:cs typeface="Arial" charset="0"/>
                  </a:rPr>
                  <a:t>the</a:t>
                </a:r>
                <a:r>
                  <a:rPr kumimoji="1" lang="zh-CN" altLang="en-US" sz="1600" dirty="0" smtClean="0">
                    <a:solidFill>
                      <a:srgbClr val="C00000"/>
                    </a:solidFill>
                    <a:latin typeface="Arial" charset="0"/>
                    <a:ea typeface="Arial" charset="0"/>
                    <a:cs typeface="Arial" charset="0"/>
                  </a:rPr>
                  <a:t> </a:t>
                </a:r>
                <a:r>
                  <a:rPr kumimoji="1" lang="en-US" altLang="zh-CN" sz="1600" dirty="0" smtClean="0">
                    <a:solidFill>
                      <a:srgbClr val="C00000"/>
                    </a:solidFill>
                    <a:latin typeface="Arial" charset="0"/>
                    <a:ea typeface="Arial" charset="0"/>
                    <a:cs typeface="Arial" charset="0"/>
                  </a:rPr>
                  <a:t>unknown</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parameter</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delta</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d</a:t>
                </a:r>
                <a:r>
                  <a:rPr kumimoji="1" lang="en-US" altLang="zh-CN" sz="1600" dirty="0" smtClean="0">
                    <a:solidFill>
                      <a:srgbClr val="C00000"/>
                    </a:solidFill>
                    <a:latin typeface="Arial" charset="0"/>
                    <a:ea typeface="Arial" charset="0"/>
                    <a:cs typeface="Arial" charset="0"/>
                  </a:rPr>
                  <a:t>, the</a:t>
                </a:r>
                <a:r>
                  <a:rPr kumimoji="1" lang="zh-CN" altLang="en-US" sz="1600" dirty="0" smtClean="0">
                    <a:solidFill>
                      <a:srgbClr val="C00000"/>
                    </a:solidFill>
                    <a:latin typeface="Arial" charset="0"/>
                    <a:ea typeface="Arial" charset="0"/>
                    <a:cs typeface="Arial" charset="0"/>
                  </a:rPr>
                  <a:t> </a:t>
                </a:r>
                <a:r>
                  <a:rPr kumimoji="1" lang="en-US" altLang="zh-CN" sz="1600" dirty="0" smtClean="0">
                    <a:solidFill>
                      <a:srgbClr val="C00000"/>
                    </a:solidFill>
                    <a:latin typeface="Arial" charset="0"/>
                    <a:ea typeface="Arial" charset="0"/>
                    <a:cs typeface="Arial" charset="0"/>
                  </a:rPr>
                  <a:t>relative phase</a:t>
                </a:r>
                <a:r>
                  <a:rPr kumimoji="1" lang="zh-CN" altLang="en-US" sz="1600" dirty="0" smtClean="0">
                    <a:solidFill>
                      <a:srgbClr val="C00000"/>
                    </a:solidFill>
                    <a:latin typeface="Arial" charset="0"/>
                    <a:ea typeface="Arial" charset="0"/>
                    <a:cs typeface="Arial" charset="0"/>
                  </a:rPr>
                  <a:t> </a:t>
                </a:r>
                <a:r>
                  <a:rPr kumimoji="1" lang="en-US" altLang="zh-CN" sz="1600" dirty="0" smtClean="0">
                    <a:solidFill>
                      <a:srgbClr val="C00000"/>
                    </a:solidFill>
                    <a:latin typeface="Arial" charset="0"/>
                    <a:ea typeface="Arial" charset="0"/>
                    <a:cs typeface="Arial" charset="0"/>
                  </a:rPr>
                  <a:t>we</a:t>
                </a:r>
                <a:r>
                  <a:rPr kumimoji="1" lang="zh-CN" altLang="en-US" sz="1600" dirty="0" smtClean="0">
                    <a:solidFill>
                      <a:srgbClr val="C00000"/>
                    </a:solidFill>
                    <a:latin typeface="Arial" charset="0"/>
                    <a:ea typeface="Arial" charset="0"/>
                    <a:cs typeface="Arial" charset="0"/>
                  </a:rPr>
                  <a:t> </a:t>
                </a:r>
                <a:r>
                  <a:rPr kumimoji="1" lang="en-US" altLang="zh-CN" sz="1600" dirty="0" smtClean="0">
                    <a:solidFill>
                      <a:srgbClr val="C00000"/>
                    </a:solidFill>
                    <a:latin typeface="Arial" charset="0"/>
                    <a:ea typeface="Arial" charset="0"/>
                    <a:cs typeface="Arial" charset="0"/>
                  </a:rPr>
                  <a:t>define</a:t>
                </a:r>
                <a:r>
                  <a:rPr kumimoji="1" lang="zh-CN" altLang="en-US" sz="1600" dirty="0" smtClean="0">
                    <a:solidFill>
                      <a:srgbClr val="C00000"/>
                    </a:solidFill>
                    <a:latin typeface="Arial" charset="0"/>
                    <a:ea typeface="Arial" charset="0"/>
                    <a:cs typeface="Arial" charset="0"/>
                  </a:rPr>
                  <a:t> </a:t>
                </a:r>
                <a:r>
                  <a:rPr kumimoji="1" lang="en-US" altLang="zh-CN" sz="1600" dirty="0" smtClean="0">
                    <a:solidFill>
                      <a:srgbClr val="C00000"/>
                    </a:solidFill>
                    <a:latin typeface="Arial" charset="0"/>
                    <a:ea typeface="Arial" charset="0"/>
                    <a:cs typeface="Arial" charset="0"/>
                  </a:rPr>
                  <a:t>here </a:t>
                </a:r>
                <a:r>
                  <a:rPr kumimoji="1" lang="en-US" altLang="zh-CN" sz="1600" dirty="0">
                    <a:solidFill>
                      <a:srgbClr val="C00000"/>
                    </a:solidFill>
                    <a:latin typeface="Arial" charset="0"/>
                    <a:ea typeface="Arial" charset="0"/>
                    <a:cs typeface="Arial" charset="0"/>
                  </a:rPr>
                  <a:t>is a periodic </a:t>
                </a:r>
                <a:r>
                  <a:rPr kumimoji="1" lang="en-US" altLang="zh-CN" sz="1600" dirty="0" smtClean="0">
                    <a:solidFill>
                      <a:srgbClr val="C00000"/>
                    </a:solidFill>
                    <a:latin typeface="Arial" charset="0"/>
                    <a:ea typeface="Arial" charset="0"/>
                    <a:cs typeface="Arial" charset="0"/>
                  </a:rPr>
                  <a:t>signal,</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no</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matter</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how</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devices</a:t>
                </a:r>
                <a:r>
                  <a:rPr kumimoji="1" lang="zh-CN" altLang="en-US" sz="1600" baseline="0" dirty="0" smtClean="0">
                    <a:solidFill>
                      <a:srgbClr val="C00000"/>
                    </a:solidFill>
                    <a:latin typeface="Arial" charset="0"/>
                    <a:ea typeface="Arial" charset="0"/>
                    <a:cs typeface="Arial" charset="0"/>
                  </a:rPr>
                  <a:t> </a:t>
                </a:r>
                <a:r>
                  <a:rPr kumimoji="1" lang="en-US" altLang="zh-CN" sz="1600" baseline="0" dirty="0" smtClean="0">
                    <a:solidFill>
                      <a:srgbClr val="C00000"/>
                    </a:solidFill>
                    <a:latin typeface="Arial" charset="0"/>
                    <a:ea typeface="Arial" charset="0"/>
                    <a:cs typeface="Arial" charset="0"/>
                  </a:rPr>
                  <a:t>shake.</a:t>
                </a:r>
                <a:endParaRPr lang="en-US" altLang="zh-CN" sz="1600" b="0" i="0" u="none" strike="noStrike" baseline="0" dirty="0" smtClean="0">
                  <a:latin typeface="Lucida Grande"/>
                  <a:ea typeface="Lucida Grande"/>
                  <a:cs typeface="Lucida Grande"/>
                  <a:sym typeface="Lucida Grande"/>
                </a:endParaRPr>
              </a:p>
            </p:txBody>
          </p:sp>
        </mc:Fallback>
      </mc:AlternateContent>
    </p:spTree>
    <p:extLst>
      <p:ext uri="{BB962C8B-B14F-4D97-AF65-F5344CB8AC3E}">
        <p14:creationId xmlns:p14="http://schemas.microsoft.com/office/powerpoint/2010/main" val="1899542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hape 7"/>
          <p:cNvSpPr/>
          <p:nvPr userDrawn="1"/>
        </p:nvSpPr>
        <p:spPr>
          <a:xfrm>
            <a:off x="607584" y="972759"/>
            <a:ext cx="7928833" cy="2010637"/>
          </a:xfrm>
          <a:custGeom>
            <a:avLst/>
            <a:gdLst/>
            <a:ahLst/>
            <a:cxnLst>
              <a:cxn ang="0">
                <a:pos x="wd2" y="hd2"/>
              </a:cxn>
              <a:cxn ang="5400000">
                <a:pos x="wd2" y="hd2"/>
              </a:cxn>
              <a:cxn ang="10800000">
                <a:pos x="wd2" y="hd2"/>
              </a:cxn>
              <a:cxn ang="16200000">
                <a:pos x="wd2" y="hd2"/>
              </a:cxn>
            </a:cxnLst>
            <a:rect l="0" t="0" r="r" b="b"/>
            <a:pathLst>
              <a:path w="21582" h="21500" extrusionOk="0">
                <a:moveTo>
                  <a:pt x="16900" y="21501"/>
                </a:moveTo>
                <a:cubicBezTo>
                  <a:pt x="16874" y="21501"/>
                  <a:pt x="16848" y="21436"/>
                  <a:pt x="16834" y="21321"/>
                </a:cubicBezTo>
                <a:cubicBezTo>
                  <a:pt x="16812" y="21147"/>
                  <a:pt x="16823" y="20922"/>
                  <a:pt x="16859" y="20814"/>
                </a:cubicBezTo>
                <a:lnTo>
                  <a:pt x="17783" y="18008"/>
                </a:lnTo>
                <a:lnTo>
                  <a:pt x="16784" y="20790"/>
                </a:lnTo>
                <a:cubicBezTo>
                  <a:pt x="16748" y="20891"/>
                  <a:pt x="16701" y="20833"/>
                  <a:pt x="16680" y="20659"/>
                </a:cubicBezTo>
                <a:cubicBezTo>
                  <a:pt x="16658" y="20486"/>
                  <a:pt x="16669" y="20260"/>
                  <a:pt x="16705" y="20153"/>
                </a:cubicBezTo>
                <a:lnTo>
                  <a:pt x="17721" y="17091"/>
                </a:lnTo>
                <a:lnTo>
                  <a:pt x="16191" y="21350"/>
                </a:lnTo>
                <a:cubicBezTo>
                  <a:pt x="16154" y="21452"/>
                  <a:pt x="16108" y="21394"/>
                  <a:pt x="16086" y="21220"/>
                </a:cubicBezTo>
                <a:cubicBezTo>
                  <a:pt x="16064" y="21046"/>
                  <a:pt x="16076" y="20820"/>
                  <a:pt x="16111" y="20713"/>
                </a:cubicBezTo>
                <a:lnTo>
                  <a:pt x="17300" y="17135"/>
                </a:lnTo>
                <a:lnTo>
                  <a:pt x="15818" y="21262"/>
                </a:lnTo>
                <a:cubicBezTo>
                  <a:pt x="15781" y="21364"/>
                  <a:pt x="15735" y="21305"/>
                  <a:pt x="15713" y="21130"/>
                </a:cubicBezTo>
                <a:cubicBezTo>
                  <a:pt x="15700" y="21024"/>
                  <a:pt x="15699" y="20901"/>
                  <a:pt x="15708" y="20796"/>
                </a:cubicBezTo>
                <a:lnTo>
                  <a:pt x="15487" y="21411"/>
                </a:lnTo>
                <a:cubicBezTo>
                  <a:pt x="15451" y="21513"/>
                  <a:pt x="15404" y="21454"/>
                  <a:pt x="15382" y="21278"/>
                </a:cubicBezTo>
                <a:cubicBezTo>
                  <a:pt x="15371" y="21186"/>
                  <a:pt x="15369" y="21079"/>
                  <a:pt x="15375" y="20983"/>
                </a:cubicBezTo>
                <a:lnTo>
                  <a:pt x="15302" y="21187"/>
                </a:lnTo>
                <a:cubicBezTo>
                  <a:pt x="15265" y="21289"/>
                  <a:pt x="15218" y="21230"/>
                  <a:pt x="15197" y="21054"/>
                </a:cubicBezTo>
                <a:cubicBezTo>
                  <a:pt x="15183" y="20938"/>
                  <a:pt x="15183" y="20801"/>
                  <a:pt x="15195" y="20690"/>
                </a:cubicBezTo>
                <a:lnTo>
                  <a:pt x="15028" y="21155"/>
                </a:lnTo>
                <a:cubicBezTo>
                  <a:pt x="14991" y="21257"/>
                  <a:pt x="14945" y="21198"/>
                  <a:pt x="14923" y="21023"/>
                </a:cubicBezTo>
                <a:cubicBezTo>
                  <a:pt x="14902" y="20848"/>
                  <a:pt x="14913" y="20622"/>
                  <a:pt x="14949" y="20516"/>
                </a:cubicBezTo>
                <a:lnTo>
                  <a:pt x="16194" y="16838"/>
                </a:lnTo>
                <a:lnTo>
                  <a:pt x="14781" y="20771"/>
                </a:lnTo>
                <a:cubicBezTo>
                  <a:pt x="14745" y="20873"/>
                  <a:pt x="14698" y="20814"/>
                  <a:pt x="14677" y="20638"/>
                </a:cubicBezTo>
                <a:cubicBezTo>
                  <a:pt x="14655" y="20463"/>
                  <a:pt x="14667" y="20237"/>
                  <a:pt x="14703" y="20131"/>
                </a:cubicBezTo>
                <a:lnTo>
                  <a:pt x="14919" y="19501"/>
                </a:lnTo>
                <a:lnTo>
                  <a:pt x="14347" y="21094"/>
                </a:lnTo>
                <a:cubicBezTo>
                  <a:pt x="14310" y="21196"/>
                  <a:pt x="14263" y="21137"/>
                  <a:pt x="14242" y="20962"/>
                </a:cubicBezTo>
                <a:cubicBezTo>
                  <a:pt x="14220" y="20786"/>
                  <a:pt x="14232" y="20560"/>
                  <a:pt x="14268" y="20454"/>
                </a:cubicBezTo>
                <a:lnTo>
                  <a:pt x="14903" y="18596"/>
                </a:lnTo>
                <a:lnTo>
                  <a:pt x="14134" y="20738"/>
                </a:lnTo>
                <a:cubicBezTo>
                  <a:pt x="14097" y="20840"/>
                  <a:pt x="14051" y="20781"/>
                  <a:pt x="14029" y="20606"/>
                </a:cubicBezTo>
                <a:cubicBezTo>
                  <a:pt x="14007" y="20431"/>
                  <a:pt x="14019" y="20205"/>
                  <a:pt x="14055" y="20099"/>
                </a:cubicBezTo>
                <a:lnTo>
                  <a:pt x="15498" y="15842"/>
                </a:lnTo>
                <a:lnTo>
                  <a:pt x="13663" y="20952"/>
                </a:lnTo>
                <a:cubicBezTo>
                  <a:pt x="13626" y="21054"/>
                  <a:pt x="13579" y="20995"/>
                  <a:pt x="13558" y="20819"/>
                </a:cubicBezTo>
                <a:cubicBezTo>
                  <a:pt x="13542" y="20692"/>
                  <a:pt x="13544" y="20538"/>
                  <a:pt x="13560" y="20422"/>
                </a:cubicBezTo>
                <a:lnTo>
                  <a:pt x="13299" y="21149"/>
                </a:lnTo>
                <a:cubicBezTo>
                  <a:pt x="13263" y="21251"/>
                  <a:pt x="13216" y="21191"/>
                  <a:pt x="13194" y="21015"/>
                </a:cubicBezTo>
                <a:cubicBezTo>
                  <a:pt x="13183" y="20921"/>
                  <a:pt x="13181" y="20812"/>
                  <a:pt x="13187" y="20715"/>
                </a:cubicBezTo>
                <a:lnTo>
                  <a:pt x="13007" y="21217"/>
                </a:lnTo>
                <a:cubicBezTo>
                  <a:pt x="12970" y="21319"/>
                  <a:pt x="12924" y="21259"/>
                  <a:pt x="12902" y="21083"/>
                </a:cubicBezTo>
                <a:cubicBezTo>
                  <a:pt x="12893" y="21008"/>
                  <a:pt x="12890" y="20924"/>
                  <a:pt x="12892" y="20844"/>
                </a:cubicBezTo>
                <a:lnTo>
                  <a:pt x="12691" y="21405"/>
                </a:lnTo>
                <a:cubicBezTo>
                  <a:pt x="12654" y="21507"/>
                  <a:pt x="12607" y="21448"/>
                  <a:pt x="12586" y="21272"/>
                </a:cubicBezTo>
                <a:cubicBezTo>
                  <a:pt x="12569" y="21138"/>
                  <a:pt x="12572" y="20976"/>
                  <a:pt x="12591" y="20859"/>
                </a:cubicBezTo>
                <a:lnTo>
                  <a:pt x="12388" y="21424"/>
                </a:lnTo>
                <a:cubicBezTo>
                  <a:pt x="12351" y="21526"/>
                  <a:pt x="12304" y="21467"/>
                  <a:pt x="12283" y="21292"/>
                </a:cubicBezTo>
                <a:cubicBezTo>
                  <a:pt x="12261" y="21116"/>
                  <a:pt x="12273" y="20890"/>
                  <a:pt x="12309" y="20784"/>
                </a:cubicBezTo>
                <a:lnTo>
                  <a:pt x="13248" y="18039"/>
                </a:lnTo>
                <a:lnTo>
                  <a:pt x="12141" y="21122"/>
                </a:lnTo>
                <a:cubicBezTo>
                  <a:pt x="12104" y="21224"/>
                  <a:pt x="12057" y="21165"/>
                  <a:pt x="12036" y="20990"/>
                </a:cubicBezTo>
                <a:cubicBezTo>
                  <a:pt x="12014" y="20815"/>
                  <a:pt x="12026" y="20589"/>
                  <a:pt x="12062" y="20483"/>
                </a:cubicBezTo>
                <a:lnTo>
                  <a:pt x="13511" y="16208"/>
                </a:lnTo>
                <a:lnTo>
                  <a:pt x="11782" y="21021"/>
                </a:lnTo>
                <a:cubicBezTo>
                  <a:pt x="11746" y="21124"/>
                  <a:pt x="11699" y="21064"/>
                  <a:pt x="11677" y="20888"/>
                </a:cubicBezTo>
                <a:cubicBezTo>
                  <a:pt x="11667" y="20808"/>
                  <a:pt x="11665" y="20717"/>
                  <a:pt x="11668" y="20632"/>
                </a:cubicBezTo>
                <a:lnTo>
                  <a:pt x="11478" y="21161"/>
                </a:lnTo>
                <a:cubicBezTo>
                  <a:pt x="11441" y="21264"/>
                  <a:pt x="11394" y="21204"/>
                  <a:pt x="11373" y="21028"/>
                </a:cubicBezTo>
                <a:cubicBezTo>
                  <a:pt x="11355" y="20883"/>
                  <a:pt x="11360" y="20703"/>
                  <a:pt x="11383" y="20585"/>
                </a:cubicBezTo>
                <a:cubicBezTo>
                  <a:pt x="11350" y="20627"/>
                  <a:pt x="11315" y="20562"/>
                  <a:pt x="11296" y="20416"/>
                </a:cubicBezTo>
                <a:cubicBezTo>
                  <a:pt x="11275" y="20241"/>
                  <a:pt x="11287" y="20015"/>
                  <a:pt x="11323" y="19909"/>
                </a:cubicBezTo>
                <a:lnTo>
                  <a:pt x="12646" y="16009"/>
                </a:lnTo>
                <a:lnTo>
                  <a:pt x="10776" y="21215"/>
                </a:lnTo>
                <a:cubicBezTo>
                  <a:pt x="10740" y="21317"/>
                  <a:pt x="10693" y="21258"/>
                  <a:pt x="10672" y="21083"/>
                </a:cubicBezTo>
                <a:cubicBezTo>
                  <a:pt x="10650" y="20908"/>
                  <a:pt x="10662" y="20682"/>
                  <a:pt x="10698" y="20575"/>
                </a:cubicBezTo>
                <a:lnTo>
                  <a:pt x="12251" y="15993"/>
                </a:lnTo>
                <a:lnTo>
                  <a:pt x="10598" y="20595"/>
                </a:lnTo>
                <a:cubicBezTo>
                  <a:pt x="10561" y="20697"/>
                  <a:pt x="10515" y="20638"/>
                  <a:pt x="10493" y="20463"/>
                </a:cubicBezTo>
                <a:cubicBezTo>
                  <a:pt x="10471" y="20289"/>
                  <a:pt x="10483" y="20062"/>
                  <a:pt x="10519" y="19956"/>
                </a:cubicBezTo>
                <a:lnTo>
                  <a:pt x="12099" y="15288"/>
                </a:lnTo>
                <a:lnTo>
                  <a:pt x="10089" y="20885"/>
                </a:lnTo>
                <a:cubicBezTo>
                  <a:pt x="10052" y="20987"/>
                  <a:pt x="10005" y="20928"/>
                  <a:pt x="9984" y="20753"/>
                </a:cubicBezTo>
                <a:cubicBezTo>
                  <a:pt x="9962" y="20577"/>
                  <a:pt x="9974" y="20351"/>
                  <a:pt x="10010" y="20245"/>
                </a:cubicBezTo>
                <a:lnTo>
                  <a:pt x="10853" y="17772"/>
                </a:lnTo>
                <a:lnTo>
                  <a:pt x="9631" y="21177"/>
                </a:lnTo>
                <a:cubicBezTo>
                  <a:pt x="9594" y="21279"/>
                  <a:pt x="9547" y="21219"/>
                  <a:pt x="9526" y="21043"/>
                </a:cubicBezTo>
                <a:cubicBezTo>
                  <a:pt x="9511" y="20925"/>
                  <a:pt x="9512" y="20785"/>
                  <a:pt x="9525" y="20674"/>
                </a:cubicBezTo>
                <a:cubicBezTo>
                  <a:pt x="9503" y="20655"/>
                  <a:pt x="9484" y="20593"/>
                  <a:pt x="9472" y="20496"/>
                </a:cubicBezTo>
                <a:cubicBezTo>
                  <a:pt x="9463" y="20426"/>
                  <a:pt x="9460" y="20349"/>
                  <a:pt x="9461" y="20274"/>
                </a:cubicBezTo>
                <a:lnTo>
                  <a:pt x="9361" y="20554"/>
                </a:lnTo>
                <a:cubicBezTo>
                  <a:pt x="9324" y="20656"/>
                  <a:pt x="9278" y="20597"/>
                  <a:pt x="9256" y="20422"/>
                </a:cubicBezTo>
                <a:cubicBezTo>
                  <a:pt x="9235" y="20247"/>
                  <a:pt x="9246" y="20021"/>
                  <a:pt x="9282" y="19914"/>
                </a:cubicBezTo>
                <a:lnTo>
                  <a:pt x="10585" y="16075"/>
                </a:lnTo>
                <a:lnTo>
                  <a:pt x="8779" y="21103"/>
                </a:lnTo>
                <a:cubicBezTo>
                  <a:pt x="8742" y="21206"/>
                  <a:pt x="8695" y="21146"/>
                  <a:pt x="8674" y="20970"/>
                </a:cubicBezTo>
                <a:cubicBezTo>
                  <a:pt x="8662" y="20875"/>
                  <a:pt x="8660" y="20766"/>
                  <a:pt x="8667" y="20670"/>
                </a:cubicBezTo>
                <a:cubicBezTo>
                  <a:pt x="8646" y="20651"/>
                  <a:pt x="8626" y="20590"/>
                  <a:pt x="8615" y="20494"/>
                </a:cubicBezTo>
                <a:cubicBezTo>
                  <a:pt x="8593" y="20319"/>
                  <a:pt x="8605" y="20093"/>
                  <a:pt x="8641" y="19987"/>
                </a:cubicBezTo>
                <a:lnTo>
                  <a:pt x="10178" y="15446"/>
                </a:lnTo>
                <a:lnTo>
                  <a:pt x="8344" y="20553"/>
                </a:lnTo>
                <a:cubicBezTo>
                  <a:pt x="8307" y="20656"/>
                  <a:pt x="8260" y="20596"/>
                  <a:pt x="8239" y="20421"/>
                </a:cubicBezTo>
                <a:cubicBezTo>
                  <a:pt x="8217" y="20245"/>
                  <a:pt x="8229" y="20019"/>
                  <a:pt x="8265" y="19913"/>
                </a:cubicBezTo>
                <a:lnTo>
                  <a:pt x="8640" y="18820"/>
                </a:lnTo>
                <a:lnTo>
                  <a:pt x="7957" y="20721"/>
                </a:lnTo>
                <a:cubicBezTo>
                  <a:pt x="7920" y="20823"/>
                  <a:pt x="7873" y="20765"/>
                  <a:pt x="7852" y="20590"/>
                </a:cubicBezTo>
                <a:cubicBezTo>
                  <a:pt x="7830" y="20415"/>
                  <a:pt x="7842" y="20189"/>
                  <a:pt x="7878" y="20083"/>
                </a:cubicBezTo>
                <a:lnTo>
                  <a:pt x="9465" y="15388"/>
                </a:lnTo>
                <a:lnTo>
                  <a:pt x="7444" y="21016"/>
                </a:lnTo>
                <a:cubicBezTo>
                  <a:pt x="7407" y="21118"/>
                  <a:pt x="7360" y="21059"/>
                  <a:pt x="7339" y="20883"/>
                </a:cubicBezTo>
                <a:cubicBezTo>
                  <a:pt x="7317" y="20708"/>
                  <a:pt x="7329" y="20482"/>
                  <a:pt x="7365" y="20376"/>
                </a:cubicBezTo>
                <a:lnTo>
                  <a:pt x="7942" y="18692"/>
                </a:lnTo>
                <a:lnTo>
                  <a:pt x="7166" y="20851"/>
                </a:lnTo>
                <a:cubicBezTo>
                  <a:pt x="7130" y="20953"/>
                  <a:pt x="7083" y="20894"/>
                  <a:pt x="7061" y="20718"/>
                </a:cubicBezTo>
                <a:cubicBezTo>
                  <a:pt x="7045" y="20584"/>
                  <a:pt x="7048" y="20421"/>
                  <a:pt x="7066" y="20305"/>
                </a:cubicBezTo>
                <a:lnTo>
                  <a:pt x="6899" y="20771"/>
                </a:lnTo>
                <a:cubicBezTo>
                  <a:pt x="6862" y="20873"/>
                  <a:pt x="6815" y="20813"/>
                  <a:pt x="6794" y="20638"/>
                </a:cubicBezTo>
                <a:cubicBezTo>
                  <a:pt x="6781" y="20532"/>
                  <a:pt x="6780" y="20407"/>
                  <a:pt x="6789" y="20302"/>
                </a:cubicBezTo>
                <a:lnTo>
                  <a:pt x="6557" y="20950"/>
                </a:lnTo>
                <a:cubicBezTo>
                  <a:pt x="6520" y="21052"/>
                  <a:pt x="6473" y="20992"/>
                  <a:pt x="6452" y="20817"/>
                </a:cubicBezTo>
                <a:cubicBezTo>
                  <a:pt x="6430" y="20642"/>
                  <a:pt x="6442" y="20415"/>
                  <a:pt x="6478" y="20310"/>
                </a:cubicBezTo>
                <a:lnTo>
                  <a:pt x="6863" y="19187"/>
                </a:lnTo>
                <a:lnTo>
                  <a:pt x="6276" y="20820"/>
                </a:lnTo>
                <a:cubicBezTo>
                  <a:pt x="6239" y="20923"/>
                  <a:pt x="6192" y="20863"/>
                  <a:pt x="6171" y="20688"/>
                </a:cubicBezTo>
                <a:cubicBezTo>
                  <a:pt x="6149" y="20512"/>
                  <a:pt x="6161" y="20286"/>
                  <a:pt x="6197" y="20180"/>
                </a:cubicBezTo>
                <a:lnTo>
                  <a:pt x="6612" y="18969"/>
                </a:lnTo>
                <a:lnTo>
                  <a:pt x="5907" y="20931"/>
                </a:lnTo>
                <a:cubicBezTo>
                  <a:pt x="5871" y="21033"/>
                  <a:pt x="5824" y="20973"/>
                  <a:pt x="5802" y="20797"/>
                </a:cubicBezTo>
                <a:cubicBezTo>
                  <a:pt x="5792" y="20710"/>
                  <a:pt x="5789" y="20611"/>
                  <a:pt x="5794" y="20520"/>
                </a:cubicBezTo>
                <a:lnTo>
                  <a:pt x="5705" y="20768"/>
                </a:lnTo>
                <a:cubicBezTo>
                  <a:pt x="5668" y="20871"/>
                  <a:pt x="5621" y="20811"/>
                  <a:pt x="5600" y="20636"/>
                </a:cubicBezTo>
                <a:cubicBezTo>
                  <a:pt x="5578" y="20460"/>
                  <a:pt x="5590" y="20233"/>
                  <a:pt x="5626" y="20128"/>
                </a:cubicBezTo>
                <a:lnTo>
                  <a:pt x="5652" y="20053"/>
                </a:lnTo>
                <a:lnTo>
                  <a:pt x="5402" y="20749"/>
                </a:lnTo>
                <a:cubicBezTo>
                  <a:pt x="5365" y="20851"/>
                  <a:pt x="5319" y="20792"/>
                  <a:pt x="5297" y="20617"/>
                </a:cubicBezTo>
                <a:cubicBezTo>
                  <a:pt x="5276" y="20442"/>
                  <a:pt x="5287" y="20216"/>
                  <a:pt x="5323" y="20110"/>
                </a:cubicBezTo>
                <a:lnTo>
                  <a:pt x="6875" y="15528"/>
                </a:lnTo>
                <a:lnTo>
                  <a:pt x="4935" y="20929"/>
                </a:lnTo>
                <a:cubicBezTo>
                  <a:pt x="4898" y="21031"/>
                  <a:pt x="4852" y="20971"/>
                  <a:pt x="4830" y="20796"/>
                </a:cubicBezTo>
                <a:cubicBezTo>
                  <a:pt x="4814" y="20666"/>
                  <a:pt x="4817" y="20510"/>
                  <a:pt x="4833" y="20394"/>
                </a:cubicBezTo>
                <a:lnTo>
                  <a:pt x="4781" y="20540"/>
                </a:lnTo>
                <a:cubicBezTo>
                  <a:pt x="4744" y="20642"/>
                  <a:pt x="4697" y="20583"/>
                  <a:pt x="4676" y="20407"/>
                </a:cubicBezTo>
                <a:cubicBezTo>
                  <a:pt x="4654" y="20232"/>
                  <a:pt x="4666" y="20006"/>
                  <a:pt x="4702" y="19900"/>
                </a:cubicBezTo>
                <a:lnTo>
                  <a:pt x="4818" y="19563"/>
                </a:lnTo>
                <a:lnTo>
                  <a:pt x="4246" y="21154"/>
                </a:lnTo>
                <a:cubicBezTo>
                  <a:pt x="4210" y="21256"/>
                  <a:pt x="4163" y="21196"/>
                  <a:pt x="4141" y="21020"/>
                </a:cubicBezTo>
                <a:cubicBezTo>
                  <a:pt x="4129" y="20916"/>
                  <a:pt x="4128" y="20795"/>
                  <a:pt x="4137" y="20691"/>
                </a:cubicBezTo>
                <a:lnTo>
                  <a:pt x="4073" y="20868"/>
                </a:lnTo>
                <a:cubicBezTo>
                  <a:pt x="4036" y="20970"/>
                  <a:pt x="3989" y="20910"/>
                  <a:pt x="3968" y="20734"/>
                </a:cubicBezTo>
                <a:cubicBezTo>
                  <a:pt x="3958" y="20656"/>
                  <a:pt x="3955" y="20567"/>
                  <a:pt x="3958" y="20484"/>
                </a:cubicBezTo>
                <a:lnTo>
                  <a:pt x="3747" y="21071"/>
                </a:lnTo>
                <a:cubicBezTo>
                  <a:pt x="3711" y="21173"/>
                  <a:pt x="3664" y="21114"/>
                  <a:pt x="3643" y="20938"/>
                </a:cubicBezTo>
                <a:cubicBezTo>
                  <a:pt x="3621" y="20763"/>
                  <a:pt x="3633" y="20537"/>
                  <a:pt x="3669" y="20431"/>
                </a:cubicBezTo>
                <a:lnTo>
                  <a:pt x="4550" y="17852"/>
                </a:lnTo>
                <a:lnTo>
                  <a:pt x="3450" y="20916"/>
                </a:lnTo>
                <a:cubicBezTo>
                  <a:pt x="3413" y="21019"/>
                  <a:pt x="3366" y="20959"/>
                  <a:pt x="3344" y="20783"/>
                </a:cubicBezTo>
                <a:cubicBezTo>
                  <a:pt x="3335" y="20703"/>
                  <a:pt x="3332" y="20613"/>
                  <a:pt x="3335" y="20529"/>
                </a:cubicBezTo>
                <a:lnTo>
                  <a:pt x="3271" y="20708"/>
                </a:lnTo>
                <a:cubicBezTo>
                  <a:pt x="3234" y="20811"/>
                  <a:pt x="3187" y="20751"/>
                  <a:pt x="3166" y="20575"/>
                </a:cubicBezTo>
                <a:cubicBezTo>
                  <a:pt x="3158" y="20512"/>
                  <a:pt x="3155" y="20444"/>
                  <a:pt x="3155" y="20376"/>
                </a:cubicBezTo>
                <a:lnTo>
                  <a:pt x="3101" y="20527"/>
                </a:lnTo>
                <a:cubicBezTo>
                  <a:pt x="3064" y="20629"/>
                  <a:pt x="3017" y="20570"/>
                  <a:pt x="2996" y="20394"/>
                </a:cubicBezTo>
                <a:cubicBezTo>
                  <a:pt x="2982" y="20282"/>
                  <a:pt x="2982" y="20149"/>
                  <a:pt x="2993" y="20041"/>
                </a:cubicBezTo>
                <a:lnTo>
                  <a:pt x="2714" y="20817"/>
                </a:lnTo>
                <a:cubicBezTo>
                  <a:pt x="2677" y="20920"/>
                  <a:pt x="2630" y="20859"/>
                  <a:pt x="2609" y="20683"/>
                </a:cubicBezTo>
                <a:cubicBezTo>
                  <a:pt x="2604" y="20643"/>
                  <a:pt x="2601" y="20601"/>
                  <a:pt x="2599" y="20558"/>
                </a:cubicBezTo>
                <a:lnTo>
                  <a:pt x="2351" y="21250"/>
                </a:lnTo>
                <a:cubicBezTo>
                  <a:pt x="2314" y="21352"/>
                  <a:pt x="2267" y="21292"/>
                  <a:pt x="2246" y="21117"/>
                </a:cubicBezTo>
                <a:cubicBezTo>
                  <a:pt x="2231" y="20992"/>
                  <a:pt x="2232" y="20843"/>
                  <a:pt x="2247" y="20728"/>
                </a:cubicBezTo>
                <a:lnTo>
                  <a:pt x="2238" y="20753"/>
                </a:lnTo>
                <a:cubicBezTo>
                  <a:pt x="2202" y="20855"/>
                  <a:pt x="2155" y="20796"/>
                  <a:pt x="2133" y="20620"/>
                </a:cubicBezTo>
                <a:cubicBezTo>
                  <a:pt x="2121" y="20520"/>
                  <a:pt x="2120" y="20404"/>
                  <a:pt x="2127" y="20303"/>
                </a:cubicBezTo>
                <a:lnTo>
                  <a:pt x="1742" y="21375"/>
                </a:lnTo>
                <a:cubicBezTo>
                  <a:pt x="1705" y="21478"/>
                  <a:pt x="1659" y="21418"/>
                  <a:pt x="1637" y="21242"/>
                </a:cubicBezTo>
                <a:cubicBezTo>
                  <a:pt x="1616" y="21066"/>
                  <a:pt x="1628" y="20839"/>
                  <a:pt x="1664" y="20734"/>
                </a:cubicBezTo>
                <a:lnTo>
                  <a:pt x="1716" y="20583"/>
                </a:lnTo>
                <a:cubicBezTo>
                  <a:pt x="1698" y="20558"/>
                  <a:pt x="1682" y="20499"/>
                  <a:pt x="1671" y="20414"/>
                </a:cubicBezTo>
                <a:cubicBezTo>
                  <a:pt x="1664" y="20358"/>
                  <a:pt x="1661" y="20298"/>
                  <a:pt x="1660" y="20237"/>
                </a:cubicBezTo>
                <a:lnTo>
                  <a:pt x="1451" y="20820"/>
                </a:lnTo>
                <a:cubicBezTo>
                  <a:pt x="1414" y="20923"/>
                  <a:pt x="1368" y="20863"/>
                  <a:pt x="1346" y="20688"/>
                </a:cubicBezTo>
                <a:cubicBezTo>
                  <a:pt x="1325" y="20513"/>
                  <a:pt x="1336" y="20287"/>
                  <a:pt x="1372" y="20181"/>
                </a:cubicBezTo>
                <a:lnTo>
                  <a:pt x="2451" y="17014"/>
                </a:lnTo>
                <a:lnTo>
                  <a:pt x="931" y="21244"/>
                </a:lnTo>
                <a:cubicBezTo>
                  <a:pt x="895" y="21347"/>
                  <a:pt x="848" y="21287"/>
                  <a:pt x="827" y="21111"/>
                </a:cubicBezTo>
                <a:cubicBezTo>
                  <a:pt x="805" y="20936"/>
                  <a:pt x="817" y="20710"/>
                  <a:pt x="853" y="20604"/>
                </a:cubicBezTo>
                <a:lnTo>
                  <a:pt x="1449" y="18863"/>
                </a:lnTo>
                <a:lnTo>
                  <a:pt x="696" y="20960"/>
                </a:lnTo>
                <a:cubicBezTo>
                  <a:pt x="660" y="21063"/>
                  <a:pt x="613" y="21003"/>
                  <a:pt x="591" y="20828"/>
                </a:cubicBezTo>
                <a:cubicBezTo>
                  <a:pt x="570" y="20653"/>
                  <a:pt x="581" y="20426"/>
                  <a:pt x="617" y="20321"/>
                </a:cubicBezTo>
                <a:lnTo>
                  <a:pt x="1599" y="17438"/>
                </a:lnTo>
                <a:lnTo>
                  <a:pt x="171" y="21416"/>
                </a:lnTo>
                <a:cubicBezTo>
                  <a:pt x="134" y="21518"/>
                  <a:pt x="87" y="21458"/>
                  <a:pt x="66" y="21282"/>
                </a:cubicBezTo>
                <a:cubicBezTo>
                  <a:pt x="44" y="21106"/>
                  <a:pt x="56" y="20879"/>
                  <a:pt x="93" y="20774"/>
                </a:cubicBezTo>
                <a:lnTo>
                  <a:pt x="290" y="20206"/>
                </a:lnTo>
                <a:cubicBezTo>
                  <a:pt x="274" y="20177"/>
                  <a:pt x="260" y="20123"/>
                  <a:pt x="251" y="20048"/>
                </a:cubicBezTo>
                <a:cubicBezTo>
                  <a:pt x="229" y="19872"/>
                  <a:pt x="241" y="19646"/>
                  <a:pt x="278" y="19540"/>
                </a:cubicBezTo>
                <a:lnTo>
                  <a:pt x="310" y="19446"/>
                </a:lnTo>
                <a:lnTo>
                  <a:pt x="198" y="19757"/>
                </a:lnTo>
                <a:cubicBezTo>
                  <a:pt x="162" y="19859"/>
                  <a:pt x="115" y="19800"/>
                  <a:pt x="93" y="19624"/>
                </a:cubicBezTo>
                <a:cubicBezTo>
                  <a:pt x="72" y="19449"/>
                  <a:pt x="84" y="19222"/>
                  <a:pt x="120" y="19117"/>
                </a:cubicBezTo>
                <a:lnTo>
                  <a:pt x="374" y="18376"/>
                </a:lnTo>
                <a:cubicBezTo>
                  <a:pt x="348" y="18375"/>
                  <a:pt x="323" y="18310"/>
                  <a:pt x="308" y="18194"/>
                </a:cubicBezTo>
                <a:cubicBezTo>
                  <a:pt x="287" y="18019"/>
                  <a:pt x="298" y="17793"/>
                  <a:pt x="334" y="17687"/>
                </a:cubicBezTo>
                <a:lnTo>
                  <a:pt x="924" y="15951"/>
                </a:lnTo>
                <a:lnTo>
                  <a:pt x="163" y="18070"/>
                </a:lnTo>
                <a:cubicBezTo>
                  <a:pt x="126" y="18172"/>
                  <a:pt x="79" y="18112"/>
                  <a:pt x="58" y="17936"/>
                </a:cubicBezTo>
                <a:cubicBezTo>
                  <a:pt x="37" y="17766"/>
                  <a:pt x="47" y="17549"/>
                  <a:pt x="81" y="17439"/>
                </a:cubicBezTo>
                <a:cubicBezTo>
                  <a:pt x="71" y="17409"/>
                  <a:pt x="62" y="17367"/>
                  <a:pt x="55" y="17314"/>
                </a:cubicBezTo>
                <a:cubicBezTo>
                  <a:pt x="34" y="17140"/>
                  <a:pt x="45" y="16914"/>
                  <a:pt x="81" y="16807"/>
                </a:cubicBezTo>
                <a:lnTo>
                  <a:pt x="1428" y="12779"/>
                </a:lnTo>
                <a:lnTo>
                  <a:pt x="206" y="16180"/>
                </a:lnTo>
                <a:cubicBezTo>
                  <a:pt x="170" y="16282"/>
                  <a:pt x="123" y="16223"/>
                  <a:pt x="102" y="16049"/>
                </a:cubicBezTo>
                <a:cubicBezTo>
                  <a:pt x="80" y="15875"/>
                  <a:pt x="92" y="15649"/>
                  <a:pt x="127" y="15542"/>
                </a:cubicBezTo>
                <a:lnTo>
                  <a:pt x="874" y="13317"/>
                </a:lnTo>
                <a:lnTo>
                  <a:pt x="287" y="14950"/>
                </a:lnTo>
                <a:cubicBezTo>
                  <a:pt x="251" y="15052"/>
                  <a:pt x="204" y="14993"/>
                  <a:pt x="183" y="14820"/>
                </a:cubicBezTo>
                <a:cubicBezTo>
                  <a:pt x="161" y="14646"/>
                  <a:pt x="172" y="14421"/>
                  <a:pt x="208" y="14313"/>
                </a:cubicBezTo>
                <a:lnTo>
                  <a:pt x="1099" y="11611"/>
                </a:lnTo>
                <a:lnTo>
                  <a:pt x="430" y="13474"/>
                </a:lnTo>
                <a:cubicBezTo>
                  <a:pt x="394" y="13576"/>
                  <a:pt x="347" y="13517"/>
                  <a:pt x="326" y="13343"/>
                </a:cubicBezTo>
                <a:cubicBezTo>
                  <a:pt x="304" y="13169"/>
                  <a:pt x="315" y="12944"/>
                  <a:pt x="351" y="12836"/>
                </a:cubicBezTo>
                <a:lnTo>
                  <a:pt x="703" y="11776"/>
                </a:lnTo>
                <a:lnTo>
                  <a:pt x="143" y="13334"/>
                </a:lnTo>
                <a:cubicBezTo>
                  <a:pt x="107" y="13436"/>
                  <a:pt x="60" y="13377"/>
                  <a:pt x="39" y="13202"/>
                </a:cubicBezTo>
                <a:cubicBezTo>
                  <a:pt x="17" y="13027"/>
                  <a:pt x="29" y="12801"/>
                  <a:pt x="65" y="12695"/>
                </a:cubicBezTo>
                <a:lnTo>
                  <a:pt x="333" y="11904"/>
                </a:lnTo>
                <a:cubicBezTo>
                  <a:pt x="323" y="11875"/>
                  <a:pt x="314" y="11833"/>
                  <a:pt x="307" y="11780"/>
                </a:cubicBezTo>
                <a:cubicBezTo>
                  <a:pt x="285" y="11608"/>
                  <a:pt x="296" y="11384"/>
                  <a:pt x="331" y="11274"/>
                </a:cubicBezTo>
                <a:lnTo>
                  <a:pt x="1117" y="8815"/>
                </a:lnTo>
                <a:lnTo>
                  <a:pt x="181" y="11420"/>
                </a:lnTo>
                <a:cubicBezTo>
                  <a:pt x="145" y="11521"/>
                  <a:pt x="98" y="11463"/>
                  <a:pt x="77" y="11289"/>
                </a:cubicBezTo>
                <a:cubicBezTo>
                  <a:pt x="55" y="11115"/>
                  <a:pt x="66" y="10890"/>
                  <a:pt x="102" y="10782"/>
                </a:cubicBezTo>
                <a:lnTo>
                  <a:pt x="305" y="10169"/>
                </a:lnTo>
                <a:cubicBezTo>
                  <a:pt x="288" y="10143"/>
                  <a:pt x="273" y="10087"/>
                  <a:pt x="262" y="10006"/>
                </a:cubicBezTo>
                <a:cubicBezTo>
                  <a:pt x="255" y="9947"/>
                  <a:pt x="252" y="9882"/>
                  <a:pt x="252" y="9818"/>
                </a:cubicBezTo>
                <a:lnTo>
                  <a:pt x="240" y="9851"/>
                </a:lnTo>
                <a:cubicBezTo>
                  <a:pt x="203" y="9952"/>
                  <a:pt x="157" y="9894"/>
                  <a:pt x="135" y="9722"/>
                </a:cubicBezTo>
                <a:cubicBezTo>
                  <a:pt x="113" y="9549"/>
                  <a:pt x="124" y="9324"/>
                  <a:pt x="160" y="9215"/>
                </a:cubicBezTo>
                <a:lnTo>
                  <a:pt x="383" y="8529"/>
                </a:lnTo>
                <a:cubicBezTo>
                  <a:pt x="361" y="8514"/>
                  <a:pt x="340" y="8453"/>
                  <a:pt x="327" y="8353"/>
                </a:cubicBezTo>
                <a:cubicBezTo>
                  <a:pt x="319" y="8287"/>
                  <a:pt x="316" y="8213"/>
                  <a:pt x="316" y="8141"/>
                </a:cubicBezTo>
                <a:lnTo>
                  <a:pt x="175" y="8535"/>
                </a:lnTo>
                <a:cubicBezTo>
                  <a:pt x="139" y="8635"/>
                  <a:pt x="93" y="8579"/>
                  <a:pt x="71" y="8409"/>
                </a:cubicBezTo>
                <a:cubicBezTo>
                  <a:pt x="49" y="8239"/>
                  <a:pt x="59" y="8016"/>
                  <a:pt x="93" y="7904"/>
                </a:cubicBezTo>
                <a:lnTo>
                  <a:pt x="490" y="6617"/>
                </a:lnTo>
                <a:lnTo>
                  <a:pt x="237" y="7321"/>
                </a:lnTo>
                <a:cubicBezTo>
                  <a:pt x="201" y="7422"/>
                  <a:pt x="155" y="7365"/>
                  <a:pt x="133" y="7193"/>
                </a:cubicBezTo>
                <a:cubicBezTo>
                  <a:pt x="111" y="7021"/>
                  <a:pt x="122" y="6796"/>
                  <a:pt x="157" y="6687"/>
                </a:cubicBezTo>
                <a:lnTo>
                  <a:pt x="329" y="6149"/>
                </a:lnTo>
                <a:cubicBezTo>
                  <a:pt x="318" y="6120"/>
                  <a:pt x="309" y="6078"/>
                  <a:pt x="302" y="6025"/>
                </a:cubicBezTo>
                <a:cubicBezTo>
                  <a:pt x="284" y="5884"/>
                  <a:pt x="287" y="5706"/>
                  <a:pt x="309" y="5585"/>
                </a:cubicBezTo>
                <a:cubicBezTo>
                  <a:pt x="291" y="5562"/>
                  <a:pt x="276" y="5508"/>
                  <a:pt x="265" y="5429"/>
                </a:cubicBezTo>
                <a:cubicBezTo>
                  <a:pt x="243" y="5263"/>
                  <a:pt x="251" y="5041"/>
                  <a:pt x="284" y="4925"/>
                </a:cubicBezTo>
                <a:lnTo>
                  <a:pt x="452" y="4344"/>
                </a:lnTo>
                <a:lnTo>
                  <a:pt x="205" y="5031"/>
                </a:lnTo>
                <a:cubicBezTo>
                  <a:pt x="170" y="5129"/>
                  <a:pt x="125" y="5079"/>
                  <a:pt x="102" y="4917"/>
                </a:cubicBezTo>
                <a:cubicBezTo>
                  <a:pt x="79" y="4754"/>
                  <a:pt x="87" y="4535"/>
                  <a:pt x="119" y="4415"/>
                </a:cubicBezTo>
                <a:lnTo>
                  <a:pt x="294" y="3758"/>
                </a:lnTo>
                <a:cubicBezTo>
                  <a:pt x="262" y="3814"/>
                  <a:pt x="225" y="3760"/>
                  <a:pt x="204" y="3619"/>
                </a:cubicBezTo>
                <a:cubicBezTo>
                  <a:pt x="190" y="3521"/>
                  <a:pt x="187" y="3400"/>
                  <a:pt x="194" y="3294"/>
                </a:cubicBezTo>
                <a:lnTo>
                  <a:pt x="116" y="3513"/>
                </a:lnTo>
                <a:cubicBezTo>
                  <a:pt x="83" y="3606"/>
                  <a:pt x="41" y="3567"/>
                  <a:pt x="17" y="3423"/>
                </a:cubicBezTo>
                <a:cubicBezTo>
                  <a:pt x="-7" y="3279"/>
                  <a:pt x="-5" y="3073"/>
                  <a:pt x="21" y="2938"/>
                </a:cubicBezTo>
                <a:lnTo>
                  <a:pt x="97" y="2542"/>
                </a:lnTo>
                <a:cubicBezTo>
                  <a:pt x="69" y="2571"/>
                  <a:pt x="39" y="2523"/>
                  <a:pt x="20" y="2408"/>
                </a:cubicBezTo>
                <a:cubicBezTo>
                  <a:pt x="-4" y="2263"/>
                  <a:pt x="-2" y="2055"/>
                  <a:pt x="25" y="1922"/>
                </a:cubicBezTo>
                <a:lnTo>
                  <a:pt x="51" y="1789"/>
                </a:lnTo>
                <a:cubicBezTo>
                  <a:pt x="44" y="1762"/>
                  <a:pt x="38" y="1727"/>
                  <a:pt x="33" y="1687"/>
                </a:cubicBezTo>
                <a:cubicBezTo>
                  <a:pt x="12" y="1509"/>
                  <a:pt x="24" y="1282"/>
                  <a:pt x="61" y="1179"/>
                </a:cubicBezTo>
                <a:lnTo>
                  <a:pt x="317" y="466"/>
                </a:lnTo>
                <a:cubicBezTo>
                  <a:pt x="351" y="374"/>
                  <a:pt x="393" y="413"/>
                  <a:pt x="416" y="558"/>
                </a:cubicBezTo>
                <a:cubicBezTo>
                  <a:pt x="427" y="620"/>
                  <a:pt x="432" y="694"/>
                  <a:pt x="433" y="768"/>
                </a:cubicBezTo>
                <a:lnTo>
                  <a:pt x="456" y="704"/>
                </a:lnTo>
                <a:cubicBezTo>
                  <a:pt x="489" y="612"/>
                  <a:pt x="531" y="651"/>
                  <a:pt x="555" y="795"/>
                </a:cubicBezTo>
                <a:cubicBezTo>
                  <a:pt x="579" y="938"/>
                  <a:pt x="577" y="1145"/>
                  <a:pt x="551" y="1279"/>
                </a:cubicBezTo>
                <a:lnTo>
                  <a:pt x="483" y="1632"/>
                </a:lnTo>
                <a:lnTo>
                  <a:pt x="886" y="511"/>
                </a:lnTo>
                <a:cubicBezTo>
                  <a:pt x="920" y="414"/>
                  <a:pt x="965" y="462"/>
                  <a:pt x="988" y="622"/>
                </a:cubicBezTo>
                <a:cubicBezTo>
                  <a:pt x="1002" y="720"/>
                  <a:pt x="1005" y="840"/>
                  <a:pt x="998" y="947"/>
                </a:cubicBezTo>
                <a:lnTo>
                  <a:pt x="1178" y="444"/>
                </a:lnTo>
                <a:cubicBezTo>
                  <a:pt x="1213" y="347"/>
                  <a:pt x="1258" y="397"/>
                  <a:pt x="1281" y="559"/>
                </a:cubicBezTo>
                <a:cubicBezTo>
                  <a:pt x="1303" y="721"/>
                  <a:pt x="1296" y="940"/>
                  <a:pt x="1264" y="1060"/>
                </a:cubicBezTo>
                <a:lnTo>
                  <a:pt x="1096" y="1691"/>
                </a:lnTo>
                <a:lnTo>
                  <a:pt x="1684" y="54"/>
                </a:lnTo>
                <a:cubicBezTo>
                  <a:pt x="1719" y="-45"/>
                  <a:pt x="1765" y="8"/>
                  <a:pt x="1787" y="174"/>
                </a:cubicBezTo>
                <a:cubicBezTo>
                  <a:pt x="1809" y="340"/>
                  <a:pt x="1801" y="562"/>
                  <a:pt x="1767" y="678"/>
                </a:cubicBezTo>
                <a:lnTo>
                  <a:pt x="1600" y="1260"/>
                </a:lnTo>
                <a:lnTo>
                  <a:pt x="1797" y="712"/>
                </a:lnTo>
                <a:cubicBezTo>
                  <a:pt x="1833" y="611"/>
                  <a:pt x="1879" y="667"/>
                  <a:pt x="1901" y="836"/>
                </a:cubicBezTo>
                <a:cubicBezTo>
                  <a:pt x="1912" y="917"/>
                  <a:pt x="1915" y="1011"/>
                  <a:pt x="1912" y="1099"/>
                </a:cubicBezTo>
                <a:lnTo>
                  <a:pt x="2237" y="193"/>
                </a:lnTo>
                <a:cubicBezTo>
                  <a:pt x="2273" y="92"/>
                  <a:pt x="2320" y="149"/>
                  <a:pt x="2341" y="321"/>
                </a:cubicBezTo>
                <a:cubicBezTo>
                  <a:pt x="2351" y="400"/>
                  <a:pt x="2355" y="490"/>
                  <a:pt x="2352" y="576"/>
                </a:cubicBezTo>
                <a:lnTo>
                  <a:pt x="2364" y="542"/>
                </a:lnTo>
                <a:cubicBezTo>
                  <a:pt x="2400" y="442"/>
                  <a:pt x="2446" y="498"/>
                  <a:pt x="2468" y="668"/>
                </a:cubicBezTo>
                <a:cubicBezTo>
                  <a:pt x="2490" y="838"/>
                  <a:pt x="2480" y="1061"/>
                  <a:pt x="2445" y="1173"/>
                </a:cubicBezTo>
                <a:lnTo>
                  <a:pt x="2048" y="2460"/>
                </a:lnTo>
                <a:lnTo>
                  <a:pt x="2832" y="278"/>
                </a:lnTo>
                <a:cubicBezTo>
                  <a:pt x="2868" y="177"/>
                  <a:pt x="2915" y="235"/>
                  <a:pt x="2937" y="408"/>
                </a:cubicBezTo>
                <a:cubicBezTo>
                  <a:pt x="2945" y="474"/>
                  <a:pt x="2948" y="548"/>
                  <a:pt x="2948" y="620"/>
                </a:cubicBezTo>
                <a:lnTo>
                  <a:pt x="3091" y="220"/>
                </a:lnTo>
                <a:cubicBezTo>
                  <a:pt x="3127" y="119"/>
                  <a:pt x="3174" y="177"/>
                  <a:pt x="3195" y="350"/>
                </a:cubicBezTo>
                <a:cubicBezTo>
                  <a:pt x="3213" y="489"/>
                  <a:pt x="3209" y="662"/>
                  <a:pt x="3189" y="781"/>
                </a:cubicBezTo>
                <a:lnTo>
                  <a:pt x="3401" y="190"/>
                </a:lnTo>
                <a:cubicBezTo>
                  <a:pt x="3438" y="88"/>
                  <a:pt x="3484" y="147"/>
                  <a:pt x="3506" y="321"/>
                </a:cubicBezTo>
                <a:cubicBezTo>
                  <a:pt x="3522" y="456"/>
                  <a:pt x="3519" y="623"/>
                  <a:pt x="3500" y="740"/>
                </a:cubicBezTo>
                <a:cubicBezTo>
                  <a:pt x="3514" y="771"/>
                  <a:pt x="3525" y="820"/>
                  <a:pt x="3533" y="885"/>
                </a:cubicBezTo>
                <a:cubicBezTo>
                  <a:pt x="3546" y="987"/>
                  <a:pt x="3548" y="1108"/>
                  <a:pt x="3539" y="1212"/>
                </a:cubicBezTo>
                <a:lnTo>
                  <a:pt x="3607" y="1022"/>
                </a:lnTo>
                <a:cubicBezTo>
                  <a:pt x="3644" y="921"/>
                  <a:pt x="3690" y="978"/>
                  <a:pt x="3712" y="1150"/>
                </a:cubicBezTo>
                <a:cubicBezTo>
                  <a:pt x="3734" y="1322"/>
                  <a:pt x="3723" y="1546"/>
                  <a:pt x="3688" y="1656"/>
                </a:cubicBezTo>
                <a:lnTo>
                  <a:pt x="2902" y="4115"/>
                </a:lnTo>
                <a:lnTo>
                  <a:pt x="4296" y="235"/>
                </a:lnTo>
                <a:cubicBezTo>
                  <a:pt x="4332" y="133"/>
                  <a:pt x="4379" y="192"/>
                  <a:pt x="4401" y="367"/>
                </a:cubicBezTo>
                <a:cubicBezTo>
                  <a:pt x="4409" y="438"/>
                  <a:pt x="4413" y="517"/>
                  <a:pt x="4411" y="594"/>
                </a:cubicBezTo>
                <a:lnTo>
                  <a:pt x="4503" y="339"/>
                </a:lnTo>
                <a:cubicBezTo>
                  <a:pt x="4539" y="237"/>
                  <a:pt x="4586" y="295"/>
                  <a:pt x="4607" y="469"/>
                </a:cubicBezTo>
                <a:cubicBezTo>
                  <a:pt x="4629" y="643"/>
                  <a:pt x="4618" y="869"/>
                  <a:pt x="4582" y="976"/>
                </a:cubicBezTo>
                <a:lnTo>
                  <a:pt x="4230" y="2037"/>
                </a:lnTo>
                <a:lnTo>
                  <a:pt x="4596" y="1016"/>
                </a:lnTo>
                <a:cubicBezTo>
                  <a:pt x="4633" y="915"/>
                  <a:pt x="4679" y="973"/>
                  <a:pt x="4701" y="1146"/>
                </a:cubicBezTo>
                <a:cubicBezTo>
                  <a:pt x="4723" y="1320"/>
                  <a:pt x="4711" y="1545"/>
                  <a:pt x="4676" y="1653"/>
                </a:cubicBezTo>
                <a:lnTo>
                  <a:pt x="3785" y="4354"/>
                </a:lnTo>
                <a:lnTo>
                  <a:pt x="5230" y="330"/>
                </a:lnTo>
                <a:cubicBezTo>
                  <a:pt x="5266" y="228"/>
                  <a:pt x="5313" y="287"/>
                  <a:pt x="5335" y="461"/>
                </a:cubicBezTo>
                <a:cubicBezTo>
                  <a:pt x="5356" y="636"/>
                  <a:pt x="5345" y="861"/>
                  <a:pt x="5309" y="968"/>
                </a:cubicBezTo>
                <a:lnTo>
                  <a:pt x="4562" y="3195"/>
                </a:lnTo>
                <a:lnTo>
                  <a:pt x="5606" y="290"/>
                </a:lnTo>
                <a:cubicBezTo>
                  <a:pt x="5642" y="188"/>
                  <a:pt x="5689" y="247"/>
                  <a:pt x="5710" y="421"/>
                </a:cubicBezTo>
                <a:cubicBezTo>
                  <a:pt x="5732" y="595"/>
                  <a:pt x="5721" y="821"/>
                  <a:pt x="5685" y="928"/>
                </a:cubicBezTo>
                <a:lnTo>
                  <a:pt x="4338" y="4955"/>
                </a:lnTo>
                <a:lnTo>
                  <a:pt x="5931" y="520"/>
                </a:lnTo>
                <a:cubicBezTo>
                  <a:pt x="5967" y="417"/>
                  <a:pt x="6014" y="478"/>
                  <a:pt x="6036" y="653"/>
                </a:cubicBezTo>
                <a:cubicBezTo>
                  <a:pt x="6043" y="709"/>
                  <a:pt x="6046" y="770"/>
                  <a:pt x="6046" y="830"/>
                </a:cubicBezTo>
                <a:lnTo>
                  <a:pt x="6244" y="280"/>
                </a:lnTo>
                <a:cubicBezTo>
                  <a:pt x="6281" y="178"/>
                  <a:pt x="6327" y="237"/>
                  <a:pt x="6349" y="412"/>
                </a:cubicBezTo>
                <a:cubicBezTo>
                  <a:pt x="6370" y="587"/>
                  <a:pt x="6359" y="813"/>
                  <a:pt x="6323" y="919"/>
                </a:cubicBezTo>
                <a:lnTo>
                  <a:pt x="5734" y="2653"/>
                </a:lnTo>
                <a:lnTo>
                  <a:pt x="6465" y="618"/>
                </a:lnTo>
                <a:cubicBezTo>
                  <a:pt x="6502" y="515"/>
                  <a:pt x="6549" y="575"/>
                  <a:pt x="6570" y="751"/>
                </a:cubicBezTo>
                <a:cubicBezTo>
                  <a:pt x="6587" y="890"/>
                  <a:pt x="6583" y="1060"/>
                  <a:pt x="6563" y="1178"/>
                </a:cubicBezTo>
                <a:lnTo>
                  <a:pt x="6865" y="337"/>
                </a:lnTo>
                <a:cubicBezTo>
                  <a:pt x="6901" y="235"/>
                  <a:pt x="6948" y="295"/>
                  <a:pt x="6970" y="470"/>
                </a:cubicBezTo>
                <a:cubicBezTo>
                  <a:pt x="6991" y="646"/>
                  <a:pt x="6979" y="872"/>
                  <a:pt x="6943" y="978"/>
                </a:cubicBezTo>
                <a:lnTo>
                  <a:pt x="6911" y="1072"/>
                </a:lnTo>
                <a:lnTo>
                  <a:pt x="7242" y="150"/>
                </a:lnTo>
                <a:cubicBezTo>
                  <a:pt x="7279" y="48"/>
                  <a:pt x="7326" y="108"/>
                  <a:pt x="7347" y="284"/>
                </a:cubicBezTo>
                <a:cubicBezTo>
                  <a:pt x="7363" y="416"/>
                  <a:pt x="7360" y="577"/>
                  <a:pt x="7343" y="693"/>
                </a:cubicBezTo>
                <a:cubicBezTo>
                  <a:pt x="7364" y="712"/>
                  <a:pt x="7383" y="773"/>
                  <a:pt x="7395" y="869"/>
                </a:cubicBezTo>
                <a:cubicBezTo>
                  <a:pt x="7416" y="1044"/>
                  <a:pt x="7405" y="1270"/>
                  <a:pt x="7369" y="1376"/>
                </a:cubicBezTo>
                <a:lnTo>
                  <a:pt x="6387" y="4257"/>
                </a:lnTo>
                <a:lnTo>
                  <a:pt x="7820" y="268"/>
                </a:lnTo>
                <a:cubicBezTo>
                  <a:pt x="7857" y="166"/>
                  <a:pt x="7903" y="225"/>
                  <a:pt x="7925" y="400"/>
                </a:cubicBezTo>
                <a:cubicBezTo>
                  <a:pt x="7946" y="576"/>
                  <a:pt x="7935" y="802"/>
                  <a:pt x="7898" y="908"/>
                </a:cubicBezTo>
                <a:lnTo>
                  <a:pt x="7301" y="2651"/>
                </a:lnTo>
                <a:lnTo>
                  <a:pt x="8084" y="472"/>
                </a:lnTo>
                <a:cubicBezTo>
                  <a:pt x="8121" y="369"/>
                  <a:pt x="8167" y="429"/>
                  <a:pt x="8189" y="604"/>
                </a:cubicBezTo>
                <a:cubicBezTo>
                  <a:pt x="8211" y="779"/>
                  <a:pt x="8199" y="1005"/>
                  <a:pt x="8163" y="1111"/>
                </a:cubicBezTo>
                <a:lnTo>
                  <a:pt x="7084" y="4279"/>
                </a:lnTo>
                <a:lnTo>
                  <a:pt x="8536" y="235"/>
                </a:lnTo>
                <a:cubicBezTo>
                  <a:pt x="8573" y="133"/>
                  <a:pt x="8620" y="193"/>
                  <a:pt x="8641" y="369"/>
                </a:cubicBezTo>
                <a:cubicBezTo>
                  <a:pt x="8649" y="429"/>
                  <a:pt x="8652" y="496"/>
                  <a:pt x="8652" y="561"/>
                </a:cubicBezTo>
                <a:cubicBezTo>
                  <a:pt x="8685" y="520"/>
                  <a:pt x="8720" y="586"/>
                  <a:pt x="8738" y="732"/>
                </a:cubicBezTo>
                <a:cubicBezTo>
                  <a:pt x="8749" y="822"/>
                  <a:pt x="8751" y="924"/>
                  <a:pt x="8746" y="1017"/>
                </a:cubicBezTo>
                <a:lnTo>
                  <a:pt x="8793" y="887"/>
                </a:lnTo>
                <a:cubicBezTo>
                  <a:pt x="8829" y="785"/>
                  <a:pt x="8876" y="845"/>
                  <a:pt x="8898" y="1021"/>
                </a:cubicBezTo>
                <a:cubicBezTo>
                  <a:pt x="8910" y="1120"/>
                  <a:pt x="8911" y="1236"/>
                  <a:pt x="8903" y="1338"/>
                </a:cubicBezTo>
                <a:lnTo>
                  <a:pt x="9337" y="130"/>
                </a:lnTo>
                <a:cubicBezTo>
                  <a:pt x="9374" y="27"/>
                  <a:pt x="9421" y="87"/>
                  <a:pt x="9442" y="263"/>
                </a:cubicBezTo>
                <a:cubicBezTo>
                  <a:pt x="9457" y="388"/>
                  <a:pt x="9456" y="538"/>
                  <a:pt x="9441" y="652"/>
                </a:cubicBezTo>
                <a:lnTo>
                  <a:pt x="9550" y="348"/>
                </a:lnTo>
                <a:cubicBezTo>
                  <a:pt x="9587" y="246"/>
                  <a:pt x="9633" y="306"/>
                  <a:pt x="9655" y="482"/>
                </a:cubicBezTo>
                <a:cubicBezTo>
                  <a:pt x="9660" y="523"/>
                  <a:pt x="9663" y="567"/>
                  <a:pt x="9665" y="611"/>
                </a:cubicBezTo>
                <a:cubicBezTo>
                  <a:pt x="9700" y="540"/>
                  <a:pt x="9741" y="603"/>
                  <a:pt x="9761" y="765"/>
                </a:cubicBezTo>
                <a:cubicBezTo>
                  <a:pt x="9775" y="877"/>
                  <a:pt x="9775" y="1009"/>
                  <a:pt x="9764" y="1118"/>
                </a:cubicBezTo>
                <a:lnTo>
                  <a:pt x="9980" y="515"/>
                </a:lnTo>
                <a:cubicBezTo>
                  <a:pt x="10017" y="413"/>
                  <a:pt x="10064" y="473"/>
                  <a:pt x="10085" y="649"/>
                </a:cubicBezTo>
                <a:cubicBezTo>
                  <a:pt x="10093" y="715"/>
                  <a:pt x="10097" y="789"/>
                  <a:pt x="10096" y="861"/>
                </a:cubicBezTo>
                <a:cubicBezTo>
                  <a:pt x="10129" y="817"/>
                  <a:pt x="10165" y="882"/>
                  <a:pt x="10183" y="1031"/>
                </a:cubicBezTo>
                <a:cubicBezTo>
                  <a:pt x="10193" y="1110"/>
                  <a:pt x="10195" y="1200"/>
                  <a:pt x="10192" y="1285"/>
                </a:cubicBezTo>
                <a:lnTo>
                  <a:pt x="10576" y="216"/>
                </a:lnTo>
                <a:cubicBezTo>
                  <a:pt x="10613" y="114"/>
                  <a:pt x="10659" y="174"/>
                  <a:pt x="10681" y="349"/>
                </a:cubicBezTo>
                <a:cubicBezTo>
                  <a:pt x="10702" y="524"/>
                  <a:pt x="10691" y="751"/>
                  <a:pt x="10655" y="856"/>
                </a:cubicBezTo>
                <a:lnTo>
                  <a:pt x="9773" y="3435"/>
                </a:lnTo>
                <a:lnTo>
                  <a:pt x="10814" y="538"/>
                </a:lnTo>
                <a:cubicBezTo>
                  <a:pt x="10851" y="436"/>
                  <a:pt x="10898" y="496"/>
                  <a:pt x="10919" y="672"/>
                </a:cubicBezTo>
                <a:cubicBezTo>
                  <a:pt x="10929" y="750"/>
                  <a:pt x="10932" y="839"/>
                  <a:pt x="10929" y="922"/>
                </a:cubicBezTo>
                <a:lnTo>
                  <a:pt x="11235" y="68"/>
                </a:lnTo>
                <a:cubicBezTo>
                  <a:pt x="11272" y="-34"/>
                  <a:pt x="11319" y="26"/>
                  <a:pt x="11340" y="202"/>
                </a:cubicBezTo>
                <a:cubicBezTo>
                  <a:pt x="11357" y="337"/>
                  <a:pt x="11353" y="502"/>
                  <a:pt x="11335" y="619"/>
                </a:cubicBezTo>
                <a:cubicBezTo>
                  <a:pt x="11361" y="619"/>
                  <a:pt x="11386" y="684"/>
                  <a:pt x="11401" y="801"/>
                </a:cubicBezTo>
                <a:cubicBezTo>
                  <a:pt x="11422" y="977"/>
                  <a:pt x="11410" y="1203"/>
                  <a:pt x="11374" y="1309"/>
                </a:cubicBezTo>
                <a:lnTo>
                  <a:pt x="11260" y="1642"/>
                </a:lnTo>
                <a:lnTo>
                  <a:pt x="11758" y="254"/>
                </a:lnTo>
                <a:cubicBezTo>
                  <a:pt x="11795" y="152"/>
                  <a:pt x="11842" y="212"/>
                  <a:pt x="11863" y="388"/>
                </a:cubicBezTo>
                <a:cubicBezTo>
                  <a:pt x="11879" y="517"/>
                  <a:pt x="11877" y="673"/>
                  <a:pt x="11860" y="789"/>
                </a:cubicBezTo>
                <a:lnTo>
                  <a:pt x="11970" y="484"/>
                </a:lnTo>
                <a:cubicBezTo>
                  <a:pt x="12006" y="381"/>
                  <a:pt x="12053" y="441"/>
                  <a:pt x="12075" y="616"/>
                </a:cubicBezTo>
                <a:cubicBezTo>
                  <a:pt x="12096" y="791"/>
                  <a:pt x="12085" y="1017"/>
                  <a:pt x="12049" y="1123"/>
                </a:cubicBezTo>
                <a:lnTo>
                  <a:pt x="10497" y="5705"/>
                </a:lnTo>
                <a:lnTo>
                  <a:pt x="12452" y="263"/>
                </a:lnTo>
                <a:cubicBezTo>
                  <a:pt x="12488" y="161"/>
                  <a:pt x="12535" y="220"/>
                  <a:pt x="12557" y="396"/>
                </a:cubicBezTo>
                <a:cubicBezTo>
                  <a:pt x="12578" y="572"/>
                  <a:pt x="12566" y="798"/>
                  <a:pt x="12530" y="904"/>
                </a:cubicBezTo>
                <a:lnTo>
                  <a:pt x="12504" y="980"/>
                </a:lnTo>
                <a:lnTo>
                  <a:pt x="12801" y="151"/>
                </a:lnTo>
                <a:cubicBezTo>
                  <a:pt x="12838" y="48"/>
                  <a:pt x="12885" y="108"/>
                  <a:pt x="12906" y="285"/>
                </a:cubicBezTo>
                <a:cubicBezTo>
                  <a:pt x="12928" y="461"/>
                  <a:pt x="12916" y="687"/>
                  <a:pt x="12880" y="792"/>
                </a:cubicBezTo>
                <a:lnTo>
                  <a:pt x="12879" y="793"/>
                </a:lnTo>
                <a:cubicBezTo>
                  <a:pt x="12898" y="818"/>
                  <a:pt x="12914" y="876"/>
                  <a:pt x="12924" y="960"/>
                </a:cubicBezTo>
                <a:cubicBezTo>
                  <a:pt x="12946" y="1136"/>
                  <a:pt x="12934" y="1362"/>
                  <a:pt x="12898" y="1468"/>
                </a:cubicBezTo>
                <a:lnTo>
                  <a:pt x="12482" y="2683"/>
                </a:lnTo>
                <a:lnTo>
                  <a:pt x="13188" y="717"/>
                </a:lnTo>
                <a:cubicBezTo>
                  <a:pt x="13225" y="614"/>
                  <a:pt x="13272" y="673"/>
                  <a:pt x="13293" y="849"/>
                </a:cubicBezTo>
                <a:cubicBezTo>
                  <a:pt x="13315" y="1025"/>
                  <a:pt x="13303" y="1251"/>
                  <a:pt x="13267" y="1357"/>
                </a:cubicBezTo>
                <a:lnTo>
                  <a:pt x="12883" y="2478"/>
                </a:lnTo>
                <a:lnTo>
                  <a:pt x="13616" y="436"/>
                </a:lnTo>
                <a:cubicBezTo>
                  <a:pt x="13653" y="334"/>
                  <a:pt x="13700" y="393"/>
                  <a:pt x="13721" y="569"/>
                </a:cubicBezTo>
                <a:cubicBezTo>
                  <a:pt x="13734" y="676"/>
                  <a:pt x="13735" y="800"/>
                  <a:pt x="13725" y="905"/>
                </a:cubicBezTo>
                <a:lnTo>
                  <a:pt x="13856" y="541"/>
                </a:lnTo>
                <a:cubicBezTo>
                  <a:pt x="13893" y="439"/>
                  <a:pt x="13940" y="498"/>
                  <a:pt x="13961" y="674"/>
                </a:cubicBezTo>
                <a:cubicBezTo>
                  <a:pt x="13977" y="808"/>
                  <a:pt x="13975" y="971"/>
                  <a:pt x="13956" y="1087"/>
                </a:cubicBezTo>
                <a:lnTo>
                  <a:pt x="14161" y="519"/>
                </a:lnTo>
                <a:cubicBezTo>
                  <a:pt x="14197" y="416"/>
                  <a:pt x="14244" y="476"/>
                  <a:pt x="14265" y="651"/>
                </a:cubicBezTo>
                <a:cubicBezTo>
                  <a:pt x="14287" y="827"/>
                  <a:pt x="14275" y="1053"/>
                  <a:pt x="14239" y="1159"/>
                </a:cubicBezTo>
                <a:lnTo>
                  <a:pt x="13663" y="2841"/>
                </a:lnTo>
                <a:lnTo>
                  <a:pt x="14438" y="685"/>
                </a:lnTo>
                <a:cubicBezTo>
                  <a:pt x="14474" y="583"/>
                  <a:pt x="14521" y="642"/>
                  <a:pt x="14543" y="817"/>
                </a:cubicBezTo>
                <a:cubicBezTo>
                  <a:pt x="14564" y="992"/>
                  <a:pt x="14553" y="1218"/>
                  <a:pt x="14517" y="1324"/>
                </a:cubicBezTo>
                <a:lnTo>
                  <a:pt x="12929" y="6019"/>
                </a:lnTo>
                <a:lnTo>
                  <a:pt x="14985" y="294"/>
                </a:lnTo>
                <a:cubicBezTo>
                  <a:pt x="15022" y="192"/>
                  <a:pt x="15069" y="251"/>
                  <a:pt x="15090" y="427"/>
                </a:cubicBezTo>
                <a:cubicBezTo>
                  <a:pt x="15112" y="602"/>
                  <a:pt x="15100" y="828"/>
                  <a:pt x="15064" y="934"/>
                </a:cubicBezTo>
                <a:lnTo>
                  <a:pt x="14689" y="2029"/>
                </a:lnTo>
                <a:lnTo>
                  <a:pt x="15251" y="464"/>
                </a:lnTo>
                <a:cubicBezTo>
                  <a:pt x="15287" y="362"/>
                  <a:pt x="15334" y="421"/>
                  <a:pt x="15356" y="596"/>
                </a:cubicBezTo>
                <a:cubicBezTo>
                  <a:pt x="15377" y="771"/>
                  <a:pt x="15366" y="997"/>
                  <a:pt x="15330" y="1103"/>
                </a:cubicBezTo>
                <a:lnTo>
                  <a:pt x="13792" y="5644"/>
                </a:lnTo>
                <a:lnTo>
                  <a:pt x="15774" y="126"/>
                </a:lnTo>
                <a:cubicBezTo>
                  <a:pt x="15811" y="24"/>
                  <a:pt x="15858" y="83"/>
                  <a:pt x="15879" y="260"/>
                </a:cubicBezTo>
                <a:cubicBezTo>
                  <a:pt x="15888" y="330"/>
                  <a:pt x="15891" y="407"/>
                  <a:pt x="15890" y="482"/>
                </a:cubicBezTo>
                <a:cubicBezTo>
                  <a:pt x="15918" y="465"/>
                  <a:pt x="15949" y="531"/>
                  <a:pt x="15965" y="662"/>
                </a:cubicBezTo>
                <a:cubicBezTo>
                  <a:pt x="15987" y="837"/>
                  <a:pt x="15975" y="1063"/>
                  <a:pt x="15939" y="1169"/>
                </a:cubicBezTo>
                <a:lnTo>
                  <a:pt x="14636" y="5010"/>
                </a:lnTo>
                <a:lnTo>
                  <a:pt x="16379" y="157"/>
                </a:lnTo>
                <a:cubicBezTo>
                  <a:pt x="16415" y="55"/>
                  <a:pt x="16462" y="114"/>
                  <a:pt x="16484" y="291"/>
                </a:cubicBezTo>
                <a:cubicBezTo>
                  <a:pt x="16501" y="435"/>
                  <a:pt x="16496" y="615"/>
                  <a:pt x="16474" y="732"/>
                </a:cubicBezTo>
                <a:cubicBezTo>
                  <a:pt x="16489" y="761"/>
                  <a:pt x="16503" y="815"/>
                  <a:pt x="16512" y="889"/>
                </a:cubicBezTo>
                <a:cubicBezTo>
                  <a:pt x="16521" y="965"/>
                  <a:pt x="16524" y="1052"/>
                  <a:pt x="16521" y="1133"/>
                </a:cubicBezTo>
                <a:lnTo>
                  <a:pt x="16651" y="772"/>
                </a:lnTo>
                <a:cubicBezTo>
                  <a:pt x="16688" y="670"/>
                  <a:pt x="16734" y="729"/>
                  <a:pt x="16756" y="905"/>
                </a:cubicBezTo>
                <a:cubicBezTo>
                  <a:pt x="16777" y="1080"/>
                  <a:pt x="16766" y="1306"/>
                  <a:pt x="16730" y="1412"/>
                </a:cubicBezTo>
                <a:lnTo>
                  <a:pt x="15886" y="3884"/>
                </a:lnTo>
                <a:lnTo>
                  <a:pt x="17139" y="397"/>
                </a:lnTo>
                <a:cubicBezTo>
                  <a:pt x="17176" y="295"/>
                  <a:pt x="17222" y="354"/>
                  <a:pt x="17244" y="529"/>
                </a:cubicBezTo>
                <a:cubicBezTo>
                  <a:pt x="17265" y="704"/>
                  <a:pt x="17254" y="930"/>
                  <a:pt x="17218" y="1036"/>
                </a:cubicBezTo>
                <a:lnTo>
                  <a:pt x="15638" y="5705"/>
                </a:lnTo>
                <a:lnTo>
                  <a:pt x="17428" y="722"/>
                </a:lnTo>
                <a:cubicBezTo>
                  <a:pt x="17464" y="620"/>
                  <a:pt x="17511" y="679"/>
                  <a:pt x="17532" y="854"/>
                </a:cubicBezTo>
                <a:cubicBezTo>
                  <a:pt x="17554" y="1029"/>
                  <a:pt x="17542" y="1255"/>
                  <a:pt x="17506" y="1361"/>
                </a:cubicBezTo>
                <a:lnTo>
                  <a:pt x="15953" y="5944"/>
                </a:lnTo>
                <a:lnTo>
                  <a:pt x="17948" y="391"/>
                </a:lnTo>
                <a:cubicBezTo>
                  <a:pt x="17984" y="289"/>
                  <a:pt x="18031" y="348"/>
                  <a:pt x="18052" y="523"/>
                </a:cubicBezTo>
                <a:cubicBezTo>
                  <a:pt x="18074" y="698"/>
                  <a:pt x="18062" y="924"/>
                  <a:pt x="18026" y="1030"/>
                </a:cubicBezTo>
                <a:lnTo>
                  <a:pt x="16703" y="4928"/>
                </a:lnTo>
                <a:lnTo>
                  <a:pt x="18162" y="866"/>
                </a:lnTo>
                <a:cubicBezTo>
                  <a:pt x="18199" y="764"/>
                  <a:pt x="18246" y="823"/>
                  <a:pt x="18267" y="999"/>
                </a:cubicBezTo>
                <a:cubicBezTo>
                  <a:pt x="18284" y="1133"/>
                  <a:pt x="18281" y="1297"/>
                  <a:pt x="18262" y="1414"/>
                </a:cubicBezTo>
                <a:lnTo>
                  <a:pt x="18605" y="459"/>
                </a:lnTo>
                <a:cubicBezTo>
                  <a:pt x="18642" y="357"/>
                  <a:pt x="18688" y="417"/>
                  <a:pt x="18710" y="593"/>
                </a:cubicBezTo>
                <a:cubicBezTo>
                  <a:pt x="18720" y="675"/>
                  <a:pt x="18723" y="769"/>
                  <a:pt x="18719" y="856"/>
                </a:cubicBezTo>
                <a:cubicBezTo>
                  <a:pt x="18753" y="797"/>
                  <a:pt x="18792" y="860"/>
                  <a:pt x="18811" y="1016"/>
                </a:cubicBezTo>
                <a:cubicBezTo>
                  <a:pt x="18833" y="1191"/>
                  <a:pt x="18821" y="1417"/>
                  <a:pt x="18785" y="1523"/>
                </a:cubicBezTo>
                <a:lnTo>
                  <a:pt x="17335" y="5800"/>
                </a:lnTo>
                <a:lnTo>
                  <a:pt x="19392" y="74"/>
                </a:lnTo>
                <a:cubicBezTo>
                  <a:pt x="19429" y="-29"/>
                  <a:pt x="19476" y="30"/>
                  <a:pt x="19497" y="206"/>
                </a:cubicBezTo>
                <a:cubicBezTo>
                  <a:pt x="19519" y="382"/>
                  <a:pt x="19507" y="608"/>
                  <a:pt x="19471" y="714"/>
                </a:cubicBezTo>
                <a:lnTo>
                  <a:pt x="18532" y="3457"/>
                </a:lnTo>
                <a:lnTo>
                  <a:pt x="19730" y="124"/>
                </a:lnTo>
                <a:cubicBezTo>
                  <a:pt x="19766" y="21"/>
                  <a:pt x="19813" y="81"/>
                  <a:pt x="19835" y="257"/>
                </a:cubicBezTo>
                <a:cubicBezTo>
                  <a:pt x="19851" y="390"/>
                  <a:pt x="19848" y="553"/>
                  <a:pt x="19830" y="669"/>
                </a:cubicBezTo>
                <a:lnTo>
                  <a:pt x="20052" y="50"/>
                </a:lnTo>
                <a:cubicBezTo>
                  <a:pt x="20089" y="-52"/>
                  <a:pt x="20136" y="7"/>
                  <a:pt x="20157" y="184"/>
                </a:cubicBezTo>
                <a:cubicBezTo>
                  <a:pt x="20172" y="301"/>
                  <a:pt x="20171" y="441"/>
                  <a:pt x="20158" y="552"/>
                </a:cubicBezTo>
                <a:cubicBezTo>
                  <a:pt x="20179" y="571"/>
                  <a:pt x="20199" y="633"/>
                  <a:pt x="20210" y="729"/>
                </a:cubicBezTo>
                <a:cubicBezTo>
                  <a:pt x="20222" y="823"/>
                  <a:pt x="20224" y="932"/>
                  <a:pt x="20218" y="1029"/>
                </a:cubicBezTo>
                <a:lnTo>
                  <a:pt x="20319" y="745"/>
                </a:lnTo>
                <a:cubicBezTo>
                  <a:pt x="20356" y="643"/>
                  <a:pt x="20403" y="703"/>
                  <a:pt x="20424" y="879"/>
                </a:cubicBezTo>
                <a:cubicBezTo>
                  <a:pt x="20440" y="1006"/>
                  <a:pt x="20438" y="1160"/>
                  <a:pt x="20422" y="1275"/>
                </a:cubicBezTo>
                <a:lnTo>
                  <a:pt x="20691" y="526"/>
                </a:lnTo>
                <a:cubicBezTo>
                  <a:pt x="20727" y="424"/>
                  <a:pt x="20774" y="483"/>
                  <a:pt x="20796" y="658"/>
                </a:cubicBezTo>
                <a:cubicBezTo>
                  <a:pt x="20817" y="833"/>
                  <a:pt x="20806" y="1059"/>
                  <a:pt x="20770" y="1165"/>
                </a:cubicBezTo>
                <a:lnTo>
                  <a:pt x="19327" y="5420"/>
                </a:lnTo>
                <a:lnTo>
                  <a:pt x="20989" y="795"/>
                </a:lnTo>
                <a:cubicBezTo>
                  <a:pt x="21025" y="692"/>
                  <a:pt x="21072" y="752"/>
                  <a:pt x="21094" y="927"/>
                </a:cubicBezTo>
                <a:cubicBezTo>
                  <a:pt x="21115" y="1103"/>
                  <a:pt x="21103" y="1329"/>
                  <a:pt x="21067" y="1435"/>
                </a:cubicBezTo>
                <a:lnTo>
                  <a:pt x="20430" y="3298"/>
                </a:lnTo>
                <a:lnTo>
                  <a:pt x="21353" y="730"/>
                </a:lnTo>
                <a:cubicBezTo>
                  <a:pt x="21389" y="628"/>
                  <a:pt x="21436" y="687"/>
                  <a:pt x="21457" y="863"/>
                </a:cubicBezTo>
                <a:cubicBezTo>
                  <a:pt x="21479" y="1038"/>
                  <a:pt x="21467" y="1265"/>
                  <a:pt x="21431" y="1370"/>
                </a:cubicBezTo>
                <a:lnTo>
                  <a:pt x="21215" y="2002"/>
                </a:lnTo>
                <a:lnTo>
                  <a:pt x="21248" y="1908"/>
                </a:lnTo>
                <a:cubicBezTo>
                  <a:pt x="21285" y="1806"/>
                  <a:pt x="21331" y="1865"/>
                  <a:pt x="21353" y="2040"/>
                </a:cubicBezTo>
                <a:cubicBezTo>
                  <a:pt x="21375" y="2215"/>
                  <a:pt x="21363" y="2441"/>
                  <a:pt x="21327" y="2547"/>
                </a:cubicBezTo>
                <a:lnTo>
                  <a:pt x="20082" y="6224"/>
                </a:lnTo>
                <a:lnTo>
                  <a:pt x="21296" y="2844"/>
                </a:lnTo>
                <a:cubicBezTo>
                  <a:pt x="21333" y="2742"/>
                  <a:pt x="21380" y="2801"/>
                  <a:pt x="21401" y="2977"/>
                </a:cubicBezTo>
                <a:cubicBezTo>
                  <a:pt x="21416" y="3095"/>
                  <a:pt x="21415" y="3236"/>
                  <a:pt x="21402" y="3348"/>
                </a:cubicBezTo>
                <a:cubicBezTo>
                  <a:pt x="21437" y="3280"/>
                  <a:pt x="21478" y="3343"/>
                  <a:pt x="21497" y="3504"/>
                </a:cubicBezTo>
                <a:cubicBezTo>
                  <a:pt x="21519" y="3679"/>
                  <a:pt x="21507" y="3906"/>
                  <a:pt x="21471" y="4011"/>
                </a:cubicBezTo>
                <a:lnTo>
                  <a:pt x="21414" y="4178"/>
                </a:lnTo>
                <a:cubicBezTo>
                  <a:pt x="21432" y="4202"/>
                  <a:pt x="21449" y="4260"/>
                  <a:pt x="21460" y="4348"/>
                </a:cubicBezTo>
                <a:cubicBezTo>
                  <a:pt x="21482" y="4523"/>
                  <a:pt x="21470" y="4750"/>
                  <a:pt x="21434" y="4855"/>
                </a:cubicBezTo>
                <a:lnTo>
                  <a:pt x="21180" y="5597"/>
                </a:lnTo>
                <a:cubicBezTo>
                  <a:pt x="21199" y="5621"/>
                  <a:pt x="21216" y="5679"/>
                  <a:pt x="21227" y="5766"/>
                </a:cubicBezTo>
                <a:cubicBezTo>
                  <a:pt x="21249" y="5940"/>
                  <a:pt x="21237" y="6166"/>
                  <a:pt x="21202" y="6273"/>
                </a:cubicBezTo>
                <a:lnTo>
                  <a:pt x="20013" y="9850"/>
                </a:lnTo>
                <a:lnTo>
                  <a:pt x="21462" y="5817"/>
                </a:lnTo>
                <a:cubicBezTo>
                  <a:pt x="21498" y="5715"/>
                  <a:pt x="21545" y="5773"/>
                  <a:pt x="21566" y="5947"/>
                </a:cubicBezTo>
                <a:cubicBezTo>
                  <a:pt x="21588" y="6121"/>
                  <a:pt x="21577" y="6347"/>
                  <a:pt x="21541" y="6454"/>
                </a:cubicBezTo>
                <a:lnTo>
                  <a:pt x="20524" y="9518"/>
                </a:lnTo>
                <a:lnTo>
                  <a:pt x="21222" y="7576"/>
                </a:lnTo>
                <a:cubicBezTo>
                  <a:pt x="21259" y="7474"/>
                  <a:pt x="21305" y="7532"/>
                  <a:pt x="21327" y="7706"/>
                </a:cubicBezTo>
                <a:cubicBezTo>
                  <a:pt x="21348" y="7879"/>
                  <a:pt x="21337" y="8104"/>
                  <a:pt x="21302" y="8212"/>
                </a:cubicBezTo>
                <a:lnTo>
                  <a:pt x="20377" y="11018"/>
                </a:lnTo>
                <a:lnTo>
                  <a:pt x="21217" y="8680"/>
                </a:lnTo>
                <a:cubicBezTo>
                  <a:pt x="21253" y="8579"/>
                  <a:pt x="21300" y="8636"/>
                  <a:pt x="21321" y="8809"/>
                </a:cubicBezTo>
                <a:cubicBezTo>
                  <a:pt x="21343" y="8981"/>
                  <a:pt x="21332" y="9206"/>
                  <a:pt x="21297" y="9315"/>
                </a:cubicBezTo>
                <a:lnTo>
                  <a:pt x="20370" y="12171"/>
                </a:lnTo>
                <a:lnTo>
                  <a:pt x="21435" y="9206"/>
                </a:lnTo>
                <a:cubicBezTo>
                  <a:pt x="21472" y="9105"/>
                  <a:pt x="21518" y="9162"/>
                  <a:pt x="21540" y="9336"/>
                </a:cubicBezTo>
                <a:cubicBezTo>
                  <a:pt x="21562" y="9509"/>
                  <a:pt x="21550" y="9735"/>
                  <a:pt x="21515" y="9843"/>
                </a:cubicBezTo>
                <a:lnTo>
                  <a:pt x="21130" y="11016"/>
                </a:lnTo>
                <a:cubicBezTo>
                  <a:pt x="21164" y="10954"/>
                  <a:pt x="21204" y="11016"/>
                  <a:pt x="21223" y="11172"/>
                </a:cubicBezTo>
                <a:cubicBezTo>
                  <a:pt x="21240" y="11302"/>
                  <a:pt x="21237" y="11462"/>
                  <a:pt x="21220" y="11579"/>
                </a:cubicBezTo>
                <a:lnTo>
                  <a:pt x="21467" y="10892"/>
                </a:lnTo>
                <a:cubicBezTo>
                  <a:pt x="21503" y="10791"/>
                  <a:pt x="21549" y="10848"/>
                  <a:pt x="21571" y="11021"/>
                </a:cubicBezTo>
                <a:cubicBezTo>
                  <a:pt x="21593" y="11194"/>
                  <a:pt x="21582" y="11419"/>
                  <a:pt x="21547" y="11527"/>
                </a:cubicBezTo>
                <a:lnTo>
                  <a:pt x="21397" y="11989"/>
                </a:lnTo>
                <a:lnTo>
                  <a:pt x="21422" y="11918"/>
                </a:lnTo>
                <a:cubicBezTo>
                  <a:pt x="21459" y="11818"/>
                  <a:pt x="21505" y="11874"/>
                  <a:pt x="21527" y="12045"/>
                </a:cubicBezTo>
                <a:cubicBezTo>
                  <a:pt x="21549" y="12216"/>
                  <a:pt x="21538" y="12440"/>
                  <a:pt x="21504" y="12550"/>
                </a:cubicBezTo>
                <a:lnTo>
                  <a:pt x="20826" y="14714"/>
                </a:lnTo>
                <a:lnTo>
                  <a:pt x="21124" y="13883"/>
                </a:lnTo>
                <a:cubicBezTo>
                  <a:pt x="21160" y="13784"/>
                  <a:pt x="21206" y="13838"/>
                  <a:pt x="21228" y="14006"/>
                </a:cubicBezTo>
                <a:cubicBezTo>
                  <a:pt x="21250" y="14174"/>
                  <a:pt x="21241" y="14396"/>
                  <a:pt x="21207" y="14510"/>
                </a:cubicBezTo>
                <a:lnTo>
                  <a:pt x="20842" y="15741"/>
                </a:lnTo>
                <a:lnTo>
                  <a:pt x="21274" y="14539"/>
                </a:lnTo>
                <a:cubicBezTo>
                  <a:pt x="21309" y="14440"/>
                  <a:pt x="21355" y="14493"/>
                  <a:pt x="21377" y="14661"/>
                </a:cubicBezTo>
                <a:cubicBezTo>
                  <a:pt x="21399" y="14828"/>
                  <a:pt x="21390" y="15050"/>
                  <a:pt x="21357" y="15165"/>
                </a:cubicBezTo>
                <a:lnTo>
                  <a:pt x="20931" y="16613"/>
                </a:lnTo>
                <a:lnTo>
                  <a:pt x="21212" y="15832"/>
                </a:lnTo>
                <a:cubicBezTo>
                  <a:pt x="21248" y="15732"/>
                  <a:pt x="21293" y="15786"/>
                  <a:pt x="21315" y="15953"/>
                </a:cubicBezTo>
                <a:cubicBezTo>
                  <a:pt x="21338" y="16121"/>
                  <a:pt x="21329" y="16343"/>
                  <a:pt x="21295" y="16457"/>
                </a:cubicBezTo>
                <a:lnTo>
                  <a:pt x="21191" y="16813"/>
                </a:lnTo>
                <a:cubicBezTo>
                  <a:pt x="21210" y="16831"/>
                  <a:pt x="21229" y="16887"/>
                  <a:pt x="21241" y="16975"/>
                </a:cubicBezTo>
                <a:cubicBezTo>
                  <a:pt x="21263" y="17141"/>
                  <a:pt x="21255" y="17362"/>
                  <a:pt x="21221" y="17479"/>
                </a:cubicBezTo>
                <a:lnTo>
                  <a:pt x="21162" y="17687"/>
                </a:lnTo>
                <a:cubicBezTo>
                  <a:pt x="21184" y="17698"/>
                  <a:pt x="21205" y="17755"/>
                  <a:pt x="21219" y="17851"/>
                </a:cubicBezTo>
                <a:cubicBezTo>
                  <a:pt x="21239" y="17997"/>
                  <a:pt x="21235" y="18187"/>
                  <a:pt x="21211" y="18311"/>
                </a:cubicBezTo>
                <a:cubicBezTo>
                  <a:pt x="21227" y="18332"/>
                  <a:pt x="21242" y="18378"/>
                  <a:pt x="21252" y="18447"/>
                </a:cubicBezTo>
                <a:cubicBezTo>
                  <a:pt x="21276" y="18597"/>
                  <a:pt x="21272" y="18809"/>
                  <a:pt x="21244" y="18939"/>
                </a:cubicBezTo>
                <a:lnTo>
                  <a:pt x="21203" y="19129"/>
                </a:lnTo>
                <a:lnTo>
                  <a:pt x="21280" y="18913"/>
                </a:lnTo>
                <a:cubicBezTo>
                  <a:pt x="21307" y="18839"/>
                  <a:pt x="21340" y="18848"/>
                  <a:pt x="21365" y="18936"/>
                </a:cubicBezTo>
                <a:cubicBezTo>
                  <a:pt x="21389" y="19025"/>
                  <a:pt x="21401" y="19175"/>
                  <a:pt x="21394" y="19319"/>
                </a:cubicBezTo>
                <a:lnTo>
                  <a:pt x="21387" y="19467"/>
                </a:lnTo>
                <a:lnTo>
                  <a:pt x="21414" y="19390"/>
                </a:lnTo>
                <a:cubicBezTo>
                  <a:pt x="21451" y="19288"/>
                  <a:pt x="21498" y="19348"/>
                  <a:pt x="21520" y="19526"/>
                </a:cubicBezTo>
                <a:cubicBezTo>
                  <a:pt x="21541" y="19704"/>
                  <a:pt x="21528" y="19932"/>
                  <a:pt x="21492" y="20034"/>
                </a:cubicBezTo>
                <a:lnTo>
                  <a:pt x="21310" y="20539"/>
                </a:lnTo>
                <a:cubicBezTo>
                  <a:pt x="21284" y="20613"/>
                  <a:pt x="21251" y="20604"/>
                  <a:pt x="21226" y="20516"/>
                </a:cubicBezTo>
                <a:cubicBezTo>
                  <a:pt x="21201" y="20428"/>
                  <a:pt x="21190" y="20277"/>
                  <a:pt x="21197" y="20133"/>
                </a:cubicBezTo>
                <a:lnTo>
                  <a:pt x="21204" y="19985"/>
                </a:lnTo>
                <a:lnTo>
                  <a:pt x="20724" y="21319"/>
                </a:lnTo>
                <a:cubicBezTo>
                  <a:pt x="20691" y="21413"/>
                  <a:pt x="20648" y="21371"/>
                  <a:pt x="20624" y="21220"/>
                </a:cubicBezTo>
                <a:cubicBezTo>
                  <a:pt x="20601" y="21070"/>
                  <a:pt x="20604" y="20859"/>
                  <a:pt x="20633" y="20729"/>
                </a:cubicBezTo>
                <a:lnTo>
                  <a:pt x="20674" y="20538"/>
                </a:lnTo>
                <a:lnTo>
                  <a:pt x="20405" y="21288"/>
                </a:lnTo>
                <a:cubicBezTo>
                  <a:pt x="20369" y="21387"/>
                  <a:pt x="20324" y="21336"/>
                  <a:pt x="20302" y="21173"/>
                </a:cubicBezTo>
                <a:cubicBezTo>
                  <a:pt x="20290" y="21087"/>
                  <a:pt x="20286" y="20987"/>
                  <a:pt x="20290" y="20893"/>
                </a:cubicBezTo>
                <a:lnTo>
                  <a:pt x="20091" y="21449"/>
                </a:lnTo>
                <a:cubicBezTo>
                  <a:pt x="20055" y="21548"/>
                  <a:pt x="20010" y="21495"/>
                  <a:pt x="19987" y="21330"/>
                </a:cubicBezTo>
                <a:cubicBezTo>
                  <a:pt x="19970" y="21198"/>
                  <a:pt x="19971" y="21033"/>
                  <a:pt x="19989" y="20911"/>
                </a:cubicBezTo>
                <a:lnTo>
                  <a:pt x="19980" y="20936"/>
                </a:lnTo>
                <a:cubicBezTo>
                  <a:pt x="19945" y="21036"/>
                  <a:pt x="19899" y="20982"/>
                  <a:pt x="19877" y="20815"/>
                </a:cubicBezTo>
                <a:cubicBezTo>
                  <a:pt x="19860" y="20686"/>
                  <a:pt x="19861" y="20523"/>
                  <a:pt x="19878" y="20404"/>
                </a:cubicBezTo>
                <a:lnTo>
                  <a:pt x="19541" y="21342"/>
                </a:lnTo>
                <a:cubicBezTo>
                  <a:pt x="19505" y="21442"/>
                  <a:pt x="19460" y="21388"/>
                  <a:pt x="19437" y="21221"/>
                </a:cubicBezTo>
                <a:cubicBezTo>
                  <a:pt x="19415" y="21053"/>
                  <a:pt x="19424" y="20831"/>
                  <a:pt x="19458" y="20717"/>
                </a:cubicBezTo>
                <a:lnTo>
                  <a:pt x="19883" y="19268"/>
                </a:lnTo>
                <a:lnTo>
                  <a:pt x="19377" y="20679"/>
                </a:lnTo>
                <a:cubicBezTo>
                  <a:pt x="19341" y="20779"/>
                  <a:pt x="19295" y="20724"/>
                  <a:pt x="19273" y="20556"/>
                </a:cubicBezTo>
                <a:cubicBezTo>
                  <a:pt x="19251" y="20388"/>
                  <a:pt x="19260" y="20166"/>
                  <a:pt x="19294" y="20052"/>
                </a:cubicBezTo>
                <a:lnTo>
                  <a:pt x="19659" y="18823"/>
                </a:lnTo>
                <a:lnTo>
                  <a:pt x="18720" y="21436"/>
                </a:lnTo>
                <a:cubicBezTo>
                  <a:pt x="18684" y="21537"/>
                  <a:pt x="18638" y="21481"/>
                  <a:pt x="18616" y="21310"/>
                </a:cubicBezTo>
                <a:cubicBezTo>
                  <a:pt x="18594" y="21139"/>
                  <a:pt x="18604" y="20915"/>
                  <a:pt x="18639" y="20804"/>
                </a:cubicBezTo>
                <a:lnTo>
                  <a:pt x="19317" y="18639"/>
                </a:lnTo>
                <a:lnTo>
                  <a:pt x="18524" y="20846"/>
                </a:lnTo>
                <a:cubicBezTo>
                  <a:pt x="18488" y="20947"/>
                  <a:pt x="18442" y="20890"/>
                  <a:pt x="18420" y="20717"/>
                </a:cubicBezTo>
                <a:cubicBezTo>
                  <a:pt x="18398" y="20544"/>
                  <a:pt x="18409" y="20320"/>
                  <a:pt x="18444" y="20211"/>
                </a:cubicBezTo>
                <a:lnTo>
                  <a:pt x="18593" y="19750"/>
                </a:lnTo>
                <a:lnTo>
                  <a:pt x="18029" y="21322"/>
                </a:lnTo>
                <a:cubicBezTo>
                  <a:pt x="17993" y="21423"/>
                  <a:pt x="17946" y="21366"/>
                  <a:pt x="17924" y="21192"/>
                </a:cubicBezTo>
                <a:cubicBezTo>
                  <a:pt x="17908" y="21062"/>
                  <a:pt x="17910" y="20902"/>
                  <a:pt x="17927" y="20785"/>
                </a:cubicBezTo>
                <a:lnTo>
                  <a:pt x="17876" y="20928"/>
                </a:lnTo>
                <a:cubicBezTo>
                  <a:pt x="17840" y="21029"/>
                  <a:pt x="17793" y="20971"/>
                  <a:pt x="17772" y="20798"/>
                </a:cubicBezTo>
                <a:cubicBezTo>
                  <a:pt x="17750" y="20625"/>
                  <a:pt x="17761" y="20399"/>
                  <a:pt x="17797" y="20291"/>
                </a:cubicBezTo>
                <a:lnTo>
                  <a:pt x="18160" y="19185"/>
                </a:lnTo>
                <a:lnTo>
                  <a:pt x="17488" y="21055"/>
                </a:lnTo>
                <a:cubicBezTo>
                  <a:pt x="17452" y="21157"/>
                  <a:pt x="17405" y="21099"/>
                  <a:pt x="17383" y="20927"/>
                </a:cubicBezTo>
                <a:cubicBezTo>
                  <a:pt x="17362" y="20754"/>
                  <a:pt x="17372" y="20529"/>
                  <a:pt x="17408" y="20420"/>
                </a:cubicBezTo>
                <a:lnTo>
                  <a:pt x="18335" y="17562"/>
                </a:lnTo>
                <a:lnTo>
                  <a:pt x="16938" y="21451"/>
                </a:lnTo>
                <a:cubicBezTo>
                  <a:pt x="16926" y="21485"/>
                  <a:pt x="16913" y="21501"/>
                  <a:pt x="16900" y="21501"/>
                </a:cubicBezTo>
                <a:close/>
              </a:path>
            </a:pathLst>
          </a:custGeom>
          <a:solidFill>
            <a:srgbClr val="4FC0E9"/>
          </a:solidFill>
          <a:ln w="25400">
            <a:miter lim="400000"/>
          </a:ln>
        </p:spPr>
        <p:txBody>
          <a:bodyPr lIns="35719" tIns="35719" rIns="35719" bIns="35719" anchor="ctr"/>
          <a:lstStyle/>
          <a:p>
            <a:pPr lvl="0">
              <a:defRPr sz="4000">
                <a:solidFill>
                  <a:srgbClr val="FFFFFF"/>
                </a:solidFill>
                <a:effectLst>
                  <a:outerShdw blurRad="38100" dist="12700" dir="5400000" rotWithShape="0">
                    <a:srgbClr val="000000">
                      <a:alpha val="50000"/>
                    </a:srgbClr>
                  </a:outerShdw>
                </a:effectLst>
              </a:defRPr>
            </a:pPr>
            <a:endParaRPr sz="2812"/>
          </a:p>
        </p:txBody>
      </p:sp>
      <p:sp>
        <p:nvSpPr>
          <p:cNvPr id="4" name="Shape 10"/>
          <p:cNvSpPr>
            <a:spLocks noGrp="1"/>
          </p:cNvSpPr>
          <p:nvPr>
            <p:ph type="title"/>
          </p:nvPr>
        </p:nvSpPr>
        <p:spPr>
          <a:xfrm>
            <a:off x="1000124" y="1219049"/>
            <a:ext cx="7143750" cy="1518047"/>
          </a:xfrm>
          <a:prstGeom prst="rect">
            <a:avLst/>
          </a:prstGeom>
        </p:spPr>
        <p:txBody>
          <a:bodyPr/>
          <a:lstStyle>
            <a:lvl1pPr>
              <a:lnSpc>
                <a:spcPct val="70000"/>
              </a:lnSpc>
              <a:defRPr sz="11250">
                <a:solidFill>
                  <a:srgbClr val="FFFFFF"/>
                </a:solidFill>
              </a:defRPr>
            </a:lvl1pPr>
          </a:lstStyle>
          <a:p>
            <a:pPr lvl="0">
              <a:defRPr sz="1800" b="0" cap="none">
                <a:solidFill>
                  <a:srgbClr val="000000"/>
                </a:solidFill>
              </a:defRPr>
            </a:pPr>
            <a:endParaRPr sz="11250" b="1" cap="all" dirty="0">
              <a:solidFill>
                <a:srgbClr val="FFFFFF"/>
              </a:solidFill>
            </a:endParaRPr>
          </a:p>
        </p:txBody>
      </p:sp>
      <p:sp>
        <p:nvSpPr>
          <p:cNvPr id="10" name="日期占位符 9"/>
          <p:cNvSpPr>
            <a:spLocks noGrp="1"/>
          </p:cNvSpPr>
          <p:nvPr>
            <p:ph type="dt" sz="half" idx="10"/>
          </p:nvPr>
        </p:nvSpPr>
        <p:spPr/>
        <p:txBody>
          <a:bodyPr/>
          <a:lstStyle/>
          <a:p>
            <a:endParaRPr lang="zh-CN" altLang="en-US"/>
          </a:p>
        </p:txBody>
      </p:sp>
      <p:sp>
        <p:nvSpPr>
          <p:cNvPr id="11" name="页脚占位符 10"/>
          <p:cNvSpPr>
            <a:spLocks noGrp="1"/>
          </p:cNvSpPr>
          <p:nvPr>
            <p:ph type="ftr" sz="quarter" idx="11"/>
          </p:nvPr>
        </p:nvSpPr>
        <p:spPr/>
        <p:txBody>
          <a:bodyPr/>
          <a:lstStyle/>
          <a:p>
            <a:endParaRPr lang="zh-CN" altLang="en-US"/>
          </a:p>
        </p:txBody>
      </p:sp>
      <p:sp>
        <p:nvSpPr>
          <p:cNvPr id="12" name="灯片编号占位符 11"/>
          <p:cNvSpPr>
            <a:spLocks noGrp="1"/>
          </p:cNvSpPr>
          <p:nvPr>
            <p:ph type="sldNum" sz="quarter" idx="12"/>
          </p:nvPr>
        </p:nvSpPr>
        <p:spPr/>
        <p:txBody>
          <a:bodyPr/>
          <a:lstStyle/>
          <a:p>
            <a:fld id="{38D20CAA-975A-4355-A51B-30AFD740372B}" type="slidenum">
              <a:rPr lang="zh-CN" altLang="en-US" smtClean="0"/>
              <a:pPr/>
              <a:t>‹#›</a:t>
            </a:fld>
            <a:endParaRPr lang="zh-CN" altLang="en-US"/>
          </a:p>
        </p:txBody>
      </p:sp>
    </p:spTree>
    <p:extLst>
      <p:ext uri="{BB962C8B-B14F-4D97-AF65-F5344CB8AC3E}">
        <p14:creationId xmlns:p14="http://schemas.microsoft.com/office/powerpoint/2010/main" val="37546555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Text &amp; Photos">
    <p:spTree>
      <p:nvGrpSpPr>
        <p:cNvPr id="1" name=""/>
        <p:cNvGrpSpPr/>
        <p:nvPr/>
      </p:nvGrpSpPr>
      <p:grpSpPr>
        <a:xfrm>
          <a:off x="0" y="0"/>
          <a:ext cx="0" cy="0"/>
          <a:chOff x="0" y="0"/>
          <a:chExt cx="0" cy="0"/>
        </a:xfrm>
      </p:grpSpPr>
      <p:sp>
        <p:nvSpPr>
          <p:cNvPr id="3" name="Shape 70"/>
          <p:cNvSpPr>
            <a:spLocks noGrp="1"/>
          </p:cNvSpPr>
          <p:nvPr>
            <p:ph type="title"/>
          </p:nvPr>
        </p:nvSpPr>
        <p:spPr>
          <a:xfrm>
            <a:off x="732235" y="250031"/>
            <a:ext cx="7679531" cy="750094"/>
          </a:xfrm>
          <a:prstGeom prst="rect">
            <a:avLst/>
          </a:prstGeom>
        </p:spPr>
        <p:txBody>
          <a:bodyPr/>
          <a:lstStyle/>
          <a:p>
            <a:pPr lvl="0">
              <a:defRPr sz="1800" b="0" cap="none">
                <a:solidFill>
                  <a:srgbClr val="000000"/>
                </a:solidFill>
              </a:defRPr>
            </a:pPr>
            <a:r>
              <a:rPr lang="en-US" sz="5906" b="1" cap="all">
                <a:solidFill>
                  <a:srgbClr val="727272"/>
                </a:solidFill>
              </a:rPr>
              <a:t>Click to edit Master title style</a:t>
            </a:r>
            <a:endParaRPr sz="5906" b="1" cap="all">
              <a:solidFill>
                <a:srgbClr val="727272"/>
              </a:solidFill>
            </a:endParaRPr>
          </a:p>
        </p:txBody>
      </p:sp>
      <p:sp>
        <p:nvSpPr>
          <p:cNvPr id="4" name="Shape 71"/>
          <p:cNvSpPr>
            <a:spLocks noGrp="1"/>
          </p:cNvSpPr>
          <p:nvPr>
            <p:ph type="body" idx="1"/>
          </p:nvPr>
        </p:nvSpPr>
        <p:spPr>
          <a:xfrm>
            <a:off x="732238" y="1608894"/>
            <a:ext cx="3840247" cy="4641889"/>
          </a:xfrm>
          <a:prstGeom prst="rect">
            <a:avLst/>
          </a:prstGeom>
        </p:spPr>
        <p:txBody>
          <a:bodyPr/>
          <a:lstStyle>
            <a:lvl1pPr marL="0" indent="0">
              <a:buSzTx/>
              <a:buNone/>
            </a:lvl1pPr>
            <a:lvl2pPr marL="0" indent="0">
              <a:buSzTx/>
              <a:buNone/>
            </a:lvl2pPr>
            <a:lvl3pPr marL="0" indent="0">
              <a:buSzTx/>
              <a:buNone/>
            </a:lvl3pPr>
            <a:lvl4pPr marL="0" indent="0">
              <a:buSzTx/>
              <a:buNone/>
            </a:lvl4pPr>
            <a:lvl5pPr marL="0" indent="0">
              <a:buSzTx/>
              <a:buNone/>
            </a:lvl5pPr>
          </a:lstStyle>
          <a:p>
            <a:pPr lvl="0">
              <a:defRPr sz="1800">
                <a:solidFill>
                  <a:srgbClr val="000000"/>
                </a:solidFill>
              </a:defRPr>
            </a:pPr>
            <a:r>
              <a:rPr lang="en-US" sz="1547">
                <a:solidFill>
                  <a:srgbClr val="727272"/>
                </a:solidFill>
              </a:rPr>
              <a:t>Click to edit Master text styles</a:t>
            </a:r>
          </a:p>
          <a:p>
            <a:pPr lvl="1">
              <a:defRPr sz="1800">
                <a:solidFill>
                  <a:srgbClr val="000000"/>
                </a:solidFill>
              </a:defRPr>
            </a:pPr>
            <a:r>
              <a:rPr lang="en-US" sz="1547">
                <a:solidFill>
                  <a:srgbClr val="727272"/>
                </a:solidFill>
              </a:rPr>
              <a:t>Second level</a:t>
            </a:r>
          </a:p>
          <a:p>
            <a:pPr lvl="2">
              <a:defRPr sz="1800">
                <a:solidFill>
                  <a:srgbClr val="000000"/>
                </a:solidFill>
              </a:defRPr>
            </a:pPr>
            <a:r>
              <a:rPr lang="en-US" sz="1547">
                <a:solidFill>
                  <a:srgbClr val="727272"/>
                </a:solidFill>
              </a:rPr>
              <a:t>Third level</a:t>
            </a:r>
          </a:p>
          <a:p>
            <a:pPr lvl="3">
              <a:defRPr sz="1800">
                <a:solidFill>
                  <a:srgbClr val="000000"/>
                </a:solidFill>
              </a:defRPr>
            </a:pPr>
            <a:r>
              <a:rPr lang="en-US" sz="1547">
                <a:solidFill>
                  <a:srgbClr val="727272"/>
                </a:solidFill>
              </a:rPr>
              <a:t>Fourth level</a:t>
            </a:r>
          </a:p>
          <a:p>
            <a:pPr lvl="4">
              <a:defRPr sz="1800">
                <a:solidFill>
                  <a:srgbClr val="000000"/>
                </a:solidFill>
              </a:defRPr>
            </a:pPr>
            <a:r>
              <a:rPr lang="en-US" sz="1547">
                <a:solidFill>
                  <a:srgbClr val="727272"/>
                </a:solidFill>
              </a:rPr>
              <a:t>Fifth level</a:t>
            </a:r>
            <a:endParaRPr sz="1547">
              <a:solidFill>
                <a:srgbClr val="727272"/>
              </a:solidFill>
            </a:endParaRPr>
          </a:p>
        </p:txBody>
      </p:sp>
      <p:sp>
        <p:nvSpPr>
          <p:cNvPr id="6" name="Picture Placeholder 5"/>
          <p:cNvSpPr>
            <a:spLocks noGrp="1"/>
          </p:cNvSpPr>
          <p:nvPr>
            <p:ph type="pic" sz="quarter" idx="10"/>
          </p:nvPr>
        </p:nvSpPr>
        <p:spPr>
          <a:xfrm>
            <a:off x="4718224" y="1608896"/>
            <a:ext cx="3693542" cy="2255529"/>
          </a:xfrm>
        </p:spPr>
        <p:txBody>
          <a:bodyPr vert="horz"/>
          <a:lstStyle/>
          <a:p>
            <a:r>
              <a:rPr lang="en-US"/>
              <a:t>Drag picture to placeholder or click icon to add</a:t>
            </a:r>
          </a:p>
        </p:txBody>
      </p:sp>
      <p:sp>
        <p:nvSpPr>
          <p:cNvPr id="9" name="Picture Placeholder 5"/>
          <p:cNvSpPr>
            <a:spLocks noGrp="1"/>
          </p:cNvSpPr>
          <p:nvPr>
            <p:ph type="pic" sz="quarter" idx="11"/>
          </p:nvPr>
        </p:nvSpPr>
        <p:spPr>
          <a:xfrm>
            <a:off x="4718224" y="3995256"/>
            <a:ext cx="3693542" cy="2255529"/>
          </a:xfrm>
        </p:spPr>
        <p:txBody>
          <a:bodyPr vert="horz"/>
          <a:lstStyle/>
          <a:p>
            <a:r>
              <a:rPr lang="en-US"/>
              <a:t>Drag picture to placeholder or click icon to add</a:t>
            </a:r>
          </a:p>
        </p:txBody>
      </p:sp>
      <p:sp>
        <p:nvSpPr>
          <p:cNvPr id="10" name="日期占位符 9"/>
          <p:cNvSpPr>
            <a:spLocks noGrp="1"/>
          </p:cNvSpPr>
          <p:nvPr>
            <p:ph type="dt" sz="half" idx="12"/>
          </p:nvPr>
        </p:nvSpPr>
        <p:spPr/>
        <p:txBody>
          <a:bodyPr/>
          <a:lstStyle/>
          <a:p>
            <a:endParaRPr lang="zh-CN" altLang="en-US"/>
          </a:p>
        </p:txBody>
      </p:sp>
      <p:sp>
        <p:nvSpPr>
          <p:cNvPr id="11" name="页脚占位符 10"/>
          <p:cNvSpPr>
            <a:spLocks noGrp="1"/>
          </p:cNvSpPr>
          <p:nvPr>
            <p:ph type="ftr" sz="quarter" idx="13"/>
          </p:nvPr>
        </p:nvSpPr>
        <p:spPr/>
        <p:txBody>
          <a:bodyPr/>
          <a:lstStyle/>
          <a:p>
            <a:endParaRPr lang="zh-CN" altLang="en-US"/>
          </a:p>
        </p:txBody>
      </p:sp>
      <p:sp>
        <p:nvSpPr>
          <p:cNvPr id="12" name="灯片编号占位符 11"/>
          <p:cNvSpPr>
            <a:spLocks noGrp="1"/>
          </p:cNvSpPr>
          <p:nvPr>
            <p:ph type="sldNum" sz="quarter" idx="14"/>
          </p:nvPr>
        </p:nvSpPr>
        <p:spPr/>
        <p:txBody>
          <a:bodyPr/>
          <a:lstStyle/>
          <a:p>
            <a:fld id="{38D20CAA-975A-4355-A51B-30AFD740372B}" type="slidenum">
              <a:rPr lang="zh-CN" altLang="en-US" smtClean="0"/>
              <a:pPr/>
              <a:t>‹#›</a:t>
            </a:fld>
            <a:endParaRPr lang="zh-CN" altLang="en-US"/>
          </a:p>
        </p:txBody>
      </p:sp>
    </p:spTree>
    <p:extLst>
      <p:ext uri="{BB962C8B-B14F-4D97-AF65-F5344CB8AC3E}">
        <p14:creationId xmlns:p14="http://schemas.microsoft.com/office/powerpoint/2010/main" val="25232701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Bullets Text &amp; Photos">
    <p:spTree>
      <p:nvGrpSpPr>
        <p:cNvPr id="1" name=""/>
        <p:cNvGrpSpPr/>
        <p:nvPr/>
      </p:nvGrpSpPr>
      <p:grpSpPr>
        <a:xfrm>
          <a:off x="0" y="0"/>
          <a:ext cx="0" cy="0"/>
          <a:chOff x="0" y="0"/>
          <a:chExt cx="0" cy="0"/>
        </a:xfrm>
      </p:grpSpPr>
      <p:sp>
        <p:nvSpPr>
          <p:cNvPr id="3" name="Shape 22"/>
          <p:cNvSpPr>
            <a:spLocks noGrp="1"/>
          </p:cNvSpPr>
          <p:nvPr>
            <p:ph type="title"/>
          </p:nvPr>
        </p:nvSpPr>
        <p:spPr>
          <a:xfrm>
            <a:off x="732235" y="250031"/>
            <a:ext cx="7679531" cy="750094"/>
          </a:xfrm>
          <a:prstGeom prst="rect">
            <a:avLst/>
          </a:prstGeom>
        </p:spPr>
        <p:txBody>
          <a:bodyPr/>
          <a:lstStyle/>
          <a:p>
            <a:pPr lvl="0">
              <a:defRPr sz="1800" b="0" cap="none">
                <a:solidFill>
                  <a:srgbClr val="000000"/>
                </a:solidFill>
              </a:defRPr>
            </a:pPr>
            <a:r>
              <a:rPr lang="en-US" sz="5906" b="1" cap="all" dirty="0">
                <a:solidFill>
                  <a:srgbClr val="727272"/>
                </a:solidFill>
              </a:rPr>
              <a:t>Click to edit Master title style</a:t>
            </a:r>
            <a:endParaRPr sz="5906" b="1" cap="all" dirty="0">
              <a:solidFill>
                <a:srgbClr val="727272"/>
              </a:solidFill>
            </a:endParaRPr>
          </a:p>
        </p:txBody>
      </p:sp>
      <p:sp>
        <p:nvSpPr>
          <p:cNvPr id="4" name="Shape 23"/>
          <p:cNvSpPr>
            <a:spLocks noGrp="1"/>
          </p:cNvSpPr>
          <p:nvPr>
            <p:ph type="body" idx="1"/>
          </p:nvPr>
        </p:nvSpPr>
        <p:spPr>
          <a:xfrm>
            <a:off x="732238" y="1607345"/>
            <a:ext cx="3840247" cy="4652367"/>
          </a:xfrm>
          <a:prstGeom prst="rect">
            <a:avLst/>
          </a:prstGeom>
        </p:spPr>
        <p:txBody>
          <a:bodyPr/>
          <a:lstStyle>
            <a:lvl1pPr>
              <a:buBlip>
                <a:blip r:embed="rId2"/>
              </a:buBlip>
            </a:lvl1pPr>
            <a:lvl2pPr>
              <a:buBlip>
                <a:blip r:embed="rId3"/>
              </a:buBlip>
            </a:lvl2pPr>
            <a:lvl3pPr>
              <a:buBlip>
                <a:blip r:embed="rId2"/>
              </a:buBlip>
            </a:lvl3pPr>
            <a:lvl4pPr>
              <a:buBlip>
                <a:blip r:embed="rId3"/>
              </a:buBlip>
            </a:lvl4pPr>
            <a:lvl5pPr>
              <a:buBlip>
                <a:blip r:embed="rId2"/>
              </a:buBlip>
            </a:lvl5pPr>
          </a:lstStyle>
          <a:p>
            <a:pPr lvl="0">
              <a:defRPr sz="1800">
                <a:solidFill>
                  <a:srgbClr val="000000"/>
                </a:solidFill>
              </a:defRPr>
            </a:pPr>
            <a:r>
              <a:rPr lang="en-US" sz="1547">
                <a:solidFill>
                  <a:srgbClr val="727272"/>
                </a:solidFill>
              </a:rPr>
              <a:t>Click to edit Master text styles</a:t>
            </a:r>
          </a:p>
          <a:p>
            <a:pPr lvl="1">
              <a:defRPr sz="1800">
                <a:solidFill>
                  <a:srgbClr val="000000"/>
                </a:solidFill>
              </a:defRPr>
            </a:pPr>
            <a:r>
              <a:rPr lang="en-US" sz="1547">
                <a:solidFill>
                  <a:srgbClr val="727272"/>
                </a:solidFill>
              </a:rPr>
              <a:t>Second level</a:t>
            </a:r>
          </a:p>
          <a:p>
            <a:pPr lvl="2">
              <a:defRPr sz="1800">
                <a:solidFill>
                  <a:srgbClr val="000000"/>
                </a:solidFill>
              </a:defRPr>
            </a:pPr>
            <a:r>
              <a:rPr lang="en-US" sz="1547">
                <a:solidFill>
                  <a:srgbClr val="727272"/>
                </a:solidFill>
              </a:rPr>
              <a:t>Third level</a:t>
            </a:r>
          </a:p>
          <a:p>
            <a:pPr lvl="3">
              <a:defRPr sz="1800">
                <a:solidFill>
                  <a:srgbClr val="000000"/>
                </a:solidFill>
              </a:defRPr>
            </a:pPr>
            <a:r>
              <a:rPr lang="en-US" sz="1547">
                <a:solidFill>
                  <a:srgbClr val="727272"/>
                </a:solidFill>
              </a:rPr>
              <a:t>Fourth level</a:t>
            </a:r>
          </a:p>
          <a:p>
            <a:pPr lvl="4">
              <a:defRPr sz="1800">
                <a:solidFill>
                  <a:srgbClr val="000000"/>
                </a:solidFill>
              </a:defRPr>
            </a:pPr>
            <a:r>
              <a:rPr lang="en-US" sz="1547">
                <a:solidFill>
                  <a:srgbClr val="727272"/>
                </a:solidFill>
              </a:rPr>
              <a:t>Fifth level</a:t>
            </a:r>
            <a:endParaRPr sz="1547">
              <a:solidFill>
                <a:srgbClr val="727272"/>
              </a:solidFill>
            </a:endParaRPr>
          </a:p>
        </p:txBody>
      </p:sp>
      <p:sp>
        <p:nvSpPr>
          <p:cNvPr id="5" name="Picture Placeholder 5"/>
          <p:cNvSpPr>
            <a:spLocks noGrp="1"/>
          </p:cNvSpPr>
          <p:nvPr>
            <p:ph type="pic" sz="quarter" idx="10"/>
          </p:nvPr>
        </p:nvSpPr>
        <p:spPr>
          <a:xfrm>
            <a:off x="4718224" y="1608896"/>
            <a:ext cx="3693542" cy="2255529"/>
          </a:xfrm>
        </p:spPr>
        <p:txBody>
          <a:bodyPr vert="horz"/>
          <a:lstStyle/>
          <a:p>
            <a:r>
              <a:rPr lang="en-US"/>
              <a:t>Drag picture to placeholder or click icon to add</a:t>
            </a:r>
          </a:p>
        </p:txBody>
      </p:sp>
      <p:sp>
        <p:nvSpPr>
          <p:cNvPr id="6" name="Picture Placeholder 5"/>
          <p:cNvSpPr>
            <a:spLocks noGrp="1"/>
          </p:cNvSpPr>
          <p:nvPr>
            <p:ph type="pic" sz="quarter" idx="11"/>
          </p:nvPr>
        </p:nvSpPr>
        <p:spPr>
          <a:xfrm>
            <a:off x="4718224" y="3995256"/>
            <a:ext cx="3693542" cy="2255529"/>
          </a:xfrm>
        </p:spPr>
        <p:txBody>
          <a:bodyPr vert="horz"/>
          <a:lstStyle/>
          <a:p>
            <a:r>
              <a:rPr lang="en-US"/>
              <a:t>Drag picture to placeholder or click icon to add</a:t>
            </a:r>
          </a:p>
        </p:txBody>
      </p:sp>
      <p:sp>
        <p:nvSpPr>
          <p:cNvPr id="10" name="日期占位符 9"/>
          <p:cNvSpPr>
            <a:spLocks noGrp="1"/>
          </p:cNvSpPr>
          <p:nvPr>
            <p:ph type="dt" sz="half" idx="12"/>
          </p:nvPr>
        </p:nvSpPr>
        <p:spPr/>
        <p:txBody>
          <a:bodyPr/>
          <a:lstStyle/>
          <a:p>
            <a:endParaRPr lang="zh-CN" altLang="en-US"/>
          </a:p>
        </p:txBody>
      </p:sp>
      <p:sp>
        <p:nvSpPr>
          <p:cNvPr id="11" name="页脚占位符 10"/>
          <p:cNvSpPr>
            <a:spLocks noGrp="1"/>
          </p:cNvSpPr>
          <p:nvPr>
            <p:ph type="ftr" sz="quarter" idx="13"/>
          </p:nvPr>
        </p:nvSpPr>
        <p:spPr/>
        <p:txBody>
          <a:bodyPr/>
          <a:lstStyle/>
          <a:p>
            <a:endParaRPr lang="zh-CN" altLang="en-US"/>
          </a:p>
        </p:txBody>
      </p:sp>
      <p:sp>
        <p:nvSpPr>
          <p:cNvPr id="12" name="灯片编号占位符 11"/>
          <p:cNvSpPr>
            <a:spLocks noGrp="1"/>
          </p:cNvSpPr>
          <p:nvPr>
            <p:ph type="sldNum" sz="quarter" idx="14"/>
          </p:nvPr>
        </p:nvSpPr>
        <p:spPr/>
        <p:txBody>
          <a:bodyPr/>
          <a:lstStyle/>
          <a:p>
            <a:fld id="{38D20CAA-975A-4355-A51B-30AFD740372B}" type="slidenum">
              <a:rPr lang="zh-CN" altLang="en-US" smtClean="0"/>
              <a:pPr/>
              <a:t>‹#›</a:t>
            </a:fld>
            <a:endParaRPr lang="zh-CN" altLang="en-US"/>
          </a:p>
        </p:txBody>
      </p:sp>
    </p:spTree>
    <p:extLst>
      <p:ext uri="{BB962C8B-B14F-4D97-AF65-F5344CB8AC3E}">
        <p14:creationId xmlns:p14="http://schemas.microsoft.com/office/powerpoint/2010/main" val="235594861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4_Custom Layout">
    <p:bg>
      <p:bgPr>
        <a:solidFill>
          <a:srgbClr val="222A35"/>
        </a:solid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518055" y="579510"/>
            <a:ext cx="6220207" cy="665285"/>
          </a:xfrm>
          <a:prstGeom prst="rect">
            <a:avLst/>
          </a:prstGeom>
        </p:spPr>
        <p:txBody>
          <a:bodyPr wrap="square" anchor="t" anchorCtr="0">
            <a:noAutofit/>
          </a:bodyPr>
          <a:lstStyle>
            <a:lvl1pPr algn="l">
              <a:lnSpc>
                <a:spcPct val="90000"/>
              </a:lnSpc>
              <a:defRPr sz="3300" b="0" i="0">
                <a:solidFill>
                  <a:schemeClr val="bg1"/>
                </a:solidFill>
                <a:latin typeface="Neris Thin" panose="00000300000000000000" pitchFamily="50" charset="0"/>
                <a:ea typeface="Gulim" pitchFamily="34" charset="-127"/>
              </a:defRPr>
            </a:lvl1pPr>
          </a:lstStyle>
          <a:p>
            <a:r>
              <a:rPr lang="en-US" dirty="0"/>
              <a:t>Title</a:t>
            </a:r>
          </a:p>
        </p:txBody>
      </p:sp>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8D20CAA-975A-4355-A51B-30AFD740372B}" type="slidenum">
              <a:rPr lang="zh-CN" altLang="en-US" smtClean="0"/>
              <a:pPr/>
              <a:t>‹#›</a:t>
            </a:fld>
            <a:endParaRPr lang="zh-CN" altLang="en-US"/>
          </a:p>
        </p:txBody>
      </p:sp>
    </p:spTree>
    <p:extLst>
      <p:ext uri="{BB962C8B-B14F-4D97-AF65-F5344CB8AC3E}">
        <p14:creationId xmlns:p14="http://schemas.microsoft.com/office/powerpoint/2010/main" val="21954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hape 4"/>
          <p:cNvSpPr>
            <a:spLocks noGrp="1"/>
          </p:cNvSpPr>
          <p:nvPr>
            <p:ph type="body" idx="1"/>
          </p:nvPr>
        </p:nvSpPr>
        <p:spPr>
          <a:xfrm>
            <a:off x="732235" y="1607345"/>
            <a:ext cx="7679531" cy="465236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buBlip>
                <a:blip r:embed="rId7"/>
              </a:buBlip>
            </a:lvl1pPr>
            <a:lvl2pPr>
              <a:buBlip>
                <a:blip r:embed="rId8"/>
              </a:buBlip>
            </a:lvl2pPr>
            <a:lvl3pPr>
              <a:buBlip>
                <a:blip r:embed="rId7"/>
              </a:buBlip>
            </a:lvl3pPr>
            <a:lvl4pPr>
              <a:buBlip>
                <a:blip r:embed="rId8"/>
              </a:buBlip>
            </a:lvl4pPr>
            <a:lvl5pPr>
              <a:buBlip>
                <a:blip r:embed="rId7"/>
              </a:buBlip>
            </a:lvl5pPr>
          </a:lstStyle>
          <a:p>
            <a:pPr lvl="0">
              <a:defRPr sz="1800">
                <a:solidFill>
                  <a:srgbClr val="000000"/>
                </a:solidFill>
              </a:defRPr>
            </a:pPr>
            <a:r>
              <a:rPr sz="1547">
                <a:solidFill>
                  <a:srgbClr val="727272"/>
                </a:solidFill>
              </a:rPr>
              <a:t>Body Level One</a:t>
            </a:r>
          </a:p>
          <a:p>
            <a:pPr lvl="1">
              <a:defRPr sz="1800">
                <a:solidFill>
                  <a:srgbClr val="000000"/>
                </a:solidFill>
              </a:defRPr>
            </a:pPr>
            <a:r>
              <a:rPr sz="1547">
                <a:solidFill>
                  <a:srgbClr val="727272"/>
                </a:solidFill>
              </a:rPr>
              <a:t>Body Level Two</a:t>
            </a:r>
          </a:p>
          <a:p>
            <a:pPr lvl="2">
              <a:defRPr sz="1800">
                <a:solidFill>
                  <a:srgbClr val="000000"/>
                </a:solidFill>
              </a:defRPr>
            </a:pPr>
            <a:r>
              <a:rPr sz="1547">
                <a:solidFill>
                  <a:srgbClr val="727272"/>
                </a:solidFill>
              </a:rPr>
              <a:t>Body Level Three</a:t>
            </a:r>
          </a:p>
          <a:p>
            <a:pPr lvl="3">
              <a:defRPr sz="1800">
                <a:solidFill>
                  <a:srgbClr val="000000"/>
                </a:solidFill>
              </a:defRPr>
            </a:pPr>
            <a:r>
              <a:rPr sz="1547">
                <a:solidFill>
                  <a:srgbClr val="727272"/>
                </a:solidFill>
              </a:rPr>
              <a:t>Body Level Four</a:t>
            </a:r>
          </a:p>
          <a:p>
            <a:pPr lvl="4">
              <a:defRPr sz="1800">
                <a:solidFill>
                  <a:srgbClr val="000000"/>
                </a:solidFill>
              </a:defRPr>
            </a:pPr>
            <a:r>
              <a:rPr sz="1547">
                <a:solidFill>
                  <a:srgbClr val="727272"/>
                </a:solidFill>
              </a:rPr>
              <a:t>Body Level Five</a:t>
            </a:r>
          </a:p>
        </p:txBody>
      </p:sp>
      <p:sp>
        <p:nvSpPr>
          <p:cNvPr id="10" name="标题占位符 9"/>
          <p:cNvSpPr>
            <a:spLocks noGrp="1"/>
          </p:cNvSpPr>
          <p:nvPr>
            <p:ph type="title"/>
          </p:nvPr>
        </p:nvSpPr>
        <p:spPr>
          <a:xfrm>
            <a:off x="732235" y="365005"/>
            <a:ext cx="7679531" cy="1326059"/>
          </a:xfrm>
          <a:prstGeom prst="rect">
            <a:avLst/>
          </a:prstGeom>
        </p:spPr>
        <p:txBody>
          <a:bodyPr vert="horz" lIns="91440" tIns="45720" rIns="91440" bIns="45720" rtlCol="0" anchor="ctr">
            <a:normAutofit/>
          </a:bodyPr>
          <a:lstStyle/>
          <a:p>
            <a:r>
              <a:rPr kumimoji="1" lang="zh-CN" altLang="en-US" dirty="0"/>
              <a:t>单击此处编辑母版标题样式</a:t>
            </a:r>
          </a:p>
        </p:txBody>
      </p:sp>
      <p:sp>
        <p:nvSpPr>
          <p:cNvPr id="3" name="页脚占位符 2"/>
          <p:cNvSpPr>
            <a:spLocks noGrp="1"/>
          </p:cNvSpPr>
          <p:nvPr>
            <p:ph type="ftr" sz="quarter" idx="3"/>
          </p:nvPr>
        </p:nvSpPr>
        <p:spPr>
          <a:xfrm>
            <a:off x="3029397" y="6356825"/>
            <a:ext cx="3085207" cy="365001"/>
          </a:xfrm>
          <a:prstGeom prst="rect">
            <a:avLst/>
          </a:prstGeom>
        </p:spPr>
        <p:txBody>
          <a:bodyPr vert="horz" lIns="91440" tIns="45720" rIns="91440" bIns="45720" rtlCol="0" anchor="ctr"/>
          <a:lstStyle>
            <a:lvl1pPr algn="ctr">
              <a:defRPr sz="844">
                <a:solidFill>
                  <a:schemeClr val="tx1">
                    <a:tint val="75000"/>
                  </a:schemeClr>
                </a:solidFill>
              </a:defRPr>
            </a:lvl1pPr>
          </a:lstStyle>
          <a:p>
            <a:endParaRPr lang="zh-CN" altLang="en-US" dirty="0"/>
          </a:p>
        </p:txBody>
      </p:sp>
      <p:sp>
        <p:nvSpPr>
          <p:cNvPr id="6" name="日期占位符 5"/>
          <p:cNvSpPr>
            <a:spLocks noGrp="1"/>
          </p:cNvSpPr>
          <p:nvPr>
            <p:ph type="dt" sz="half" idx="2"/>
          </p:nvPr>
        </p:nvSpPr>
        <p:spPr>
          <a:xfrm>
            <a:off x="628427" y="6356825"/>
            <a:ext cx="2057176" cy="365001"/>
          </a:xfrm>
          <a:prstGeom prst="rect">
            <a:avLst/>
          </a:prstGeom>
        </p:spPr>
        <p:txBody>
          <a:bodyPr vert="horz" lIns="91440" tIns="45720" rIns="91440" bIns="45720" rtlCol="0" anchor="ctr"/>
          <a:lstStyle>
            <a:lvl1pPr algn="l">
              <a:defRPr sz="844">
                <a:solidFill>
                  <a:schemeClr val="tx1">
                    <a:tint val="75000"/>
                  </a:schemeClr>
                </a:solidFill>
              </a:defRPr>
            </a:lvl1pPr>
          </a:lstStyle>
          <a:p>
            <a:endParaRPr lang="zh-CN" altLang="en-US"/>
          </a:p>
        </p:txBody>
      </p:sp>
      <p:sp>
        <p:nvSpPr>
          <p:cNvPr id="11" name="灯片编号占位符 10"/>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38D20CAA-975A-4355-A51B-30AFD740372B}"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89" r:id="rId4"/>
  </p:sldLayoutIdLst>
  <p:transition spd="med"/>
  <p:hf hdr="0" ftr="0" dt="0"/>
  <p:txStyles>
    <p:titleStyle>
      <a:lvl1pPr algn="ctr" defTabSz="410667" eaLnBrk="1" hangingPunct="1">
        <a:defRPr sz="5906" b="1" cap="all">
          <a:solidFill>
            <a:srgbClr val="727272"/>
          </a:solidFill>
          <a:latin typeface="+mj-lt"/>
          <a:ea typeface="+mj-ea"/>
          <a:cs typeface="+mj-cs"/>
          <a:sym typeface="나눔손글씨 펜"/>
        </a:defRPr>
      </a:lvl1pPr>
      <a:lvl2pPr indent="160696" algn="ctr" defTabSz="410667" eaLnBrk="1" hangingPunct="1">
        <a:defRPr sz="5906" b="1" cap="all">
          <a:solidFill>
            <a:srgbClr val="727272"/>
          </a:solidFill>
          <a:latin typeface="+mj-lt"/>
          <a:ea typeface="+mj-ea"/>
          <a:cs typeface="+mj-cs"/>
          <a:sym typeface="나눔손글씨 펜"/>
        </a:defRPr>
      </a:lvl2pPr>
      <a:lvl3pPr indent="321391" algn="ctr" defTabSz="410667" eaLnBrk="1" hangingPunct="1">
        <a:defRPr sz="5906" b="1" cap="all">
          <a:solidFill>
            <a:srgbClr val="727272"/>
          </a:solidFill>
          <a:latin typeface="+mj-lt"/>
          <a:ea typeface="+mj-ea"/>
          <a:cs typeface="+mj-cs"/>
          <a:sym typeface="나눔손글씨 펜"/>
        </a:defRPr>
      </a:lvl3pPr>
      <a:lvl4pPr indent="482086" algn="ctr" defTabSz="410667" eaLnBrk="1" hangingPunct="1">
        <a:defRPr sz="5906" b="1" cap="all">
          <a:solidFill>
            <a:srgbClr val="727272"/>
          </a:solidFill>
          <a:latin typeface="+mj-lt"/>
          <a:ea typeface="+mj-ea"/>
          <a:cs typeface="+mj-cs"/>
          <a:sym typeface="나눔손글씨 펜"/>
        </a:defRPr>
      </a:lvl4pPr>
      <a:lvl5pPr indent="642783" algn="ctr" defTabSz="410667" eaLnBrk="1" hangingPunct="1">
        <a:defRPr sz="5906" b="1" cap="all">
          <a:solidFill>
            <a:srgbClr val="727272"/>
          </a:solidFill>
          <a:latin typeface="+mj-lt"/>
          <a:ea typeface="+mj-ea"/>
          <a:cs typeface="+mj-cs"/>
          <a:sym typeface="나눔손글씨 펜"/>
        </a:defRPr>
      </a:lvl5pPr>
      <a:lvl6pPr indent="803479" algn="ctr" defTabSz="410667" eaLnBrk="1" hangingPunct="1">
        <a:defRPr sz="5906" b="1" cap="all">
          <a:solidFill>
            <a:srgbClr val="727272"/>
          </a:solidFill>
          <a:latin typeface="+mj-lt"/>
          <a:ea typeface="+mj-ea"/>
          <a:cs typeface="+mj-cs"/>
          <a:sym typeface="나눔손글씨 펜"/>
        </a:defRPr>
      </a:lvl6pPr>
      <a:lvl7pPr indent="964174" algn="ctr" defTabSz="410667" eaLnBrk="1" hangingPunct="1">
        <a:defRPr sz="5906" b="1" cap="all">
          <a:solidFill>
            <a:srgbClr val="727272"/>
          </a:solidFill>
          <a:latin typeface="+mj-lt"/>
          <a:ea typeface="+mj-ea"/>
          <a:cs typeface="+mj-cs"/>
          <a:sym typeface="나눔손글씨 펜"/>
        </a:defRPr>
      </a:lvl7pPr>
      <a:lvl8pPr indent="1124872" algn="ctr" defTabSz="410667" eaLnBrk="1" hangingPunct="1">
        <a:defRPr sz="5906" b="1" cap="all">
          <a:solidFill>
            <a:srgbClr val="727272"/>
          </a:solidFill>
          <a:latin typeface="+mj-lt"/>
          <a:ea typeface="+mj-ea"/>
          <a:cs typeface="+mj-cs"/>
          <a:sym typeface="나눔손글씨 펜"/>
        </a:defRPr>
      </a:lvl8pPr>
      <a:lvl9pPr indent="1285565" algn="ctr" defTabSz="410667" eaLnBrk="1" hangingPunct="1">
        <a:defRPr sz="5906" b="1" cap="all">
          <a:solidFill>
            <a:srgbClr val="727272"/>
          </a:solidFill>
          <a:latin typeface="+mj-lt"/>
          <a:ea typeface="+mj-ea"/>
          <a:cs typeface="+mj-cs"/>
          <a:sym typeface="나눔손글씨 펜"/>
        </a:defRPr>
      </a:lvl9pPr>
    </p:titleStyle>
    <p:bodyStyle>
      <a:lvl1pPr marL="535652" indent="-535652" defTabSz="410667" eaLnBrk="1" hangingPunct="1">
        <a:spcBef>
          <a:spcPts val="1406"/>
        </a:spcBef>
        <a:buSzPct val="120000"/>
        <a:buBlip>
          <a:blip r:embed="rId7"/>
        </a:buBlip>
        <a:defRPr sz="1547">
          <a:solidFill>
            <a:srgbClr val="727272"/>
          </a:solidFill>
          <a:latin typeface="+mn-lt"/>
          <a:ea typeface="+mn-ea"/>
          <a:cs typeface="+mn-cs"/>
          <a:sym typeface="Avenir Book"/>
        </a:defRPr>
      </a:lvl1pPr>
      <a:lvl2pPr marL="535652" indent="-535652" defTabSz="410667" eaLnBrk="1" hangingPunct="1">
        <a:spcBef>
          <a:spcPts val="1406"/>
        </a:spcBef>
        <a:buSzPct val="120000"/>
        <a:buBlip>
          <a:blip r:embed="rId7"/>
        </a:buBlip>
        <a:defRPr sz="1547">
          <a:solidFill>
            <a:srgbClr val="727272"/>
          </a:solidFill>
          <a:latin typeface="+mn-lt"/>
          <a:ea typeface="+mn-ea"/>
          <a:cs typeface="+mn-cs"/>
          <a:sym typeface="Avenir Book"/>
        </a:defRPr>
      </a:lvl2pPr>
      <a:lvl3pPr marL="535652" indent="-535652" defTabSz="410667" eaLnBrk="1" hangingPunct="1">
        <a:spcBef>
          <a:spcPts val="1406"/>
        </a:spcBef>
        <a:buSzPct val="120000"/>
        <a:buBlip>
          <a:blip r:embed="rId7"/>
        </a:buBlip>
        <a:defRPr sz="1547">
          <a:solidFill>
            <a:srgbClr val="727272"/>
          </a:solidFill>
          <a:latin typeface="+mn-lt"/>
          <a:ea typeface="+mn-ea"/>
          <a:cs typeface="+mn-cs"/>
          <a:sym typeface="Avenir Book"/>
        </a:defRPr>
      </a:lvl3pPr>
      <a:lvl4pPr marL="535652" indent="-535652" defTabSz="410667" eaLnBrk="1" hangingPunct="1">
        <a:spcBef>
          <a:spcPts val="1406"/>
        </a:spcBef>
        <a:buSzPct val="120000"/>
        <a:buBlip>
          <a:blip r:embed="rId7"/>
        </a:buBlip>
        <a:defRPr sz="1547">
          <a:solidFill>
            <a:srgbClr val="727272"/>
          </a:solidFill>
          <a:latin typeface="+mn-lt"/>
          <a:ea typeface="+mn-ea"/>
          <a:cs typeface="+mn-cs"/>
          <a:sym typeface="Avenir Book"/>
        </a:defRPr>
      </a:lvl4pPr>
      <a:lvl5pPr marL="535652" indent="-535652" defTabSz="410667" eaLnBrk="1" hangingPunct="1">
        <a:spcBef>
          <a:spcPts val="1406"/>
        </a:spcBef>
        <a:buSzPct val="120000"/>
        <a:buBlip>
          <a:blip r:embed="rId7"/>
        </a:buBlip>
        <a:defRPr sz="1547">
          <a:solidFill>
            <a:srgbClr val="727272"/>
          </a:solidFill>
          <a:latin typeface="+mn-lt"/>
          <a:ea typeface="+mn-ea"/>
          <a:cs typeface="+mn-cs"/>
          <a:sym typeface="Avenir Book"/>
        </a:defRPr>
      </a:lvl5pPr>
      <a:lvl6pPr marL="535652" indent="-535652" defTabSz="410667" eaLnBrk="1" hangingPunct="1">
        <a:spcBef>
          <a:spcPts val="1406"/>
        </a:spcBef>
        <a:buSzPct val="120000"/>
        <a:buBlip>
          <a:blip r:embed="rId7"/>
        </a:buBlip>
        <a:defRPr sz="1547">
          <a:solidFill>
            <a:srgbClr val="727272"/>
          </a:solidFill>
          <a:latin typeface="+mn-lt"/>
          <a:ea typeface="+mn-ea"/>
          <a:cs typeface="+mn-cs"/>
          <a:sym typeface="Avenir Book"/>
        </a:defRPr>
      </a:lvl6pPr>
      <a:lvl7pPr marL="535652" indent="-535652" defTabSz="410667" eaLnBrk="1" hangingPunct="1">
        <a:spcBef>
          <a:spcPts val="1406"/>
        </a:spcBef>
        <a:buSzPct val="120000"/>
        <a:buBlip>
          <a:blip r:embed="rId7"/>
        </a:buBlip>
        <a:defRPr sz="1547">
          <a:solidFill>
            <a:srgbClr val="727272"/>
          </a:solidFill>
          <a:latin typeface="+mn-lt"/>
          <a:ea typeface="+mn-ea"/>
          <a:cs typeface="+mn-cs"/>
          <a:sym typeface="Avenir Book"/>
        </a:defRPr>
      </a:lvl7pPr>
      <a:lvl8pPr marL="535652" indent="-535652" defTabSz="410667" eaLnBrk="1" hangingPunct="1">
        <a:spcBef>
          <a:spcPts val="1406"/>
        </a:spcBef>
        <a:buSzPct val="120000"/>
        <a:buBlip>
          <a:blip r:embed="rId7"/>
        </a:buBlip>
        <a:defRPr sz="1547">
          <a:solidFill>
            <a:srgbClr val="727272"/>
          </a:solidFill>
          <a:latin typeface="+mn-lt"/>
          <a:ea typeface="+mn-ea"/>
          <a:cs typeface="+mn-cs"/>
          <a:sym typeface="Avenir Book"/>
        </a:defRPr>
      </a:lvl8pPr>
      <a:lvl9pPr marL="535652" indent="-535652" defTabSz="410667" eaLnBrk="1" hangingPunct="1">
        <a:spcBef>
          <a:spcPts val="1406"/>
        </a:spcBef>
        <a:buSzPct val="120000"/>
        <a:buBlip>
          <a:blip r:embed="rId7"/>
        </a:buBlip>
        <a:defRPr sz="1547">
          <a:solidFill>
            <a:srgbClr val="727272"/>
          </a:solidFill>
          <a:latin typeface="+mn-lt"/>
          <a:ea typeface="+mn-ea"/>
          <a:cs typeface="+mn-cs"/>
          <a:sym typeface="Avenir Book"/>
        </a:defRPr>
      </a:lvl9pPr>
    </p:bodyStyle>
    <p:otherStyle>
      <a:lvl1pPr algn="ctr" defTabSz="410667" eaLnBrk="1" hangingPunct="1">
        <a:defRPr sz="2531">
          <a:solidFill>
            <a:schemeClr val="tx1"/>
          </a:solidFill>
          <a:latin typeface="+mn-lt"/>
          <a:ea typeface="+mn-ea"/>
          <a:cs typeface="+mn-cs"/>
          <a:sym typeface="나눔손글씨 펜"/>
        </a:defRPr>
      </a:lvl1pPr>
      <a:lvl2pPr indent="160696" algn="ctr" defTabSz="410667" eaLnBrk="1" hangingPunct="1">
        <a:defRPr sz="2531">
          <a:solidFill>
            <a:schemeClr val="tx1"/>
          </a:solidFill>
          <a:latin typeface="+mn-lt"/>
          <a:ea typeface="+mn-ea"/>
          <a:cs typeface="+mn-cs"/>
          <a:sym typeface="나눔손글씨 펜"/>
        </a:defRPr>
      </a:lvl2pPr>
      <a:lvl3pPr indent="321391" algn="ctr" defTabSz="410667" eaLnBrk="1" hangingPunct="1">
        <a:defRPr sz="2531">
          <a:solidFill>
            <a:schemeClr val="tx1"/>
          </a:solidFill>
          <a:latin typeface="+mn-lt"/>
          <a:ea typeface="+mn-ea"/>
          <a:cs typeface="+mn-cs"/>
          <a:sym typeface="나눔손글씨 펜"/>
        </a:defRPr>
      </a:lvl3pPr>
      <a:lvl4pPr indent="482086" algn="ctr" defTabSz="410667" eaLnBrk="1" hangingPunct="1">
        <a:defRPr sz="2531">
          <a:solidFill>
            <a:schemeClr val="tx1"/>
          </a:solidFill>
          <a:latin typeface="+mn-lt"/>
          <a:ea typeface="+mn-ea"/>
          <a:cs typeface="+mn-cs"/>
          <a:sym typeface="나눔손글씨 펜"/>
        </a:defRPr>
      </a:lvl4pPr>
      <a:lvl5pPr indent="642783" algn="ctr" defTabSz="410667" eaLnBrk="1" hangingPunct="1">
        <a:defRPr sz="2531">
          <a:solidFill>
            <a:schemeClr val="tx1"/>
          </a:solidFill>
          <a:latin typeface="+mn-lt"/>
          <a:ea typeface="+mn-ea"/>
          <a:cs typeface="+mn-cs"/>
          <a:sym typeface="나눔손글씨 펜"/>
        </a:defRPr>
      </a:lvl5pPr>
      <a:lvl6pPr indent="803479" algn="ctr" defTabSz="410667" eaLnBrk="1" hangingPunct="1">
        <a:defRPr sz="2531">
          <a:solidFill>
            <a:schemeClr val="tx1"/>
          </a:solidFill>
          <a:latin typeface="+mn-lt"/>
          <a:ea typeface="+mn-ea"/>
          <a:cs typeface="+mn-cs"/>
          <a:sym typeface="나눔손글씨 펜"/>
        </a:defRPr>
      </a:lvl6pPr>
      <a:lvl7pPr indent="964174" algn="ctr" defTabSz="410667" eaLnBrk="1" hangingPunct="1">
        <a:defRPr sz="2531">
          <a:solidFill>
            <a:schemeClr val="tx1"/>
          </a:solidFill>
          <a:latin typeface="+mn-lt"/>
          <a:ea typeface="+mn-ea"/>
          <a:cs typeface="+mn-cs"/>
          <a:sym typeface="나눔손글씨 펜"/>
        </a:defRPr>
      </a:lvl7pPr>
      <a:lvl8pPr indent="1124872" algn="ctr" defTabSz="410667" eaLnBrk="1" hangingPunct="1">
        <a:defRPr sz="2531">
          <a:solidFill>
            <a:schemeClr val="tx1"/>
          </a:solidFill>
          <a:latin typeface="+mn-lt"/>
          <a:ea typeface="+mn-ea"/>
          <a:cs typeface="+mn-cs"/>
          <a:sym typeface="나눔손글씨 펜"/>
        </a:defRPr>
      </a:lvl8pPr>
      <a:lvl9pPr indent="1285565" algn="ctr" defTabSz="410667" eaLnBrk="1" hangingPunct="1">
        <a:defRPr sz="2531">
          <a:solidFill>
            <a:schemeClr val="tx1"/>
          </a:solidFill>
          <a:latin typeface="+mn-lt"/>
          <a:ea typeface="+mn-ea"/>
          <a:cs typeface="+mn-cs"/>
          <a:sym typeface="나눔손글씨 펜"/>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tiff"/><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Shape 186"/>
          <p:cNvSpPr>
            <a:spLocks noGrp="1"/>
          </p:cNvSpPr>
          <p:nvPr>
            <p:ph type="title"/>
          </p:nvPr>
        </p:nvSpPr>
        <p:spPr>
          <a:xfrm>
            <a:off x="1026822" y="1087959"/>
            <a:ext cx="7090356" cy="1811353"/>
          </a:xfrm>
          <a:prstGeom prst="rect">
            <a:avLst/>
          </a:prstGeom>
          <a:effectLst/>
        </p:spPr>
        <p:txBody>
          <a:bodyPr>
            <a:noAutofit/>
          </a:bodyPr>
          <a:lstStyle/>
          <a:p>
            <a:pPr>
              <a:lnSpc>
                <a:spcPct val="100000"/>
              </a:lnSpc>
            </a:pPr>
            <a:r>
              <a:rPr lang="en-US" altLang="zh-CN" sz="3200" cap="none" dirty="0">
                <a:solidFill>
                  <a:srgbClr val="0070C0"/>
                </a:solidFill>
                <a:latin typeface="Comic Sans MS" charset="0"/>
                <a:ea typeface="Comic Sans MS" charset="0"/>
                <a:cs typeface="Comic Sans MS" charset="0"/>
              </a:rPr>
              <a:t>Robust Spinning Sensing with Dual-RFID-Tags in Noisy Settings</a:t>
            </a:r>
          </a:p>
        </p:txBody>
      </p:sp>
      <p:sp>
        <p:nvSpPr>
          <p:cNvPr id="28" name="文本框 27"/>
          <p:cNvSpPr txBox="1"/>
          <p:nvPr/>
        </p:nvSpPr>
        <p:spPr>
          <a:xfrm>
            <a:off x="544448" y="3563050"/>
            <a:ext cx="8043713" cy="88774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rtl="0" hangingPunct="0">
              <a:spcAft>
                <a:spcPts val="600"/>
              </a:spcAft>
            </a:pPr>
            <a:r>
              <a:rPr lang="en-US" altLang="zh-CN" sz="2400" dirty="0" err="1">
                <a:solidFill>
                  <a:srgbClr val="C00000"/>
                </a:solidFill>
                <a:latin typeface="Arial" charset="0"/>
                <a:ea typeface="Arial" charset="0"/>
                <a:cs typeface="Arial" charset="0"/>
              </a:rPr>
              <a:t>Chunhui</a:t>
            </a:r>
            <a:r>
              <a:rPr lang="zh-CN" altLang="en-US" sz="2400" dirty="0">
                <a:solidFill>
                  <a:srgbClr val="C00000"/>
                </a:solidFill>
                <a:latin typeface="Arial" charset="0"/>
                <a:ea typeface="Arial" charset="0"/>
                <a:cs typeface="Arial" charset="0"/>
              </a:rPr>
              <a:t> </a:t>
            </a:r>
            <a:r>
              <a:rPr lang="en-US" altLang="zh-CN" sz="2400" dirty="0" err="1">
                <a:solidFill>
                  <a:srgbClr val="C00000"/>
                </a:solidFill>
                <a:latin typeface="Arial" charset="0"/>
                <a:ea typeface="Arial" charset="0"/>
                <a:cs typeface="Arial" charset="0"/>
              </a:rPr>
              <a:t>Duan</a:t>
            </a:r>
            <a:r>
              <a:rPr lang="en-US" altLang="zh-CN" sz="2400" dirty="0">
                <a:solidFill>
                  <a:srgbClr val="000000"/>
                </a:solidFill>
                <a:latin typeface="Arial" charset="0"/>
                <a:ea typeface="Arial" charset="0"/>
                <a:cs typeface="Arial" charset="0"/>
              </a:rPr>
              <a:t>,</a:t>
            </a:r>
            <a:r>
              <a:rPr lang="zh-CN" altLang="en-US" sz="2400" dirty="0">
                <a:solidFill>
                  <a:srgbClr val="000000"/>
                </a:solidFill>
                <a:latin typeface="Arial" charset="0"/>
                <a:ea typeface="Arial" charset="0"/>
                <a:cs typeface="Arial" charset="0"/>
              </a:rPr>
              <a:t> </a:t>
            </a:r>
            <a:r>
              <a:rPr lang="en-US" altLang="zh-CN" sz="2400" dirty="0">
                <a:solidFill>
                  <a:srgbClr val="000000"/>
                </a:solidFill>
                <a:latin typeface="Arial" charset="0"/>
                <a:ea typeface="Arial" charset="0"/>
                <a:cs typeface="Arial" charset="0"/>
              </a:rPr>
              <a:t>Lei</a:t>
            </a:r>
            <a:r>
              <a:rPr lang="zh-CN" altLang="en-US" sz="2400" dirty="0">
                <a:solidFill>
                  <a:srgbClr val="000000"/>
                </a:solidFill>
                <a:latin typeface="Arial" charset="0"/>
                <a:ea typeface="Arial" charset="0"/>
                <a:cs typeface="Arial" charset="0"/>
              </a:rPr>
              <a:t> </a:t>
            </a:r>
            <a:r>
              <a:rPr lang="en-US" altLang="zh-CN" sz="2400" dirty="0">
                <a:solidFill>
                  <a:srgbClr val="000000"/>
                </a:solidFill>
                <a:latin typeface="Arial" charset="0"/>
                <a:ea typeface="Arial" charset="0"/>
                <a:cs typeface="Arial" charset="0"/>
              </a:rPr>
              <a:t>Yang,</a:t>
            </a:r>
            <a:r>
              <a:rPr lang="zh-CN" altLang="en-US" sz="2400" dirty="0">
                <a:solidFill>
                  <a:srgbClr val="000000"/>
                </a:solidFill>
                <a:latin typeface="Arial" charset="0"/>
                <a:ea typeface="Arial" charset="0"/>
                <a:cs typeface="Arial" charset="0"/>
              </a:rPr>
              <a:t> </a:t>
            </a:r>
            <a:r>
              <a:rPr lang="en-US" altLang="zh-CN" sz="2400" dirty="0" err="1">
                <a:solidFill>
                  <a:srgbClr val="000000"/>
                </a:solidFill>
                <a:latin typeface="Arial" charset="0"/>
                <a:ea typeface="Arial" charset="0"/>
                <a:cs typeface="Arial" charset="0"/>
              </a:rPr>
              <a:t>Huanyu</a:t>
            </a:r>
            <a:r>
              <a:rPr lang="zh-CN" altLang="en-US" sz="2400" dirty="0">
                <a:solidFill>
                  <a:srgbClr val="000000"/>
                </a:solidFill>
                <a:latin typeface="Arial" charset="0"/>
                <a:ea typeface="Arial" charset="0"/>
                <a:cs typeface="Arial" charset="0"/>
              </a:rPr>
              <a:t> </a:t>
            </a:r>
            <a:r>
              <a:rPr lang="en-US" altLang="zh-CN" sz="2400" dirty="0" err="1">
                <a:solidFill>
                  <a:srgbClr val="000000"/>
                </a:solidFill>
                <a:latin typeface="Arial" charset="0"/>
                <a:ea typeface="Arial" charset="0"/>
                <a:cs typeface="Arial" charset="0"/>
              </a:rPr>
              <a:t>Jia</a:t>
            </a:r>
            <a:r>
              <a:rPr lang="en-US" altLang="zh-CN" sz="2400" dirty="0">
                <a:solidFill>
                  <a:srgbClr val="000000"/>
                </a:solidFill>
                <a:latin typeface="Arial" charset="0"/>
                <a:ea typeface="Arial" charset="0"/>
                <a:cs typeface="Arial" charset="0"/>
              </a:rPr>
              <a:t>,</a:t>
            </a:r>
            <a:r>
              <a:rPr lang="zh-CN" altLang="en-US" sz="2400" dirty="0">
                <a:solidFill>
                  <a:srgbClr val="000000"/>
                </a:solidFill>
                <a:latin typeface="Arial" charset="0"/>
                <a:ea typeface="Arial" charset="0"/>
                <a:cs typeface="Arial" charset="0"/>
              </a:rPr>
              <a:t> </a:t>
            </a:r>
            <a:r>
              <a:rPr lang="en-US" altLang="zh-CN" sz="2400" dirty="0" err="1">
                <a:solidFill>
                  <a:srgbClr val="000000"/>
                </a:solidFill>
                <a:latin typeface="Arial" charset="0"/>
                <a:ea typeface="Arial" charset="0"/>
                <a:cs typeface="Arial" charset="0"/>
              </a:rPr>
              <a:t>Qiongzheng</a:t>
            </a:r>
            <a:r>
              <a:rPr lang="zh-CN" altLang="en-US" sz="2400" dirty="0">
                <a:solidFill>
                  <a:srgbClr val="000000"/>
                </a:solidFill>
                <a:latin typeface="Arial" charset="0"/>
                <a:ea typeface="Arial" charset="0"/>
                <a:cs typeface="Arial" charset="0"/>
              </a:rPr>
              <a:t> </a:t>
            </a:r>
            <a:r>
              <a:rPr lang="en-US" altLang="zh-CN" sz="2400" dirty="0">
                <a:solidFill>
                  <a:srgbClr val="000000"/>
                </a:solidFill>
                <a:latin typeface="Arial" charset="0"/>
                <a:ea typeface="Arial" charset="0"/>
                <a:cs typeface="Arial" charset="0"/>
              </a:rPr>
              <a:t>Lin,</a:t>
            </a:r>
            <a:r>
              <a:rPr lang="zh-CN" altLang="en-US" sz="2400" dirty="0">
                <a:solidFill>
                  <a:srgbClr val="000000"/>
                </a:solidFill>
                <a:latin typeface="Arial" charset="0"/>
                <a:ea typeface="Arial" charset="0"/>
                <a:cs typeface="Arial" charset="0"/>
              </a:rPr>
              <a:t> </a:t>
            </a:r>
            <a:r>
              <a:rPr lang="en-US" altLang="zh-CN" sz="2400" dirty="0" err="1">
                <a:solidFill>
                  <a:srgbClr val="000000"/>
                </a:solidFill>
                <a:latin typeface="Arial" charset="0"/>
                <a:ea typeface="Arial" charset="0"/>
                <a:cs typeface="Arial" charset="0"/>
              </a:rPr>
              <a:t>Yunhao</a:t>
            </a:r>
            <a:r>
              <a:rPr lang="zh-CN" altLang="en-US" sz="2400" dirty="0">
                <a:solidFill>
                  <a:srgbClr val="000000"/>
                </a:solidFill>
                <a:latin typeface="Arial" charset="0"/>
                <a:ea typeface="Arial" charset="0"/>
                <a:cs typeface="Arial" charset="0"/>
              </a:rPr>
              <a:t> </a:t>
            </a:r>
            <a:r>
              <a:rPr lang="en-US" altLang="zh-CN" sz="2400" dirty="0">
                <a:solidFill>
                  <a:srgbClr val="000000"/>
                </a:solidFill>
                <a:latin typeface="Arial" charset="0"/>
                <a:ea typeface="Arial" charset="0"/>
                <a:cs typeface="Arial" charset="0"/>
              </a:rPr>
              <a:t>Liu</a:t>
            </a:r>
            <a:r>
              <a:rPr lang="zh-CN" altLang="en-US" sz="2400" dirty="0">
                <a:solidFill>
                  <a:srgbClr val="000000"/>
                </a:solidFill>
                <a:latin typeface="Arial" charset="0"/>
                <a:ea typeface="Arial" charset="0"/>
                <a:cs typeface="Arial" charset="0"/>
              </a:rPr>
              <a:t> </a:t>
            </a:r>
            <a:r>
              <a:rPr lang="en-US" altLang="zh-CN" sz="2400" dirty="0">
                <a:solidFill>
                  <a:srgbClr val="000000"/>
                </a:solidFill>
                <a:latin typeface="Arial" charset="0"/>
                <a:ea typeface="Arial" charset="0"/>
                <a:cs typeface="Arial" charset="0"/>
              </a:rPr>
              <a:t>and</a:t>
            </a:r>
            <a:r>
              <a:rPr lang="zh-CN" altLang="en-US" sz="2400" dirty="0">
                <a:solidFill>
                  <a:srgbClr val="000000"/>
                </a:solidFill>
                <a:latin typeface="Arial" charset="0"/>
                <a:ea typeface="Arial" charset="0"/>
                <a:cs typeface="Arial" charset="0"/>
              </a:rPr>
              <a:t> </a:t>
            </a:r>
            <a:r>
              <a:rPr lang="en-US" altLang="zh-CN" sz="2400" dirty="0">
                <a:solidFill>
                  <a:srgbClr val="000000"/>
                </a:solidFill>
                <a:latin typeface="Arial" charset="0"/>
                <a:ea typeface="Arial" charset="0"/>
                <a:cs typeface="Arial" charset="0"/>
              </a:rPr>
              <a:t>Lei</a:t>
            </a:r>
            <a:r>
              <a:rPr lang="zh-CN" altLang="en-US" sz="2400" dirty="0">
                <a:solidFill>
                  <a:srgbClr val="000000"/>
                </a:solidFill>
                <a:latin typeface="Arial" charset="0"/>
                <a:ea typeface="Arial" charset="0"/>
                <a:cs typeface="Arial" charset="0"/>
              </a:rPr>
              <a:t> </a:t>
            </a:r>
            <a:r>
              <a:rPr lang="en-US" altLang="zh-CN" sz="2400" dirty="0" err="1">
                <a:solidFill>
                  <a:srgbClr val="000000"/>
                </a:solidFill>
                <a:latin typeface="Arial" charset="0"/>
                <a:ea typeface="Arial" charset="0"/>
                <a:cs typeface="Arial" charset="0"/>
              </a:rPr>
              <a:t>Xie</a:t>
            </a:r>
            <a:endParaRPr lang="zh-CN" altLang="en-US" sz="2400" dirty="0">
              <a:solidFill>
                <a:srgbClr val="000000"/>
              </a:solidFill>
              <a:latin typeface="Arial" charset="0"/>
              <a:ea typeface="Arial" charset="0"/>
              <a:cs typeface="Arial" charset="0"/>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5006" y="5498712"/>
            <a:ext cx="2641408" cy="924970"/>
          </a:xfrm>
          <a:prstGeom prst="rect">
            <a:avLst/>
          </a:prstGeom>
        </p:spPr>
      </p:pic>
      <p:sp>
        <p:nvSpPr>
          <p:cNvPr id="31" name="文本框 30"/>
          <p:cNvSpPr txBox="1"/>
          <p:nvPr/>
        </p:nvSpPr>
        <p:spPr>
          <a:xfrm>
            <a:off x="1057329" y="4946121"/>
            <a:ext cx="7017952" cy="44146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400" i="1" dirty="0">
                <a:solidFill>
                  <a:schemeClr val="tx1">
                    <a:lumMod val="50000"/>
                    <a:lumOff val="50000"/>
                  </a:schemeClr>
                </a:solidFill>
                <a:latin typeface="Arial" charset="0"/>
                <a:ea typeface="Arial" charset="0"/>
                <a:cs typeface="Arial" charset="0"/>
              </a:rPr>
              <a:t>April</a:t>
            </a:r>
            <a:r>
              <a:rPr lang="zh-CN" altLang="en-US" sz="2400" i="1" dirty="0">
                <a:solidFill>
                  <a:schemeClr val="tx1">
                    <a:lumMod val="50000"/>
                    <a:lumOff val="50000"/>
                  </a:schemeClr>
                </a:solidFill>
                <a:latin typeface="Arial" charset="0"/>
                <a:ea typeface="Arial" charset="0"/>
                <a:cs typeface="Arial" charset="0"/>
              </a:rPr>
              <a:t> </a:t>
            </a:r>
            <a:r>
              <a:rPr lang="en-US" altLang="zh-CN" sz="2400" i="1" dirty="0">
                <a:solidFill>
                  <a:schemeClr val="tx1">
                    <a:lumMod val="50000"/>
                    <a:lumOff val="50000"/>
                  </a:schemeClr>
                </a:solidFill>
                <a:latin typeface="Arial" charset="0"/>
                <a:ea typeface="Arial" charset="0"/>
                <a:cs typeface="Arial" charset="0"/>
              </a:rPr>
              <a:t>18,</a:t>
            </a:r>
            <a:r>
              <a:rPr lang="zh-CN" altLang="en-US" sz="2400" i="1" dirty="0">
                <a:solidFill>
                  <a:schemeClr val="tx1">
                    <a:lumMod val="50000"/>
                    <a:lumOff val="50000"/>
                  </a:schemeClr>
                </a:solidFill>
                <a:latin typeface="Arial" charset="0"/>
                <a:ea typeface="Arial" charset="0"/>
                <a:cs typeface="Arial" charset="0"/>
              </a:rPr>
              <a:t> </a:t>
            </a:r>
            <a:r>
              <a:rPr lang="en-US" altLang="zh-CN" sz="2400" i="1" dirty="0">
                <a:solidFill>
                  <a:schemeClr val="tx1">
                    <a:lumMod val="50000"/>
                    <a:lumOff val="50000"/>
                  </a:schemeClr>
                </a:solidFill>
                <a:latin typeface="Arial" charset="0"/>
                <a:ea typeface="Arial" charset="0"/>
                <a:cs typeface="Arial" charset="0"/>
              </a:rPr>
              <a:t>2018</a:t>
            </a:r>
            <a:endParaRPr lang="zh-CN" altLang="en-US" sz="2400" i="1" dirty="0">
              <a:solidFill>
                <a:schemeClr val="tx1">
                  <a:lumMod val="50000"/>
                  <a:lumOff val="50000"/>
                </a:schemeClr>
              </a:solidFill>
              <a:latin typeface="Arial" charset="0"/>
              <a:ea typeface="Arial" charset="0"/>
              <a:cs typeface="Arial" charset="0"/>
            </a:endParaRPr>
          </a:p>
        </p:txBody>
      </p:sp>
      <p:sp>
        <p:nvSpPr>
          <p:cNvPr id="2" name="Slide Number Placeholder 1">
            <a:extLst>
              <a:ext uri="{FF2B5EF4-FFF2-40B4-BE49-F238E27FC236}">
                <a16:creationId xmlns:a16="http://schemas.microsoft.com/office/drawing/2014/main" id="{947B0E77-56C2-4145-85F3-E839A27E1652}"/>
              </a:ext>
            </a:extLst>
          </p:cNvPr>
          <p:cNvSpPr>
            <a:spLocks noGrp="1"/>
          </p:cNvSpPr>
          <p:nvPr>
            <p:ph type="sldNum" sz="quarter" idx="14"/>
          </p:nvPr>
        </p:nvSpPr>
        <p:spPr/>
        <p:txBody>
          <a:bodyPr/>
          <a:lstStyle/>
          <a:p>
            <a:fld id="{38D20CAA-975A-4355-A51B-30AFD740372B}" type="slidenum">
              <a:rPr lang="zh-CN" altLang="en-US" smtClean="0"/>
              <a:pPr/>
              <a:t>1</a:t>
            </a:fld>
            <a:endParaRPr lang="zh-CN" altLang="en-US"/>
          </a:p>
        </p:txBody>
      </p:sp>
    </p:spTree>
    <p:extLst>
      <p:ext uri="{BB962C8B-B14F-4D97-AF65-F5344CB8AC3E}">
        <p14:creationId xmlns:p14="http://schemas.microsoft.com/office/powerpoint/2010/main" val="268987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27" name="Shape 342"/>
          <p:cNvSpPr>
            <a:spLocks noGrp="1"/>
          </p:cNvSpPr>
          <p:nvPr>
            <p:ph type="title"/>
          </p:nvPr>
        </p:nvSpPr>
        <p:spPr>
          <a:xfrm>
            <a:off x="732235" y="250031"/>
            <a:ext cx="7679531" cy="750094"/>
          </a:xfrm>
          <a:prstGeom prst="rect">
            <a:avLst/>
          </a:prstGeom>
        </p:spPr>
        <p:txBody>
          <a:bodyPr>
            <a:noAutofit/>
          </a:bodyPr>
          <a:lstStyle/>
          <a:p>
            <a:pPr lvl="0"/>
            <a:r>
              <a:rPr lang="en-US" altLang="zh-CN" sz="3200" cap="none" dirty="0">
                <a:solidFill>
                  <a:schemeClr val="bg1"/>
                </a:solidFill>
                <a:latin typeface="Comic Sans MS" charset="0"/>
                <a:ea typeface="Comic Sans MS" charset="0"/>
                <a:cs typeface="Comic Sans MS" charset="0"/>
              </a:rPr>
              <a:t>Anti-Shake</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Sensing</a:t>
            </a:r>
            <a:endParaRPr sz="3200" cap="none" dirty="0">
              <a:solidFill>
                <a:schemeClr val="bg1"/>
              </a:solidFill>
              <a:latin typeface="Comic Sans MS" charset="0"/>
              <a:ea typeface="Comic Sans MS" charset="0"/>
              <a:cs typeface="Comic Sans MS" charset="0"/>
            </a:endParaRPr>
          </a:p>
        </p:txBody>
      </p:sp>
      <p:sp>
        <p:nvSpPr>
          <p:cNvPr id="40"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41" name="圆角矩形 40"/>
          <p:cNvSpPr/>
          <p:nvPr/>
        </p:nvSpPr>
        <p:spPr>
          <a:xfrm>
            <a:off x="1206853" y="4840779"/>
            <a:ext cx="6730293" cy="930751"/>
          </a:xfrm>
          <a:prstGeom prst="round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584200" rtl="0" hangingPunct="0"/>
            <a:r>
              <a:rPr lang="en-US" altLang="zh-CN" sz="2400" dirty="0">
                <a:solidFill>
                  <a:srgbClr val="C00000"/>
                </a:solidFill>
                <a:latin typeface="Arial" charset="0"/>
                <a:ea typeface="Arial" charset="0"/>
                <a:cs typeface="Arial" charset="0"/>
              </a:rPr>
              <a:t>Relative phase only depends on the rotation</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itself instead of the shake induced translation</a:t>
            </a:r>
          </a:p>
        </p:txBody>
      </p:sp>
      <p:sp>
        <p:nvSpPr>
          <p:cNvPr id="2" name="Slide Number Placeholder 1">
            <a:extLst>
              <a:ext uri="{FF2B5EF4-FFF2-40B4-BE49-F238E27FC236}">
                <a16:creationId xmlns:a16="http://schemas.microsoft.com/office/drawing/2014/main" id="{C89F1263-A47C-46C1-9FCC-54B33C2A808C}"/>
              </a:ext>
            </a:extLst>
          </p:cNvPr>
          <p:cNvSpPr>
            <a:spLocks noGrp="1"/>
          </p:cNvSpPr>
          <p:nvPr>
            <p:ph type="sldNum" sz="quarter" idx="14"/>
          </p:nvPr>
        </p:nvSpPr>
        <p:spPr/>
        <p:txBody>
          <a:bodyPr/>
          <a:lstStyle/>
          <a:p>
            <a:fld id="{38D20CAA-975A-4355-A51B-30AFD740372B}" type="slidenum">
              <a:rPr lang="zh-CN" altLang="en-US" smtClean="0"/>
              <a:pPr/>
              <a:t>10</a:t>
            </a:fld>
            <a:endParaRPr lang="zh-CN" altLang="en-US"/>
          </a:p>
        </p:txBody>
      </p:sp>
      <p:pic>
        <p:nvPicPr>
          <p:cNvPr id="7" name="图片 6"/>
          <p:cNvPicPr>
            <a:picLocks noChangeAspect="1"/>
          </p:cNvPicPr>
          <p:nvPr/>
        </p:nvPicPr>
        <p:blipFill>
          <a:blip r:embed="rId3"/>
          <a:stretch>
            <a:fillRect/>
          </a:stretch>
        </p:blipFill>
        <p:spPr>
          <a:xfrm>
            <a:off x="854467" y="1725296"/>
            <a:ext cx="3304305" cy="2685853"/>
          </a:xfrm>
          <a:prstGeom prst="rect">
            <a:avLst/>
          </a:prstGeom>
        </p:spPr>
      </p:pic>
      <p:sp>
        <p:nvSpPr>
          <p:cNvPr id="8" name="椭圆 7"/>
          <p:cNvSpPr/>
          <p:nvPr/>
        </p:nvSpPr>
        <p:spPr>
          <a:xfrm>
            <a:off x="5233400" y="2174857"/>
            <a:ext cx="2045776" cy="2045776"/>
          </a:xfrm>
          <a:prstGeom prst="ellipse">
            <a:avLst/>
          </a:prstGeom>
          <a:ln>
            <a:solidFill>
              <a:schemeClr val="bg2">
                <a:lumMod val="90000"/>
              </a:schemeClr>
            </a:solidFill>
            <a:prstDash val="dash"/>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zh-CN" alt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cxnSp>
        <p:nvCxnSpPr>
          <p:cNvPr id="11" name="直线连接符 10"/>
          <p:cNvCxnSpPr>
            <a:stCxn id="6" idx="2"/>
            <a:endCxn id="10" idx="2"/>
          </p:cNvCxnSpPr>
          <p:nvPr/>
        </p:nvCxnSpPr>
        <p:spPr>
          <a:xfrm flipH="1" flipV="1">
            <a:off x="5513867" y="2646713"/>
            <a:ext cx="742421" cy="667269"/>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19" name="直线箭头连接符 18"/>
          <p:cNvCxnSpPr/>
          <p:nvPr/>
        </p:nvCxnSpPr>
        <p:spPr>
          <a:xfrm>
            <a:off x="4926017" y="3196559"/>
            <a:ext cx="2820692" cy="10885"/>
          </a:xfrm>
          <a:prstGeom prst="straightConnector1">
            <a:avLst/>
          </a:prstGeom>
          <a:noFill/>
          <a:ln w="25400" cap="flat">
            <a:solidFill>
              <a:schemeClr val="bg2">
                <a:lumMod val="90000"/>
              </a:schemeClr>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25" name="直线箭头连接符 24"/>
          <p:cNvCxnSpPr/>
          <p:nvPr/>
        </p:nvCxnSpPr>
        <p:spPr>
          <a:xfrm flipV="1">
            <a:off x="6244447" y="1740160"/>
            <a:ext cx="10812" cy="2801741"/>
          </a:xfrm>
          <a:prstGeom prst="straightConnector1">
            <a:avLst/>
          </a:prstGeom>
          <a:noFill/>
          <a:ln w="25400" cap="flat">
            <a:solidFill>
              <a:schemeClr val="bg2">
                <a:lumMod val="90000"/>
              </a:schemeClr>
            </a:solidFill>
            <a:prstDash val="solid"/>
            <a:miter lim="400000"/>
            <a:tailEnd type="triangle"/>
          </a:ln>
          <a:effectLst/>
        </p:spPr>
        <p:style>
          <a:lnRef idx="0">
            <a:scrgbClr r="0" g="0" b="0"/>
          </a:lnRef>
          <a:fillRef idx="0">
            <a:scrgbClr r="0" g="0" b="0"/>
          </a:fillRef>
          <a:effectRef idx="0">
            <a:scrgbClr r="0" g="0" b="0"/>
          </a:effectRef>
          <a:fontRef idx="none"/>
        </p:style>
      </p:cxnSp>
      <p:sp>
        <p:nvSpPr>
          <p:cNvPr id="6" name="矩形 5"/>
          <p:cNvSpPr/>
          <p:nvPr/>
        </p:nvSpPr>
        <p:spPr>
          <a:xfrm>
            <a:off x="6047061" y="3081507"/>
            <a:ext cx="418454" cy="232475"/>
          </a:xfrm>
          <a:prstGeom prst="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zh-CN" alt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0" name="矩形 9"/>
          <p:cNvSpPr/>
          <p:nvPr/>
        </p:nvSpPr>
        <p:spPr>
          <a:xfrm rot="18000774">
            <a:off x="5203988" y="2472334"/>
            <a:ext cx="418454" cy="232475"/>
          </a:xfrm>
          <a:prstGeom prst="rect">
            <a:avLst/>
          </a:prstGeom>
          <a:solidFill>
            <a:schemeClr val="accent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zh-CN" alt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3" name="文本框 12"/>
          <p:cNvSpPr txBox="1"/>
          <p:nvPr/>
        </p:nvSpPr>
        <p:spPr>
          <a:xfrm>
            <a:off x="5877178" y="3313982"/>
            <a:ext cx="758220"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altLang="zh-CN" sz="2000" b="0" i="0" u="none" strike="noStrike" cap="none" spc="0" normalizeH="0" baseline="0" dirty="0">
                <a:ln>
                  <a:noFill/>
                </a:ln>
                <a:solidFill>
                  <a:schemeClr val="tx1"/>
                </a:solidFill>
                <a:effectLst/>
                <a:uFillTx/>
                <a:latin typeface="Arial" charset="0"/>
                <a:ea typeface="Arial" charset="0"/>
                <a:cs typeface="Arial" charset="0"/>
                <a:sym typeface="Gill Sans"/>
              </a:rPr>
              <a:t>Tag</a:t>
            </a:r>
            <a:r>
              <a:rPr kumimoji="0" lang="zh-CN" altLang="en-US" sz="2000" b="0" i="0" u="none" strike="noStrike" cap="none" spc="0" normalizeH="0" baseline="0" dirty="0">
                <a:ln>
                  <a:noFill/>
                </a:ln>
                <a:solidFill>
                  <a:schemeClr val="tx1"/>
                </a:solidFill>
                <a:effectLst/>
                <a:uFillTx/>
                <a:latin typeface="Arial" charset="0"/>
                <a:ea typeface="Arial" charset="0"/>
                <a:cs typeface="Arial" charset="0"/>
                <a:sym typeface="Gill Sans"/>
              </a:rPr>
              <a:t> </a:t>
            </a:r>
            <a:r>
              <a:rPr kumimoji="0" lang="en-US" altLang="zh-CN" sz="2000" b="0" i="0" u="none" strike="noStrike" cap="none" spc="0" normalizeH="0" baseline="0" dirty="0">
                <a:ln>
                  <a:noFill/>
                </a:ln>
                <a:solidFill>
                  <a:schemeClr val="tx1"/>
                </a:solidFill>
                <a:effectLst/>
                <a:uFillTx/>
                <a:latin typeface="Arial" charset="0"/>
                <a:ea typeface="Arial" charset="0"/>
                <a:cs typeface="Arial" charset="0"/>
                <a:sym typeface="Gill Sans"/>
              </a:rPr>
              <a:t>1</a:t>
            </a:r>
            <a:endParaRPr kumimoji="0" lang="zh-CN" altLang="en-US" sz="2000" b="0" i="0" u="none" strike="noStrike" cap="none" spc="0" normalizeH="0" baseline="0" dirty="0">
              <a:ln>
                <a:noFill/>
              </a:ln>
              <a:solidFill>
                <a:schemeClr val="tx1"/>
              </a:solidFill>
              <a:effectLst/>
              <a:uFillTx/>
              <a:latin typeface="Arial" charset="0"/>
              <a:ea typeface="Arial" charset="0"/>
              <a:cs typeface="Arial" charset="0"/>
              <a:sym typeface="Gill Sans"/>
            </a:endParaRPr>
          </a:p>
        </p:txBody>
      </p:sp>
      <p:sp>
        <p:nvSpPr>
          <p:cNvPr id="14" name="文本框 13"/>
          <p:cNvSpPr txBox="1"/>
          <p:nvPr/>
        </p:nvSpPr>
        <p:spPr>
          <a:xfrm>
            <a:off x="5034104" y="1869425"/>
            <a:ext cx="758221"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altLang="zh-CN" sz="2000" b="0" i="0" u="none" strike="noStrike" cap="none" spc="0" normalizeH="0" baseline="0" dirty="0">
                <a:ln>
                  <a:noFill/>
                </a:ln>
                <a:solidFill>
                  <a:schemeClr val="tx1"/>
                </a:solidFill>
                <a:effectLst/>
                <a:uFillTx/>
                <a:latin typeface="Arial" charset="0"/>
                <a:ea typeface="Arial" charset="0"/>
                <a:cs typeface="Arial" charset="0"/>
                <a:sym typeface="Gill Sans"/>
              </a:rPr>
              <a:t>Tag</a:t>
            </a:r>
            <a:r>
              <a:rPr kumimoji="0" lang="zh-CN" altLang="en-US" sz="2000" b="0" i="0" u="none" strike="noStrike" cap="none" spc="0" normalizeH="0" baseline="0" dirty="0">
                <a:ln>
                  <a:noFill/>
                </a:ln>
                <a:solidFill>
                  <a:schemeClr val="tx1"/>
                </a:solidFill>
                <a:effectLst/>
                <a:uFillTx/>
                <a:latin typeface="Arial" charset="0"/>
                <a:ea typeface="Arial" charset="0"/>
                <a:cs typeface="Arial" charset="0"/>
                <a:sym typeface="Gill Sans"/>
              </a:rPr>
              <a:t> </a:t>
            </a:r>
            <a:r>
              <a:rPr kumimoji="0" lang="en-US" altLang="zh-CN" sz="2000" b="0" i="0" u="none" strike="noStrike" cap="none" spc="0" normalizeH="0" baseline="0" dirty="0">
                <a:ln>
                  <a:noFill/>
                </a:ln>
                <a:solidFill>
                  <a:schemeClr val="tx1"/>
                </a:solidFill>
                <a:effectLst/>
                <a:uFillTx/>
                <a:latin typeface="Arial" charset="0"/>
                <a:ea typeface="Arial" charset="0"/>
                <a:cs typeface="Arial" charset="0"/>
                <a:sym typeface="Gill Sans"/>
              </a:rPr>
              <a:t>2</a:t>
            </a:r>
            <a:endParaRPr kumimoji="0" lang="zh-CN" altLang="en-US" sz="2000" b="0" i="0" u="none" strike="noStrike" cap="none" spc="0" normalizeH="0" baseline="0" dirty="0">
              <a:ln>
                <a:noFill/>
              </a:ln>
              <a:solidFill>
                <a:schemeClr val="tx1"/>
              </a:solidFill>
              <a:effectLst/>
              <a:uFillTx/>
              <a:latin typeface="Arial" charset="0"/>
              <a:ea typeface="Arial" charset="0"/>
              <a:cs typeface="Arial" charset="0"/>
              <a:sym typeface="Gill Sans"/>
            </a:endParaRPr>
          </a:p>
        </p:txBody>
      </p:sp>
      <mc:AlternateContent xmlns:mc="http://schemas.openxmlformats.org/markup-compatibility/2006" xmlns:a14="http://schemas.microsoft.com/office/drawing/2010/main">
        <mc:Choice Requires="a14">
          <p:sp>
            <p:nvSpPr>
              <p:cNvPr id="17" name="矩形 16"/>
              <p:cNvSpPr/>
              <p:nvPr/>
            </p:nvSpPr>
            <p:spPr>
              <a:xfrm flipH="1">
                <a:off x="5564558" y="2439957"/>
                <a:ext cx="722691"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smtClean="0">
                          <a:solidFill>
                            <a:schemeClr val="tx1"/>
                          </a:solidFill>
                          <a:latin typeface="Cambria Math" charset="0"/>
                          <a:ea typeface="Arial" charset="0"/>
                          <a:cs typeface="Arial" charset="0"/>
                        </a:rPr>
                        <m:t>𝑟</m:t>
                      </m:r>
                    </m:oMath>
                  </m:oMathPara>
                </a14:m>
                <a:endParaRPr lang="zh-CN" altLang="en-US" sz="2400" dirty="0">
                  <a:solidFill>
                    <a:schemeClr val="tx1"/>
                  </a:solidFill>
                </a:endParaRPr>
              </a:p>
            </p:txBody>
          </p:sp>
        </mc:Choice>
        <mc:Fallback xmlns="">
          <p:sp>
            <p:nvSpPr>
              <p:cNvPr id="17" name="矩形 16"/>
              <p:cNvSpPr>
                <a:spLocks noRot="1" noChangeAspect="1" noMove="1" noResize="1" noEditPoints="1" noAdjustHandles="1" noChangeArrowheads="1" noChangeShapeType="1" noTextEdit="1"/>
              </p:cNvSpPr>
              <p:nvPr/>
            </p:nvSpPr>
            <p:spPr>
              <a:xfrm flipH="1">
                <a:off x="5564558" y="2439957"/>
                <a:ext cx="722691" cy="461665"/>
              </a:xfrm>
              <a:prstGeom prst="rect">
                <a:avLst/>
              </a:prstGeom>
              <a:blipFill rotWithShape="0">
                <a:blip r:embed="rId4"/>
                <a:stretch>
                  <a:fillRect/>
                </a:stretch>
              </a:blipFill>
            </p:spPr>
            <p:txBody>
              <a:bodyPr/>
              <a:lstStyle/>
              <a:p>
                <a:r>
                  <a:rPr lang="zh-CN" altLang="en-US">
                    <a:noFill/>
                  </a:rPr>
                  <a:t> </a:t>
                </a:r>
              </a:p>
            </p:txBody>
          </p:sp>
        </mc:Fallback>
      </mc:AlternateContent>
      <p:cxnSp>
        <p:nvCxnSpPr>
          <p:cNvPr id="20" name="直线箭头连接符 19"/>
          <p:cNvCxnSpPr/>
          <p:nvPr/>
        </p:nvCxnSpPr>
        <p:spPr>
          <a:xfrm flipH="1">
            <a:off x="7279176" y="1804663"/>
            <a:ext cx="1011047" cy="620756"/>
          </a:xfrm>
          <a:prstGeom prst="straightConnector1">
            <a:avLst/>
          </a:prstGeom>
          <a:noFill/>
          <a:ln w="25400" cap="flat">
            <a:solidFill>
              <a:schemeClr val="bg2">
                <a:lumMod val="75000"/>
              </a:schemeClr>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24" name="直线箭头连接符 23"/>
          <p:cNvCxnSpPr/>
          <p:nvPr/>
        </p:nvCxnSpPr>
        <p:spPr>
          <a:xfrm flipH="1">
            <a:off x="7399578" y="2311257"/>
            <a:ext cx="1011047" cy="620756"/>
          </a:xfrm>
          <a:prstGeom prst="straightConnector1">
            <a:avLst/>
          </a:prstGeom>
          <a:noFill/>
          <a:ln w="25400" cap="flat">
            <a:solidFill>
              <a:schemeClr val="bg2">
                <a:lumMod val="75000"/>
              </a:schemeClr>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26" name="直线箭头连接符 25"/>
          <p:cNvCxnSpPr/>
          <p:nvPr/>
        </p:nvCxnSpPr>
        <p:spPr>
          <a:xfrm flipH="1">
            <a:off x="6816242" y="1532508"/>
            <a:ext cx="1011047" cy="620756"/>
          </a:xfrm>
          <a:prstGeom prst="straightConnector1">
            <a:avLst/>
          </a:prstGeom>
          <a:noFill/>
          <a:ln w="25400" cap="flat">
            <a:solidFill>
              <a:schemeClr val="bg2">
                <a:lumMod val="75000"/>
              </a:schemeClr>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29" name="直线箭头连接符 28"/>
          <p:cNvCxnSpPr/>
          <p:nvPr/>
        </p:nvCxnSpPr>
        <p:spPr>
          <a:xfrm>
            <a:off x="7598456" y="2817001"/>
            <a:ext cx="812169" cy="3134"/>
          </a:xfrm>
          <a:prstGeom prst="straightConnector1">
            <a:avLst/>
          </a:prstGeom>
          <a:noFill/>
          <a:ln w="25400" cap="flat">
            <a:solidFill>
              <a:schemeClr val="bg2">
                <a:lumMod val="90000"/>
              </a:schemeClr>
            </a:solidFill>
            <a:prstDash val="dash"/>
            <a:miter lim="400000"/>
            <a:headEnd type="none"/>
            <a:tailEnd type="none"/>
          </a:ln>
          <a:effectLst/>
        </p:spPr>
        <p:style>
          <a:lnRef idx="0">
            <a:scrgbClr r="0" g="0" b="0"/>
          </a:lnRef>
          <a:fillRef idx="0">
            <a:scrgbClr r="0" g="0" b="0"/>
          </a:fillRef>
          <a:effectRef idx="0">
            <a:scrgbClr r="0" g="0" b="0"/>
          </a:effectRef>
          <a:fontRef idx="none"/>
        </p:style>
      </p:cxnSp>
      <p:sp>
        <p:nvSpPr>
          <p:cNvPr id="16" name="空心弧 15"/>
          <p:cNvSpPr/>
          <p:nvPr/>
        </p:nvSpPr>
        <p:spPr>
          <a:xfrm rot="8773973">
            <a:off x="7407799" y="2548175"/>
            <a:ext cx="505524" cy="506594"/>
          </a:xfrm>
          <a:prstGeom prst="blockArc">
            <a:avLst>
              <a:gd name="adj1" fmla="val 10556993"/>
              <a:gd name="adj2" fmla="val 12555029"/>
              <a:gd name="adj3" fmla="val 3371"/>
            </a:avLst>
          </a:prstGeom>
          <a:solidFill>
            <a:schemeClr val="bg2">
              <a:lumMod val="90000"/>
            </a:schemeClr>
          </a:solidFill>
          <a:ln w="12700" cap="flat">
            <a:solidFill>
              <a:schemeClr val="bg2">
                <a:lumMod val="90000"/>
              </a:schemeClr>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zh-CN" alt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mc:AlternateContent xmlns:mc="http://schemas.openxmlformats.org/markup-compatibility/2006" xmlns:a14="http://schemas.microsoft.com/office/drawing/2010/main">
        <mc:Choice Requires="a14">
          <p:sp>
            <p:nvSpPr>
              <p:cNvPr id="31" name="矩形 30"/>
              <p:cNvSpPr/>
              <p:nvPr/>
            </p:nvSpPr>
            <p:spPr>
              <a:xfrm>
                <a:off x="7922209" y="2430604"/>
                <a:ext cx="46326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charset="0"/>
                          <a:ea typeface="Cambria Math" charset="0"/>
                          <a:cs typeface="Cambria Math" charset="0"/>
                        </a:rPr>
                        <m:t>𝛼</m:t>
                      </m:r>
                    </m:oMath>
                  </m:oMathPara>
                </a14:m>
                <a:endParaRPr lang="zh-CN" altLang="en-US" sz="2800" dirty="0"/>
              </a:p>
            </p:txBody>
          </p:sp>
        </mc:Choice>
        <mc:Fallback xmlns="">
          <p:sp>
            <p:nvSpPr>
              <p:cNvPr id="31" name="矩形 30"/>
              <p:cNvSpPr>
                <a:spLocks noRot="1" noChangeAspect="1" noMove="1" noResize="1" noEditPoints="1" noAdjustHandles="1" noChangeArrowheads="1" noChangeShapeType="1" noTextEdit="1"/>
              </p:cNvSpPr>
              <p:nvPr/>
            </p:nvSpPr>
            <p:spPr>
              <a:xfrm>
                <a:off x="7922209" y="2430604"/>
                <a:ext cx="463268" cy="461665"/>
              </a:xfrm>
              <a:prstGeom prst="rect">
                <a:avLst/>
              </a:prstGeom>
              <a:blipFill rotWithShape="0">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6791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1" nodeType="clickEffect">
                                  <p:stCondLst>
                                    <p:cond delay="0"/>
                                  </p:stCondLst>
                                  <p:childTnLst>
                                    <p:animMotion origin="layout" path="M 0 0 C 0.00607 -0.01088 0.01198 -0.01945 0.021 -0.02801 C 0.0302 -0.03658 0.04392 -0.04607 0.05434 -0.05139 C 0.06493 -0.05695 0.07395 -0.05996 0.0842 -0.06088 C 0.09444 -0.06158 0.1059 -0.05926 0.11579 -0.05625 C 0.12569 -0.05301 0.13541 -0.04769 0.14392 -0.04213 C 0.15243 -0.03658 0.15989 -0.03079 0.16666 -0.02338 C 0.17343 -0.01598 0.17899 -0.00834 0.1842 0.00231 C 0.18958 0.01273 0.19513 0.02685 0.19826 0.03981 C 0.20156 0.05254 0.2026 0.06689 0.20347 0.07939 C 0.20434 0.09189 0.20503 0.10208 0.20347 0.11458 C 0.20208 0.12708 0.19965 0.14143 0.19479 0.15439 C 0.18975 0.16712 0.18194 0.18078 0.17378 0.19166 C 0.16545 0.20254 0.15642 0.21273 0.14566 0.2199 C 0.13489 0.22685 0.12083 0.23101 0.10885 0.23379 C 0.09687 0.23657 0.0842 0.23726 0.07378 0.23611 C 0.06319 0.23495 0.05555 0.23263 0.04566 0.22685 C 0.03576 0.22106 0.02257 0.21111 0.01406 0.20115 C 0.00555 0.19097 0.00034 0.17893 -0.00521 0.16597 C -0.01077 0.15324 -0.01667 0.1375 -0.01927 0.12384 C -0.02188 0.11018 -0.02171 0.09861 -0.02101 0.08425 C -0.02049 0.06967 -0.01875 0.05138 -0.0158 0.03726 C -0.01285 0.02337 -0.00608 0.01087 0 0 Z " pathEditMode="relative" ptsTypes="AAAAAAAAAAAAAAAAAAAAAAA">
                                      <p:cBhvr>
                                        <p:cTn id="6" dur="2000" fill="hold"/>
                                        <p:tgtEl>
                                          <p:spTgt spid="1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直接连接符 17"/>
          <p:cNvCxnSpPr/>
          <p:nvPr/>
        </p:nvCxnSpPr>
        <p:spPr>
          <a:xfrm>
            <a:off x="108385" y="4013173"/>
            <a:ext cx="8816453" cy="7366"/>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7170" y="4338342"/>
            <a:ext cx="3838374" cy="2413935"/>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09039" y="1320082"/>
            <a:ext cx="3802727" cy="2380744"/>
          </a:xfrm>
          <a:prstGeom prst="rect">
            <a:avLst/>
          </a:prstGeom>
        </p:spPr>
      </p:pic>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27" name="Shape 342"/>
          <p:cNvSpPr>
            <a:spLocks noGrp="1"/>
          </p:cNvSpPr>
          <p:nvPr>
            <p:ph type="title"/>
          </p:nvPr>
        </p:nvSpPr>
        <p:spPr>
          <a:xfrm>
            <a:off x="732235" y="250031"/>
            <a:ext cx="7679531" cy="750094"/>
          </a:xfrm>
          <a:prstGeom prst="rect">
            <a:avLst/>
          </a:prstGeom>
        </p:spPr>
        <p:txBody>
          <a:bodyPr>
            <a:noAutofit/>
          </a:bodyPr>
          <a:lstStyle/>
          <a:p>
            <a:pPr lvl="0"/>
            <a:r>
              <a:rPr lang="en-US" altLang="zh-CN" sz="3200" cap="none" dirty="0">
                <a:solidFill>
                  <a:schemeClr val="bg1"/>
                </a:solidFill>
                <a:latin typeface="Comic Sans MS" charset="0"/>
                <a:ea typeface="Comic Sans MS" charset="0"/>
                <a:cs typeface="Comic Sans MS" charset="0"/>
              </a:rPr>
              <a:t>Relative</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Spinning</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Signal</a:t>
            </a:r>
            <a:endParaRPr sz="3200" cap="none" dirty="0">
              <a:solidFill>
                <a:schemeClr val="bg1"/>
              </a:solidFill>
              <a:latin typeface="Comic Sans MS" charset="0"/>
              <a:ea typeface="Comic Sans MS" charset="0"/>
              <a:cs typeface="Comic Sans MS" charset="0"/>
            </a:endParaRPr>
          </a:p>
        </p:txBody>
      </p:sp>
      <p:sp>
        <p:nvSpPr>
          <p:cNvPr id="40"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cxnSp>
        <p:nvCxnSpPr>
          <p:cNvPr id="7" name="直接连接符 20"/>
          <p:cNvCxnSpPr/>
          <p:nvPr/>
        </p:nvCxnSpPr>
        <p:spPr>
          <a:xfrm>
            <a:off x="4496357" y="1253313"/>
            <a:ext cx="0" cy="2785637"/>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469245" y="3708827"/>
            <a:ext cx="3047367" cy="314758"/>
          </a:xfrm>
          <a:prstGeom prst="rect">
            <a:avLst/>
          </a:prstGeom>
          <a:solidFill>
            <a:srgbClr val="22A1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a:latin typeface="Arial" charset="0"/>
                <a:ea typeface="Arial" charset="0"/>
                <a:cs typeface="Arial" charset="0"/>
              </a:rPr>
              <a:t>Spinning</a:t>
            </a:r>
            <a:r>
              <a:rPr lang="zh-CN" altLang="en-US" sz="1800" b="1" dirty="0">
                <a:latin typeface="Arial" charset="0"/>
                <a:ea typeface="Arial" charset="0"/>
                <a:cs typeface="Arial" charset="0"/>
              </a:rPr>
              <a:t> </a:t>
            </a:r>
            <a:r>
              <a:rPr lang="en-US" altLang="zh-CN" sz="1800" b="1" dirty="0">
                <a:latin typeface="Arial" charset="0"/>
                <a:ea typeface="Arial" charset="0"/>
                <a:cs typeface="Arial" charset="0"/>
              </a:rPr>
              <a:t>signal</a:t>
            </a:r>
            <a:r>
              <a:rPr lang="zh-CN" altLang="en-US" sz="1800" b="1" dirty="0">
                <a:latin typeface="Arial" charset="0"/>
                <a:ea typeface="Arial" charset="0"/>
                <a:cs typeface="Arial" charset="0"/>
              </a:rPr>
              <a:t> </a:t>
            </a:r>
            <a:r>
              <a:rPr lang="en-US" altLang="zh-CN" sz="1800" b="1" dirty="0">
                <a:latin typeface="Arial" charset="0"/>
                <a:ea typeface="Arial" charset="0"/>
                <a:cs typeface="Arial" charset="0"/>
              </a:rPr>
              <a:t>of</a:t>
            </a:r>
            <a:r>
              <a:rPr lang="zh-CN" altLang="en-US" sz="1800" b="1" dirty="0">
                <a:latin typeface="Arial" charset="0"/>
                <a:ea typeface="Arial" charset="0"/>
                <a:cs typeface="Arial" charset="0"/>
              </a:rPr>
              <a:t> </a:t>
            </a:r>
            <a:r>
              <a:rPr lang="en-US" altLang="zh-CN" sz="1800" b="1" dirty="0">
                <a:latin typeface="Arial" charset="0"/>
                <a:ea typeface="Arial" charset="0"/>
                <a:cs typeface="Arial" charset="0"/>
              </a:rPr>
              <a:t>tag</a:t>
            </a:r>
            <a:r>
              <a:rPr lang="zh-CN" altLang="en-US" sz="1800" b="1" dirty="0">
                <a:latin typeface="Arial" charset="0"/>
                <a:ea typeface="Arial" charset="0"/>
                <a:cs typeface="Arial" charset="0"/>
              </a:rPr>
              <a:t> </a:t>
            </a:r>
            <a:r>
              <a:rPr lang="en-US" altLang="zh-CN" sz="1800" b="1" dirty="0">
                <a:latin typeface="Arial" charset="0"/>
                <a:ea typeface="Arial" charset="0"/>
                <a:cs typeface="Arial" charset="0"/>
              </a:rPr>
              <a:t>1</a:t>
            </a:r>
            <a:endParaRPr lang="en-US" sz="1800" b="1" dirty="0">
              <a:latin typeface="Arial" charset="0"/>
              <a:ea typeface="Arial" charset="0"/>
              <a:cs typeface="Arial" charset="0"/>
            </a:endParaRPr>
          </a:p>
        </p:txBody>
      </p:sp>
      <p:sp>
        <p:nvSpPr>
          <p:cNvPr id="9" name="矩形 8"/>
          <p:cNvSpPr/>
          <p:nvPr/>
        </p:nvSpPr>
        <p:spPr>
          <a:xfrm>
            <a:off x="2992928" y="4023584"/>
            <a:ext cx="3047366" cy="314758"/>
          </a:xfrm>
          <a:prstGeom prst="rect">
            <a:avLst/>
          </a:prstGeom>
          <a:solidFill>
            <a:srgbClr val="F09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a:latin typeface="Arial" charset="0"/>
                <a:ea typeface="Arial" charset="0"/>
                <a:cs typeface="Arial" charset="0"/>
              </a:rPr>
              <a:t>Relative</a:t>
            </a:r>
            <a:r>
              <a:rPr lang="zh-CN" altLang="en-US" sz="1800" b="1" dirty="0">
                <a:latin typeface="Arial" charset="0"/>
                <a:ea typeface="Arial" charset="0"/>
                <a:cs typeface="Arial" charset="0"/>
              </a:rPr>
              <a:t> </a:t>
            </a:r>
            <a:r>
              <a:rPr lang="en-US" altLang="zh-CN" sz="1800" b="1" dirty="0">
                <a:latin typeface="Arial" charset="0"/>
                <a:ea typeface="Arial" charset="0"/>
                <a:cs typeface="Arial" charset="0"/>
              </a:rPr>
              <a:t>spinning</a:t>
            </a:r>
            <a:r>
              <a:rPr lang="zh-CN" altLang="en-US" sz="1800" b="1" dirty="0">
                <a:latin typeface="Arial" charset="0"/>
                <a:ea typeface="Arial" charset="0"/>
                <a:cs typeface="Arial" charset="0"/>
              </a:rPr>
              <a:t> </a:t>
            </a:r>
            <a:r>
              <a:rPr lang="en-US" altLang="zh-CN" sz="1800" b="1" dirty="0">
                <a:latin typeface="Arial" charset="0"/>
                <a:ea typeface="Arial" charset="0"/>
                <a:cs typeface="Arial" charset="0"/>
              </a:rPr>
              <a:t>signal</a:t>
            </a:r>
            <a:endParaRPr lang="en-US" sz="1800" b="1" dirty="0">
              <a:latin typeface="Arial" charset="0"/>
              <a:ea typeface="Arial" charset="0"/>
              <a:cs typeface="Arial" charset="0"/>
            </a:endParaRPr>
          </a:p>
        </p:txBody>
      </p:sp>
      <p:sp>
        <p:nvSpPr>
          <p:cNvPr id="10" name="矩形 9"/>
          <p:cNvSpPr/>
          <p:nvPr/>
        </p:nvSpPr>
        <p:spPr>
          <a:xfrm>
            <a:off x="4502255" y="3708826"/>
            <a:ext cx="3047367" cy="314758"/>
          </a:xfrm>
          <a:prstGeom prst="rect">
            <a:avLst/>
          </a:prstGeom>
          <a:solidFill>
            <a:srgbClr val="096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latin typeface="Arial" charset="0"/>
                <a:ea typeface="Arial" charset="0"/>
                <a:cs typeface="Arial" charset="0"/>
              </a:rPr>
              <a:t>Spinning</a:t>
            </a:r>
            <a:r>
              <a:rPr lang="zh-CN" altLang="en-US" b="1" dirty="0">
                <a:latin typeface="Arial" charset="0"/>
                <a:ea typeface="Arial" charset="0"/>
                <a:cs typeface="Arial" charset="0"/>
              </a:rPr>
              <a:t> </a:t>
            </a:r>
            <a:r>
              <a:rPr lang="en-US" altLang="zh-CN" b="1" dirty="0">
                <a:latin typeface="Arial" charset="0"/>
                <a:ea typeface="Arial" charset="0"/>
                <a:cs typeface="Arial" charset="0"/>
              </a:rPr>
              <a:t>signal</a:t>
            </a:r>
            <a:r>
              <a:rPr lang="zh-CN" altLang="en-US" b="1" dirty="0">
                <a:latin typeface="Arial" charset="0"/>
                <a:ea typeface="Arial" charset="0"/>
                <a:cs typeface="Arial" charset="0"/>
              </a:rPr>
              <a:t> </a:t>
            </a:r>
            <a:r>
              <a:rPr lang="en-US" altLang="zh-CN" b="1" dirty="0">
                <a:latin typeface="Arial" charset="0"/>
                <a:ea typeface="Arial" charset="0"/>
                <a:cs typeface="Arial" charset="0"/>
              </a:rPr>
              <a:t>of</a:t>
            </a:r>
            <a:r>
              <a:rPr lang="zh-CN" altLang="en-US" b="1" dirty="0">
                <a:latin typeface="Arial" charset="0"/>
                <a:ea typeface="Arial" charset="0"/>
                <a:cs typeface="Arial" charset="0"/>
              </a:rPr>
              <a:t> </a:t>
            </a:r>
            <a:r>
              <a:rPr lang="en-US" altLang="zh-CN" b="1" dirty="0">
                <a:latin typeface="Arial" charset="0"/>
                <a:ea typeface="Arial" charset="0"/>
                <a:cs typeface="Arial" charset="0"/>
              </a:rPr>
              <a:t>tag</a:t>
            </a:r>
            <a:r>
              <a:rPr lang="zh-CN" altLang="en-US" b="1" dirty="0">
                <a:latin typeface="Arial" charset="0"/>
                <a:ea typeface="Arial" charset="0"/>
                <a:cs typeface="Arial" charset="0"/>
              </a:rPr>
              <a:t> </a:t>
            </a:r>
            <a:r>
              <a:rPr lang="en-US" altLang="zh-CN" b="1" dirty="0">
                <a:latin typeface="Arial" charset="0"/>
                <a:ea typeface="Arial" charset="0"/>
                <a:cs typeface="Arial" charset="0"/>
              </a:rPr>
              <a:t>2</a:t>
            </a:r>
            <a:endParaRPr lang="en-US" b="1" dirty="0">
              <a:latin typeface="Arial" charset="0"/>
              <a:ea typeface="Arial" charset="0"/>
              <a:cs typeface="Arial" charset="0"/>
            </a:endParaRPr>
          </a:p>
        </p:txBody>
      </p:sp>
      <p:pic>
        <p:nvPicPr>
          <p:cNvPr id="3" name="图片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2750" y="1369096"/>
            <a:ext cx="3607290" cy="2272389"/>
          </a:xfrm>
          <a:prstGeom prst="rect">
            <a:avLst/>
          </a:prstGeom>
        </p:spPr>
      </p:pic>
      <p:sp>
        <p:nvSpPr>
          <p:cNvPr id="2" name="Slide Number Placeholder 1">
            <a:extLst>
              <a:ext uri="{FF2B5EF4-FFF2-40B4-BE49-F238E27FC236}">
                <a16:creationId xmlns:a16="http://schemas.microsoft.com/office/drawing/2014/main" id="{BC0579A5-62D1-4883-A0E0-C630CFD8F1BC}"/>
              </a:ext>
            </a:extLst>
          </p:cNvPr>
          <p:cNvSpPr>
            <a:spLocks noGrp="1"/>
          </p:cNvSpPr>
          <p:nvPr>
            <p:ph type="sldNum" sz="quarter" idx="14"/>
          </p:nvPr>
        </p:nvSpPr>
        <p:spPr/>
        <p:txBody>
          <a:bodyPr/>
          <a:lstStyle/>
          <a:p>
            <a:fld id="{38D20CAA-975A-4355-A51B-30AFD740372B}" type="slidenum">
              <a:rPr lang="zh-CN" altLang="en-US" smtClean="0"/>
              <a:pPr/>
              <a:t>11</a:t>
            </a:fld>
            <a:endParaRPr lang="zh-CN" altLang="en-US"/>
          </a:p>
        </p:txBody>
      </p:sp>
    </p:spTree>
    <p:extLst>
      <p:ext uri="{BB962C8B-B14F-4D97-AF65-F5344CB8AC3E}">
        <p14:creationId xmlns:p14="http://schemas.microsoft.com/office/powerpoint/2010/main" val="1183912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27" name="Shape 342"/>
          <p:cNvSpPr>
            <a:spLocks noGrp="1"/>
          </p:cNvSpPr>
          <p:nvPr>
            <p:ph type="title"/>
          </p:nvPr>
        </p:nvSpPr>
        <p:spPr>
          <a:xfrm>
            <a:off x="732235" y="250031"/>
            <a:ext cx="7679531" cy="750094"/>
          </a:xfrm>
          <a:prstGeom prst="rect">
            <a:avLst/>
          </a:prstGeom>
        </p:spPr>
        <p:txBody>
          <a:bodyPr>
            <a:noAutofit/>
          </a:bodyPr>
          <a:lstStyle/>
          <a:p>
            <a:pPr lvl="0"/>
            <a:r>
              <a:rPr lang="en-US" altLang="zh-CN" sz="3200" cap="none" dirty="0">
                <a:solidFill>
                  <a:schemeClr val="bg1"/>
                </a:solidFill>
                <a:latin typeface="Comic Sans MS" charset="0"/>
                <a:ea typeface="Comic Sans MS" charset="0"/>
                <a:cs typeface="Comic Sans MS" charset="0"/>
              </a:rPr>
              <a:t>High</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Frequency</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Sensing</a:t>
            </a:r>
            <a:endParaRPr sz="3200" cap="none" dirty="0">
              <a:solidFill>
                <a:schemeClr val="bg1"/>
              </a:solidFill>
              <a:latin typeface="Comic Sans MS" charset="0"/>
              <a:ea typeface="Comic Sans MS" charset="0"/>
              <a:cs typeface="Comic Sans MS" charset="0"/>
            </a:endParaRPr>
          </a:p>
        </p:txBody>
      </p:sp>
      <p:sp>
        <p:nvSpPr>
          <p:cNvPr id="40"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grpSp>
        <p:nvGrpSpPr>
          <p:cNvPr id="20" name="组 19"/>
          <p:cNvGrpSpPr/>
          <p:nvPr/>
        </p:nvGrpSpPr>
        <p:grpSpPr>
          <a:xfrm>
            <a:off x="1009309" y="2209055"/>
            <a:ext cx="6832884" cy="580273"/>
            <a:chOff x="387001" y="1450886"/>
            <a:chExt cx="8414098" cy="825277"/>
          </a:xfrm>
        </p:grpSpPr>
        <p:pic>
          <p:nvPicPr>
            <p:cNvPr id="21" name="图片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001" y="1451085"/>
              <a:ext cx="4056409" cy="774591"/>
            </a:xfrm>
            <a:prstGeom prst="rect">
              <a:avLst/>
            </a:prstGeom>
          </p:spPr>
        </p:pic>
        <p:pic>
          <p:nvPicPr>
            <p:cNvPr id="22" name="图片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4660" y="1450886"/>
              <a:ext cx="4116439" cy="825277"/>
            </a:xfrm>
            <a:prstGeom prst="rect">
              <a:avLst/>
            </a:prstGeom>
          </p:spPr>
        </p:pic>
      </p:grpSp>
      <p:grpSp>
        <p:nvGrpSpPr>
          <p:cNvPr id="23" name="组 22"/>
          <p:cNvGrpSpPr/>
          <p:nvPr/>
        </p:nvGrpSpPr>
        <p:grpSpPr>
          <a:xfrm>
            <a:off x="940360" y="3755204"/>
            <a:ext cx="6901833" cy="583884"/>
            <a:chOff x="302096" y="2751697"/>
            <a:chExt cx="8499003" cy="830413"/>
          </a:xfrm>
        </p:grpSpPr>
        <p:pic>
          <p:nvPicPr>
            <p:cNvPr id="24" name="图片 23"/>
            <p:cNvPicPr>
              <a:picLocks noChangeAspect="1"/>
            </p:cNvPicPr>
            <p:nvPr/>
          </p:nvPicPr>
          <p:blipFill>
            <a:blip r:embed="rId5"/>
            <a:stretch>
              <a:fillRect/>
            </a:stretch>
          </p:blipFill>
          <p:spPr>
            <a:xfrm>
              <a:off x="302096" y="2751697"/>
              <a:ext cx="4311946" cy="823387"/>
            </a:xfrm>
            <a:prstGeom prst="rect">
              <a:avLst/>
            </a:prstGeom>
          </p:spPr>
        </p:pic>
        <p:pic>
          <p:nvPicPr>
            <p:cNvPr id="25" name="图片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14042" y="2820827"/>
              <a:ext cx="4187057" cy="761283"/>
            </a:xfrm>
            <a:prstGeom prst="rect">
              <a:avLst/>
            </a:prstGeom>
          </p:spPr>
        </p:pic>
      </p:grpSp>
      <p:sp>
        <p:nvSpPr>
          <p:cNvPr id="26" name="TextBox 18"/>
          <p:cNvSpPr txBox="1"/>
          <p:nvPr/>
        </p:nvSpPr>
        <p:spPr>
          <a:xfrm>
            <a:off x="1897184" y="1676241"/>
            <a:ext cx="1518364" cy="369332"/>
          </a:xfrm>
          <a:prstGeom prst="rect">
            <a:avLst/>
          </a:prstGeom>
          <a:solidFill>
            <a:srgbClr val="0070C0"/>
          </a:solidFill>
        </p:spPr>
        <p:txBody>
          <a:bodyPr wrap="none" rtlCol="0" anchor="ctr">
            <a:spAutoFit/>
          </a:bodyPr>
          <a:lstStyle/>
          <a:p>
            <a:r>
              <a:rPr lang="id-ID" sz="1800" dirty="0" err="1">
                <a:solidFill>
                  <a:schemeClr val="bg1"/>
                </a:solidFill>
                <a:latin typeface="Arial" charset="0"/>
                <a:ea typeface="Arial" charset="0"/>
                <a:cs typeface="Arial" charset="0"/>
              </a:rPr>
              <a:t>Time</a:t>
            </a:r>
            <a:r>
              <a:rPr lang="zh-CN" altLang="en-US" sz="1800" dirty="0">
                <a:solidFill>
                  <a:schemeClr val="bg1"/>
                </a:solidFill>
                <a:latin typeface="Arial" charset="0"/>
                <a:ea typeface="Arial" charset="0"/>
                <a:cs typeface="Arial" charset="0"/>
              </a:rPr>
              <a:t> </a:t>
            </a:r>
            <a:r>
              <a:rPr lang="id-ID" sz="1800" dirty="0">
                <a:solidFill>
                  <a:schemeClr val="bg1"/>
                </a:solidFill>
                <a:latin typeface="Arial" charset="0"/>
                <a:ea typeface="Arial" charset="0"/>
                <a:cs typeface="Arial" charset="0"/>
              </a:rPr>
              <a:t>domain</a:t>
            </a:r>
          </a:p>
        </p:txBody>
      </p:sp>
      <p:sp>
        <p:nvSpPr>
          <p:cNvPr id="28" name="TextBox 18"/>
          <p:cNvSpPr txBox="1"/>
          <p:nvPr/>
        </p:nvSpPr>
        <p:spPr>
          <a:xfrm>
            <a:off x="5123040" y="1670459"/>
            <a:ext cx="2095445" cy="369332"/>
          </a:xfrm>
          <a:prstGeom prst="rect">
            <a:avLst/>
          </a:prstGeom>
          <a:solidFill>
            <a:srgbClr val="0070C0"/>
          </a:solidFill>
        </p:spPr>
        <p:txBody>
          <a:bodyPr wrap="none" rtlCol="0" anchor="ctr">
            <a:spAutoFit/>
          </a:bodyPr>
          <a:lstStyle/>
          <a:p>
            <a:r>
              <a:rPr lang="en-US" altLang="zh-CN" sz="1800" dirty="0">
                <a:solidFill>
                  <a:schemeClr val="bg1"/>
                </a:solidFill>
                <a:latin typeface="Arial" charset="0"/>
                <a:ea typeface="Arial" charset="0"/>
                <a:cs typeface="Arial" charset="0"/>
              </a:rPr>
              <a:t>Frequency</a:t>
            </a:r>
            <a:r>
              <a:rPr lang="zh-CN" altLang="en-US" sz="1800" dirty="0">
                <a:solidFill>
                  <a:schemeClr val="bg1"/>
                </a:solidFill>
                <a:latin typeface="Arial" charset="0"/>
                <a:ea typeface="Arial" charset="0"/>
                <a:cs typeface="Arial" charset="0"/>
              </a:rPr>
              <a:t> </a:t>
            </a:r>
            <a:r>
              <a:rPr lang="id-ID" sz="1800" dirty="0">
                <a:solidFill>
                  <a:schemeClr val="bg1"/>
                </a:solidFill>
                <a:latin typeface="Arial" charset="0"/>
                <a:ea typeface="Arial" charset="0"/>
                <a:cs typeface="Arial" charset="0"/>
              </a:rPr>
              <a:t>domain</a:t>
            </a:r>
            <a:endParaRPr lang="id-ID" sz="1400" dirty="0">
              <a:solidFill>
                <a:schemeClr val="bg1"/>
              </a:solidFill>
              <a:latin typeface="Arial" charset="0"/>
              <a:ea typeface="Arial" charset="0"/>
              <a:cs typeface="Arial" charset="0"/>
            </a:endParaRPr>
          </a:p>
        </p:txBody>
      </p:sp>
      <p:sp>
        <p:nvSpPr>
          <p:cNvPr id="29" name="文本框 28"/>
          <p:cNvSpPr txBox="1"/>
          <p:nvPr/>
        </p:nvSpPr>
        <p:spPr>
          <a:xfrm>
            <a:off x="3477620" y="3180908"/>
            <a:ext cx="2188759" cy="369332"/>
          </a:xfrm>
          <a:prstGeom prst="rect">
            <a:avLst/>
          </a:prstGeom>
          <a:solidFill>
            <a:schemeClr val="accent6"/>
          </a:solidFill>
          <a:ln>
            <a:noFill/>
          </a:ln>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1800" dirty="0" err="1">
                <a:latin typeface="Arial" charset="0"/>
                <a:ea typeface="Arial" charset="0"/>
                <a:cs typeface="Arial" charset="0"/>
              </a:rPr>
              <a:t>Nyquist</a:t>
            </a:r>
            <a:r>
              <a:rPr lang="en-US" altLang="zh-CN" sz="1800" dirty="0">
                <a:latin typeface="Arial" charset="0"/>
                <a:ea typeface="Arial" charset="0"/>
                <a:cs typeface="Arial" charset="0"/>
              </a:rPr>
              <a:t> sampling</a:t>
            </a:r>
            <a:endParaRPr kumimoji="1" lang="zh-CN" altLang="en-US" sz="1800" dirty="0">
              <a:latin typeface="Arial" charset="0"/>
              <a:ea typeface="Arial" charset="0"/>
              <a:cs typeface="Arial" charset="0"/>
            </a:endParaRPr>
          </a:p>
        </p:txBody>
      </p:sp>
      <p:sp>
        <p:nvSpPr>
          <p:cNvPr id="30" name="圆角矩形 29"/>
          <p:cNvSpPr/>
          <p:nvPr/>
        </p:nvSpPr>
        <p:spPr>
          <a:xfrm>
            <a:off x="828849" y="5303973"/>
            <a:ext cx="5401468" cy="522129"/>
          </a:xfrm>
          <a:prstGeom prst="round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584200" rtl="0" hangingPunct="0"/>
            <a:r>
              <a:rPr lang="en-US" altLang="zh-CN" sz="2400">
                <a:solidFill>
                  <a:srgbClr val="C00000"/>
                </a:solidFill>
                <a:latin typeface="Arial" charset="0"/>
                <a:ea typeface="Arial" charset="0"/>
                <a:cs typeface="Arial" charset="0"/>
              </a:rPr>
              <a:t>RFID’s average reading rate ≈ 40Hz</a:t>
            </a:r>
            <a:endParaRPr lang="en-US" altLang="zh-CN" sz="2400" dirty="0">
              <a:solidFill>
                <a:srgbClr val="C00000"/>
              </a:solidFill>
              <a:latin typeface="Arial" charset="0"/>
              <a:ea typeface="Arial" charset="0"/>
              <a:cs typeface="Arial" charset="0"/>
            </a:endParaRPr>
          </a:p>
        </p:txBody>
      </p:sp>
      <p:grpSp>
        <p:nvGrpSpPr>
          <p:cNvPr id="34" name="组 33"/>
          <p:cNvGrpSpPr/>
          <p:nvPr/>
        </p:nvGrpSpPr>
        <p:grpSpPr>
          <a:xfrm>
            <a:off x="6467643" y="5125495"/>
            <a:ext cx="1854944" cy="879084"/>
            <a:chOff x="10038071" y="8227629"/>
            <a:chExt cx="2230538" cy="1458170"/>
          </a:xfrm>
        </p:grpSpPr>
        <p:pic>
          <p:nvPicPr>
            <p:cNvPr id="35" name="Picture 8"/>
            <p:cNvPicPr/>
            <p:nvPr/>
          </p:nvPicPr>
          <p:blipFill>
            <a:blip r:embed="rId7"/>
            <a:stretch>
              <a:fillRect/>
            </a:stretch>
          </p:blipFill>
          <p:spPr>
            <a:xfrm>
              <a:off x="10038071" y="8227629"/>
              <a:ext cx="2230538" cy="1370232"/>
            </a:xfrm>
            <a:prstGeom prst="rect">
              <a:avLst/>
            </a:prstGeom>
          </p:spPr>
        </p:pic>
        <p:sp>
          <p:nvSpPr>
            <p:cNvPr id="36" name="Shape 230"/>
            <p:cNvSpPr/>
            <p:nvPr/>
          </p:nvSpPr>
          <p:spPr>
            <a:xfrm>
              <a:off x="10196124" y="8339599"/>
              <a:ext cx="1914434" cy="1346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nSpc>
                  <a:spcPct val="70000"/>
                </a:lnSpc>
                <a:defRPr sz="9000" cap="all">
                  <a:solidFill>
                    <a:srgbClr val="727272"/>
                  </a:solidFill>
                  <a:latin typeface="+mj-lt"/>
                  <a:ea typeface="+mj-ea"/>
                  <a:cs typeface="+mj-cs"/>
                  <a:sym typeface="나눔손글씨 펜"/>
                </a:defRPr>
              </a:lvl1pPr>
            </a:lstStyle>
            <a:p>
              <a:pPr lvl="0">
                <a:defRPr sz="1800" cap="none">
                  <a:solidFill>
                    <a:srgbClr val="000000"/>
                  </a:solidFill>
                </a:defRPr>
              </a:pPr>
              <a:r>
                <a:rPr lang="en-US" altLang="zh-CN" sz="3600" dirty="0">
                  <a:latin typeface="Chalkboard" charset="0"/>
                  <a:ea typeface="Chalkboard" charset="0"/>
                  <a:cs typeface="Chalkboard" charset="0"/>
                </a:rPr>
                <a:t>&lt;</a:t>
              </a:r>
              <a:r>
                <a:rPr lang="en-US" sz="3600">
                  <a:latin typeface="Chalkboard" charset="0"/>
                  <a:ea typeface="Chalkboard" charset="0"/>
                  <a:cs typeface="Chalkboard" charset="0"/>
                </a:rPr>
                <a:t>20Hz</a:t>
              </a:r>
              <a:endParaRPr sz="3600" dirty="0">
                <a:latin typeface="Chalkboard" charset="0"/>
                <a:ea typeface="Chalkboard" charset="0"/>
                <a:cs typeface="Chalkboard" charset="0"/>
              </a:endParaRPr>
            </a:p>
          </p:txBody>
        </p:sp>
      </p:grpSp>
      <p:sp>
        <p:nvSpPr>
          <p:cNvPr id="2" name="Slide Number Placeholder 1">
            <a:extLst>
              <a:ext uri="{FF2B5EF4-FFF2-40B4-BE49-F238E27FC236}">
                <a16:creationId xmlns:a16="http://schemas.microsoft.com/office/drawing/2014/main" id="{076BE615-8307-4E98-9F6E-B943C70B88C8}"/>
              </a:ext>
            </a:extLst>
          </p:cNvPr>
          <p:cNvSpPr>
            <a:spLocks noGrp="1"/>
          </p:cNvSpPr>
          <p:nvPr>
            <p:ph type="sldNum" sz="quarter" idx="14"/>
          </p:nvPr>
        </p:nvSpPr>
        <p:spPr/>
        <p:txBody>
          <a:bodyPr/>
          <a:lstStyle/>
          <a:p>
            <a:fld id="{38D20CAA-975A-4355-A51B-30AFD740372B}" type="slidenum">
              <a:rPr lang="zh-CN" altLang="en-US" smtClean="0"/>
              <a:pPr/>
              <a:t>12</a:t>
            </a:fld>
            <a:endParaRPr lang="zh-CN" altLang="en-US"/>
          </a:p>
        </p:txBody>
      </p:sp>
    </p:spTree>
    <p:extLst>
      <p:ext uri="{BB962C8B-B14F-4D97-AF65-F5344CB8AC3E}">
        <p14:creationId xmlns:p14="http://schemas.microsoft.com/office/powerpoint/2010/main" val="1111088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27" name="Shape 342"/>
          <p:cNvSpPr>
            <a:spLocks noGrp="1"/>
          </p:cNvSpPr>
          <p:nvPr>
            <p:ph type="title"/>
          </p:nvPr>
        </p:nvSpPr>
        <p:spPr>
          <a:xfrm>
            <a:off x="732235" y="250031"/>
            <a:ext cx="7679531" cy="750094"/>
          </a:xfrm>
          <a:prstGeom prst="rect">
            <a:avLst/>
          </a:prstGeom>
        </p:spPr>
        <p:txBody>
          <a:bodyPr>
            <a:noAutofit/>
          </a:bodyPr>
          <a:lstStyle/>
          <a:p>
            <a:pPr lvl="0"/>
            <a:r>
              <a:rPr lang="en-US" altLang="zh-CN" sz="3200" cap="none" dirty="0">
                <a:solidFill>
                  <a:schemeClr val="bg1"/>
                </a:solidFill>
                <a:latin typeface="Comic Sans MS" charset="0"/>
                <a:ea typeface="Comic Sans MS" charset="0"/>
                <a:cs typeface="Comic Sans MS" charset="0"/>
              </a:rPr>
              <a:t>Compressive</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Sampling</a:t>
            </a:r>
            <a:endParaRPr sz="3200" cap="none" dirty="0">
              <a:solidFill>
                <a:schemeClr val="bg1"/>
              </a:solidFill>
              <a:latin typeface="Comic Sans MS" charset="0"/>
              <a:ea typeface="Comic Sans MS" charset="0"/>
              <a:cs typeface="Comic Sans MS" charset="0"/>
            </a:endParaRPr>
          </a:p>
        </p:txBody>
      </p:sp>
      <p:sp>
        <p:nvSpPr>
          <p:cNvPr id="40"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grpSp>
        <p:nvGrpSpPr>
          <p:cNvPr id="5" name="组 4"/>
          <p:cNvGrpSpPr/>
          <p:nvPr/>
        </p:nvGrpSpPr>
        <p:grpSpPr>
          <a:xfrm>
            <a:off x="252246" y="2108513"/>
            <a:ext cx="8639508" cy="817921"/>
            <a:chOff x="260744" y="5659054"/>
            <a:chExt cx="8883256" cy="840998"/>
          </a:xfrm>
        </p:grpSpPr>
        <p:pic>
          <p:nvPicPr>
            <p:cNvPr id="6" name="图片 5"/>
            <p:cNvPicPr>
              <a:picLocks noChangeAspect="1"/>
            </p:cNvPicPr>
            <p:nvPr/>
          </p:nvPicPr>
          <p:blipFill>
            <a:blip r:embed="rId3"/>
            <a:stretch>
              <a:fillRect/>
            </a:stretch>
          </p:blipFill>
          <p:spPr>
            <a:xfrm>
              <a:off x="260744" y="5659054"/>
              <a:ext cx="4276686" cy="818711"/>
            </a:xfrm>
            <a:prstGeom prst="rect">
              <a:avLst/>
            </a:prstGeom>
          </p:spPr>
        </p:pic>
        <p:pic>
          <p:nvPicPr>
            <p:cNvPr id="7" name="图片 6"/>
            <p:cNvPicPr>
              <a:picLocks noChangeAspect="1"/>
            </p:cNvPicPr>
            <p:nvPr/>
          </p:nvPicPr>
          <p:blipFill>
            <a:blip r:embed="rId4"/>
            <a:stretch>
              <a:fillRect/>
            </a:stretch>
          </p:blipFill>
          <p:spPr>
            <a:xfrm>
              <a:off x="4680241" y="5659054"/>
              <a:ext cx="4463759" cy="840998"/>
            </a:xfrm>
            <a:prstGeom prst="rect">
              <a:avLst/>
            </a:prstGeom>
          </p:spPr>
        </p:pic>
      </p:grpSp>
      <p:sp>
        <p:nvSpPr>
          <p:cNvPr id="8" name="TextBox 18"/>
          <p:cNvSpPr txBox="1"/>
          <p:nvPr/>
        </p:nvSpPr>
        <p:spPr>
          <a:xfrm>
            <a:off x="1540723" y="1535048"/>
            <a:ext cx="1518364" cy="369332"/>
          </a:xfrm>
          <a:prstGeom prst="rect">
            <a:avLst/>
          </a:prstGeom>
          <a:solidFill>
            <a:srgbClr val="0070C0"/>
          </a:solidFill>
        </p:spPr>
        <p:txBody>
          <a:bodyPr wrap="none" rtlCol="0" anchor="ctr">
            <a:spAutoFit/>
          </a:bodyPr>
          <a:lstStyle/>
          <a:p>
            <a:r>
              <a:rPr lang="en-US" altLang="zh-CN" sz="1800" dirty="0">
                <a:solidFill>
                  <a:schemeClr val="bg1"/>
                </a:solidFill>
                <a:latin typeface="Arial" charset="0"/>
                <a:ea typeface="Arial" charset="0"/>
                <a:cs typeface="Arial" charset="0"/>
              </a:rPr>
              <a:t>Time</a:t>
            </a:r>
            <a:r>
              <a:rPr lang="zh-CN" altLang="en-US" sz="1800" dirty="0">
                <a:solidFill>
                  <a:schemeClr val="bg1"/>
                </a:solidFill>
                <a:latin typeface="Arial" charset="0"/>
                <a:ea typeface="Arial" charset="0"/>
                <a:cs typeface="Arial" charset="0"/>
              </a:rPr>
              <a:t> </a:t>
            </a:r>
            <a:r>
              <a:rPr lang="id-ID" sz="1800" dirty="0">
                <a:solidFill>
                  <a:schemeClr val="bg1"/>
                </a:solidFill>
                <a:latin typeface="Arial" charset="0"/>
                <a:ea typeface="Arial" charset="0"/>
                <a:cs typeface="Arial" charset="0"/>
              </a:rPr>
              <a:t>domain</a:t>
            </a:r>
          </a:p>
        </p:txBody>
      </p:sp>
      <p:sp>
        <p:nvSpPr>
          <p:cNvPr id="9" name="TextBox 18"/>
          <p:cNvSpPr txBox="1"/>
          <p:nvPr/>
        </p:nvSpPr>
        <p:spPr>
          <a:xfrm>
            <a:off x="5618986" y="1535048"/>
            <a:ext cx="2095445" cy="369332"/>
          </a:xfrm>
          <a:prstGeom prst="rect">
            <a:avLst/>
          </a:prstGeom>
          <a:solidFill>
            <a:srgbClr val="0070C0"/>
          </a:solidFill>
        </p:spPr>
        <p:txBody>
          <a:bodyPr wrap="none" rtlCol="0" anchor="ctr">
            <a:spAutoFit/>
          </a:bodyPr>
          <a:lstStyle/>
          <a:p>
            <a:r>
              <a:rPr lang="en-US" altLang="zh-CN" sz="1800" dirty="0">
                <a:solidFill>
                  <a:schemeClr val="bg1"/>
                </a:solidFill>
                <a:latin typeface="Arial" charset="0"/>
                <a:ea typeface="Arial" charset="0"/>
                <a:cs typeface="Arial" charset="0"/>
              </a:rPr>
              <a:t>Frequency</a:t>
            </a:r>
            <a:r>
              <a:rPr lang="zh-CN" altLang="en-US" sz="1800" dirty="0">
                <a:solidFill>
                  <a:schemeClr val="bg1"/>
                </a:solidFill>
                <a:latin typeface="Arial" charset="0"/>
                <a:ea typeface="Arial" charset="0"/>
                <a:cs typeface="Arial" charset="0"/>
              </a:rPr>
              <a:t> </a:t>
            </a:r>
            <a:r>
              <a:rPr lang="id-ID" sz="1800" dirty="0">
                <a:solidFill>
                  <a:schemeClr val="bg1"/>
                </a:solidFill>
                <a:latin typeface="Arial" charset="0"/>
                <a:ea typeface="Arial" charset="0"/>
                <a:cs typeface="Arial" charset="0"/>
              </a:rPr>
              <a:t>domain</a:t>
            </a:r>
            <a:endParaRPr lang="id-ID" sz="1400" dirty="0">
              <a:solidFill>
                <a:schemeClr val="bg1"/>
              </a:solidFill>
              <a:latin typeface="Arial" charset="0"/>
              <a:ea typeface="Arial" charset="0"/>
              <a:cs typeface="Arial" charset="0"/>
            </a:endParaRPr>
          </a:p>
        </p:txBody>
      </p:sp>
      <p:pic>
        <p:nvPicPr>
          <p:cNvPr id="24" name="图片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23605" y="4140303"/>
            <a:ext cx="3893546" cy="983547"/>
          </a:xfrm>
          <a:prstGeom prst="rect">
            <a:avLst/>
          </a:prstGeom>
        </p:spPr>
      </p:pic>
      <p:sp>
        <p:nvSpPr>
          <p:cNvPr id="39" name="矩形 38"/>
          <p:cNvSpPr/>
          <p:nvPr/>
        </p:nvSpPr>
        <p:spPr>
          <a:xfrm>
            <a:off x="4550476" y="4157682"/>
            <a:ext cx="2082799" cy="833073"/>
          </a:xfrm>
          <a:prstGeom prst="rect">
            <a:avLst/>
          </a:prstGeom>
          <a:noFill/>
          <a:ln w="38100">
            <a:solidFill>
              <a:srgbClr val="4E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76"/>
          </a:p>
        </p:txBody>
      </p:sp>
      <p:sp>
        <p:nvSpPr>
          <p:cNvPr id="41" name="圆角矩形标注 40"/>
          <p:cNvSpPr/>
          <p:nvPr/>
        </p:nvSpPr>
        <p:spPr>
          <a:xfrm>
            <a:off x="845444" y="3545905"/>
            <a:ext cx="2908921" cy="488432"/>
          </a:xfrm>
          <a:prstGeom prst="wedgeRoundRectCallout">
            <a:avLst>
              <a:gd name="adj1" fmla="val 20101"/>
              <a:gd name="adj2" fmla="val 114994"/>
              <a:gd name="adj3" fmla="val 16667"/>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400" dirty="0">
                <a:solidFill>
                  <a:srgbClr val="C00000"/>
                </a:solidFill>
                <a:latin typeface="Arial" charset="0"/>
                <a:ea typeface="Arial" charset="0"/>
                <a:cs typeface="Arial" charset="0"/>
              </a:rPr>
              <a:t>Measurement</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result</a:t>
            </a:r>
            <a:endParaRPr lang="zh-CN" altLang="en-US" sz="2400" dirty="0">
              <a:solidFill>
                <a:srgbClr val="C00000"/>
              </a:solidFill>
              <a:latin typeface="Arial" charset="0"/>
              <a:ea typeface="Arial" charset="0"/>
              <a:cs typeface="Arial" charset="0"/>
            </a:endParaRPr>
          </a:p>
        </p:txBody>
      </p:sp>
      <p:sp>
        <p:nvSpPr>
          <p:cNvPr id="42" name="圆角矩形标注 41"/>
          <p:cNvSpPr/>
          <p:nvPr/>
        </p:nvSpPr>
        <p:spPr>
          <a:xfrm>
            <a:off x="2137169" y="5256177"/>
            <a:ext cx="2999502" cy="488432"/>
          </a:xfrm>
          <a:prstGeom prst="wedgeRoundRectCallout">
            <a:avLst>
              <a:gd name="adj1" fmla="val 21250"/>
              <a:gd name="adj2" fmla="val -113467"/>
              <a:gd name="adj3" fmla="val 16667"/>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400" dirty="0">
                <a:solidFill>
                  <a:srgbClr val="C00000"/>
                </a:solidFill>
                <a:latin typeface="Arial" charset="0"/>
                <a:ea typeface="Arial" charset="0"/>
                <a:cs typeface="Arial" charset="0"/>
              </a:rPr>
              <a:t>Measurement</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matrix</a:t>
            </a:r>
            <a:endParaRPr lang="zh-CN" altLang="en-US" sz="2400" dirty="0">
              <a:solidFill>
                <a:srgbClr val="C00000"/>
              </a:solidFill>
              <a:latin typeface="Arial" charset="0"/>
              <a:ea typeface="Arial" charset="0"/>
              <a:cs typeface="Arial" charset="0"/>
            </a:endParaRPr>
          </a:p>
        </p:txBody>
      </p:sp>
      <p:sp>
        <p:nvSpPr>
          <p:cNvPr id="43" name="圆角矩形标注 42"/>
          <p:cNvSpPr/>
          <p:nvPr/>
        </p:nvSpPr>
        <p:spPr>
          <a:xfrm>
            <a:off x="5288728" y="3519160"/>
            <a:ext cx="3209211" cy="488432"/>
          </a:xfrm>
          <a:prstGeom prst="wedgeRoundRectCallout">
            <a:avLst>
              <a:gd name="adj1" fmla="val -20281"/>
              <a:gd name="adj2" fmla="val 108647"/>
              <a:gd name="adj3" fmla="val 16667"/>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400" dirty="0">
                <a:solidFill>
                  <a:srgbClr val="C00000"/>
                </a:solidFill>
                <a:latin typeface="Arial" charset="0"/>
                <a:ea typeface="Arial" charset="0"/>
                <a:cs typeface="Arial" charset="0"/>
              </a:rPr>
              <a:t>Sparse</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representation</a:t>
            </a:r>
            <a:endParaRPr lang="zh-CN" altLang="en-US" sz="2400" dirty="0">
              <a:solidFill>
                <a:srgbClr val="C00000"/>
              </a:solidFill>
              <a:latin typeface="Arial" charset="0"/>
              <a:ea typeface="Arial" charset="0"/>
              <a:cs typeface="Arial" charset="0"/>
            </a:endParaRPr>
          </a:p>
        </p:txBody>
      </p:sp>
      <p:sp>
        <p:nvSpPr>
          <p:cNvPr id="44" name="圆角矩形标注 43"/>
          <p:cNvSpPr/>
          <p:nvPr/>
        </p:nvSpPr>
        <p:spPr>
          <a:xfrm>
            <a:off x="5591875" y="5256177"/>
            <a:ext cx="2819891" cy="488432"/>
          </a:xfrm>
          <a:prstGeom prst="wedgeRoundRectCallout">
            <a:avLst>
              <a:gd name="adj1" fmla="val -46978"/>
              <a:gd name="adj2" fmla="val -100776"/>
              <a:gd name="adj3" fmla="val 16667"/>
            </a:avLst>
          </a:prstGeom>
          <a:ln>
            <a:solidFill>
              <a:srgbClr val="4EC1E9"/>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400" dirty="0">
                <a:solidFill>
                  <a:srgbClr val="4EC1E9"/>
                </a:solidFill>
                <a:latin typeface="Arial" charset="0"/>
                <a:ea typeface="Arial" charset="0"/>
                <a:cs typeface="Arial" charset="0"/>
              </a:rPr>
              <a:t>Time</a:t>
            </a:r>
            <a:r>
              <a:rPr lang="zh-CN" altLang="en-US" sz="2400" dirty="0">
                <a:solidFill>
                  <a:srgbClr val="4EC1E9"/>
                </a:solidFill>
                <a:latin typeface="Arial" charset="0"/>
                <a:ea typeface="Arial" charset="0"/>
                <a:cs typeface="Arial" charset="0"/>
              </a:rPr>
              <a:t> </a:t>
            </a:r>
            <a:r>
              <a:rPr lang="en-US" altLang="zh-CN" sz="2400" dirty="0">
                <a:solidFill>
                  <a:srgbClr val="4EC1E9"/>
                </a:solidFill>
                <a:latin typeface="Arial" charset="0"/>
                <a:ea typeface="Arial" charset="0"/>
                <a:cs typeface="Arial" charset="0"/>
              </a:rPr>
              <a:t>domain</a:t>
            </a:r>
            <a:r>
              <a:rPr lang="zh-CN" altLang="en-US" sz="2400" dirty="0">
                <a:solidFill>
                  <a:srgbClr val="4EC1E9"/>
                </a:solidFill>
                <a:latin typeface="Arial" charset="0"/>
                <a:ea typeface="Arial" charset="0"/>
                <a:cs typeface="Arial" charset="0"/>
              </a:rPr>
              <a:t> </a:t>
            </a:r>
            <a:r>
              <a:rPr lang="en-US" altLang="zh-CN" sz="2400" dirty="0">
                <a:solidFill>
                  <a:srgbClr val="4EC1E9"/>
                </a:solidFill>
                <a:latin typeface="Arial" charset="0"/>
                <a:ea typeface="Arial" charset="0"/>
                <a:cs typeface="Arial" charset="0"/>
              </a:rPr>
              <a:t>signal</a:t>
            </a:r>
            <a:endParaRPr lang="zh-CN" altLang="en-US" sz="2400" dirty="0">
              <a:solidFill>
                <a:srgbClr val="4EC1E9"/>
              </a:solidFill>
              <a:latin typeface="Arial" charset="0"/>
              <a:ea typeface="Arial" charset="0"/>
              <a:cs typeface="Arial" charset="0"/>
            </a:endParaRPr>
          </a:p>
        </p:txBody>
      </p:sp>
      <p:sp>
        <p:nvSpPr>
          <p:cNvPr id="2" name="Slide Number Placeholder 1">
            <a:extLst>
              <a:ext uri="{FF2B5EF4-FFF2-40B4-BE49-F238E27FC236}">
                <a16:creationId xmlns:a16="http://schemas.microsoft.com/office/drawing/2014/main" id="{7465EC1B-31CC-4479-BC5B-EA1DCE0C6070}"/>
              </a:ext>
            </a:extLst>
          </p:cNvPr>
          <p:cNvSpPr>
            <a:spLocks noGrp="1"/>
          </p:cNvSpPr>
          <p:nvPr>
            <p:ph type="sldNum" sz="quarter" idx="14"/>
          </p:nvPr>
        </p:nvSpPr>
        <p:spPr/>
        <p:txBody>
          <a:bodyPr/>
          <a:lstStyle/>
          <a:p>
            <a:fld id="{38D20CAA-975A-4355-A51B-30AFD740372B}" type="slidenum">
              <a:rPr lang="zh-CN" altLang="en-US" smtClean="0"/>
              <a:pPr/>
              <a:t>13</a:t>
            </a:fld>
            <a:endParaRPr lang="zh-CN" altLang="en-US"/>
          </a:p>
        </p:txBody>
      </p:sp>
    </p:spTree>
    <p:extLst>
      <p:ext uri="{BB962C8B-B14F-4D97-AF65-F5344CB8AC3E}">
        <p14:creationId xmlns:p14="http://schemas.microsoft.com/office/powerpoint/2010/main" val="1943679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down)">
                                      <p:cBhvr>
                                        <p:cTn id="1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27" name="Shape 342"/>
          <p:cNvSpPr>
            <a:spLocks noGrp="1"/>
          </p:cNvSpPr>
          <p:nvPr>
            <p:ph type="title"/>
          </p:nvPr>
        </p:nvSpPr>
        <p:spPr>
          <a:xfrm>
            <a:off x="732235" y="250031"/>
            <a:ext cx="7679531" cy="750094"/>
          </a:xfrm>
          <a:prstGeom prst="rect">
            <a:avLst/>
          </a:prstGeom>
        </p:spPr>
        <p:txBody>
          <a:bodyPr>
            <a:noAutofit/>
          </a:bodyPr>
          <a:lstStyle/>
          <a:p>
            <a:pPr lvl="0"/>
            <a:r>
              <a:rPr lang="en-US" altLang="zh-CN" sz="3200" cap="none" dirty="0">
                <a:solidFill>
                  <a:schemeClr val="bg1"/>
                </a:solidFill>
                <a:latin typeface="Comic Sans MS" charset="0"/>
                <a:ea typeface="Comic Sans MS" charset="0"/>
                <a:cs typeface="Comic Sans MS" charset="0"/>
              </a:rPr>
              <a:t>Compressive</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Sampling</a:t>
            </a:r>
            <a:endParaRPr sz="3200" cap="none" dirty="0">
              <a:solidFill>
                <a:schemeClr val="bg1"/>
              </a:solidFill>
              <a:latin typeface="Comic Sans MS" charset="0"/>
              <a:ea typeface="Comic Sans MS" charset="0"/>
              <a:cs typeface="Comic Sans MS" charset="0"/>
            </a:endParaRPr>
          </a:p>
        </p:txBody>
      </p:sp>
      <p:sp>
        <p:nvSpPr>
          <p:cNvPr id="40"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 name="矩形 1"/>
          <p:cNvSpPr/>
          <p:nvPr/>
        </p:nvSpPr>
        <p:spPr>
          <a:xfrm>
            <a:off x="732236" y="1988070"/>
            <a:ext cx="7679530" cy="2831544"/>
          </a:xfrm>
          <a:prstGeom prst="rect">
            <a:avLst/>
          </a:prstGeom>
        </p:spPr>
        <p:txBody>
          <a:bodyPr wrap="square">
            <a:spAutoFit/>
          </a:bodyPr>
          <a:lstStyle/>
          <a:p>
            <a:pPr lvl="0" algn="l">
              <a:spcAft>
                <a:spcPts val="1200"/>
              </a:spcAft>
              <a:defRPr sz="1800">
                <a:solidFill>
                  <a:srgbClr val="000000"/>
                </a:solidFill>
              </a:defRPr>
            </a:pPr>
            <a:r>
              <a:rPr lang="en-US" altLang="zh-CN" sz="2800" dirty="0">
                <a:solidFill>
                  <a:schemeClr val="tx1"/>
                </a:solidFill>
                <a:latin typeface="Arial" charset="0"/>
                <a:ea typeface="Arial" charset="0"/>
                <a:cs typeface="Arial" charset="0"/>
              </a:rPr>
              <a:t>Challenges:</a:t>
            </a:r>
            <a:endParaRPr lang="zh-CN" altLang="en-US" sz="2800" dirty="0">
              <a:solidFill>
                <a:schemeClr val="tx1"/>
              </a:solidFill>
              <a:latin typeface="Arial" charset="0"/>
              <a:ea typeface="Arial" charset="0"/>
              <a:cs typeface="Arial" charset="0"/>
            </a:endParaRPr>
          </a:p>
          <a:p>
            <a:pPr marL="342900" lvl="0" indent="-342900" algn="l">
              <a:spcAft>
                <a:spcPts val="1200"/>
              </a:spcAft>
              <a:buFont typeface="Arial" charset="0"/>
              <a:buChar char="•"/>
              <a:defRPr sz="1800">
                <a:solidFill>
                  <a:srgbClr val="000000"/>
                </a:solidFill>
              </a:defRPr>
            </a:pPr>
            <a:r>
              <a:rPr lang="en-US" altLang="zh-CN" sz="2400" dirty="0">
                <a:solidFill>
                  <a:schemeClr val="tx1"/>
                </a:solidFill>
                <a:latin typeface="Arial" charset="0"/>
                <a:ea typeface="Arial" charset="0"/>
                <a:cs typeface="Arial" charset="0"/>
              </a:rPr>
              <a:t>Requiring a very </a:t>
            </a:r>
            <a:r>
              <a:rPr lang="en-US" altLang="zh-CN" sz="2400" dirty="0">
                <a:solidFill>
                  <a:srgbClr val="C00000"/>
                </a:solidFill>
                <a:latin typeface="Arial" charset="0"/>
                <a:ea typeface="Arial" charset="0"/>
                <a:cs typeface="Arial" charset="0"/>
              </a:rPr>
              <a:t>sparse representation </a:t>
            </a:r>
            <a:r>
              <a:rPr lang="en-US" altLang="zh-CN" sz="2400" dirty="0">
                <a:solidFill>
                  <a:schemeClr val="tx1"/>
                </a:solidFill>
                <a:latin typeface="Arial" charset="0"/>
                <a:ea typeface="Arial" charset="0"/>
                <a:cs typeface="Arial" charset="0"/>
              </a:rPr>
              <a:t>of the signal.</a:t>
            </a:r>
            <a:endParaRPr lang="zh-CN" altLang="en-US" sz="2400" dirty="0">
              <a:solidFill>
                <a:schemeClr val="tx1"/>
              </a:solidFill>
              <a:latin typeface="Arial" charset="0"/>
              <a:ea typeface="Arial" charset="0"/>
              <a:cs typeface="Arial" charset="0"/>
            </a:endParaRPr>
          </a:p>
          <a:p>
            <a:pPr marL="342900" lvl="0" indent="-342900" algn="l">
              <a:spcAft>
                <a:spcPts val="1200"/>
              </a:spcAft>
              <a:buFont typeface="Arial" charset="0"/>
              <a:buChar char="•"/>
              <a:defRPr sz="1800">
                <a:solidFill>
                  <a:srgbClr val="000000"/>
                </a:solidFill>
              </a:defRPr>
            </a:pPr>
            <a:endParaRPr lang="zh-CN" altLang="en-US" sz="2400" dirty="0">
              <a:solidFill>
                <a:schemeClr val="tx1"/>
              </a:solidFill>
              <a:latin typeface="Arial" charset="0"/>
              <a:ea typeface="Arial" charset="0"/>
              <a:cs typeface="Arial" charset="0"/>
            </a:endParaRPr>
          </a:p>
          <a:p>
            <a:pPr marL="342900" lvl="0" indent="-342900" algn="l">
              <a:spcAft>
                <a:spcPts val="1200"/>
              </a:spcAft>
              <a:buFont typeface="Arial" charset="0"/>
              <a:buChar char="•"/>
              <a:defRPr sz="1800">
                <a:solidFill>
                  <a:srgbClr val="000000"/>
                </a:solidFill>
              </a:defRPr>
            </a:pPr>
            <a:r>
              <a:rPr lang="en-US" altLang="zh-CN" sz="2400" dirty="0">
                <a:solidFill>
                  <a:schemeClr val="tx1"/>
                </a:solidFill>
                <a:latin typeface="Arial" charset="0"/>
                <a:ea typeface="Arial" charset="0"/>
                <a:cs typeface="Arial" charset="0"/>
              </a:rPr>
              <a:t>Scheduling the sampling based on a </a:t>
            </a:r>
            <a:r>
              <a:rPr lang="en-US" altLang="zh-CN" sz="2400" dirty="0">
                <a:solidFill>
                  <a:srgbClr val="C00000"/>
                </a:solidFill>
                <a:latin typeface="Arial" charset="0"/>
                <a:ea typeface="Arial" charset="0"/>
                <a:cs typeface="Arial" charset="0"/>
              </a:rPr>
              <a:t>random measurement matrix</a:t>
            </a:r>
            <a:r>
              <a:rPr lang="en-US" altLang="zh-CN" sz="2400" dirty="0">
                <a:solidFill>
                  <a:schemeClr val="tx1"/>
                </a:solidFill>
                <a:latin typeface="Arial" charset="0"/>
                <a:ea typeface="Arial" charset="0"/>
                <a:cs typeface="Arial" charset="0"/>
              </a:rPr>
              <a:t>, but the reading of COTS reader is out of control. </a:t>
            </a:r>
          </a:p>
        </p:txBody>
      </p:sp>
      <p:sp>
        <p:nvSpPr>
          <p:cNvPr id="3" name="Slide Number Placeholder 2">
            <a:extLst>
              <a:ext uri="{FF2B5EF4-FFF2-40B4-BE49-F238E27FC236}">
                <a16:creationId xmlns:a16="http://schemas.microsoft.com/office/drawing/2014/main" id="{95B67D1F-361C-4921-9448-058861962222}"/>
              </a:ext>
            </a:extLst>
          </p:cNvPr>
          <p:cNvSpPr>
            <a:spLocks noGrp="1"/>
          </p:cNvSpPr>
          <p:nvPr>
            <p:ph type="sldNum" sz="quarter" idx="14"/>
          </p:nvPr>
        </p:nvSpPr>
        <p:spPr/>
        <p:txBody>
          <a:bodyPr/>
          <a:lstStyle/>
          <a:p>
            <a:fld id="{38D20CAA-975A-4355-A51B-30AFD740372B}" type="slidenum">
              <a:rPr lang="zh-CN" altLang="en-US" smtClean="0"/>
              <a:pPr/>
              <a:t>14</a:t>
            </a:fld>
            <a:endParaRPr lang="zh-CN" altLang="en-US"/>
          </a:p>
        </p:txBody>
      </p:sp>
    </p:spTree>
    <p:extLst>
      <p:ext uri="{BB962C8B-B14F-4D97-AF65-F5344CB8AC3E}">
        <p14:creationId xmlns:p14="http://schemas.microsoft.com/office/powerpoint/2010/main" val="1840735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27" name="Shape 342"/>
          <p:cNvSpPr>
            <a:spLocks noGrp="1"/>
          </p:cNvSpPr>
          <p:nvPr>
            <p:ph type="title"/>
          </p:nvPr>
        </p:nvSpPr>
        <p:spPr>
          <a:xfrm>
            <a:off x="732235" y="250031"/>
            <a:ext cx="7679531" cy="750094"/>
          </a:xfrm>
          <a:prstGeom prst="rect">
            <a:avLst/>
          </a:prstGeom>
        </p:spPr>
        <p:txBody>
          <a:bodyPr>
            <a:noAutofit/>
          </a:bodyPr>
          <a:lstStyle/>
          <a:p>
            <a:pPr lvl="0"/>
            <a:r>
              <a:rPr lang="en-US" altLang="zh-CN" sz="3200" cap="none" dirty="0">
                <a:solidFill>
                  <a:schemeClr val="bg1"/>
                </a:solidFill>
                <a:latin typeface="Comic Sans MS" charset="0"/>
                <a:ea typeface="Comic Sans MS" charset="0"/>
                <a:cs typeface="Comic Sans MS" charset="0"/>
              </a:rPr>
              <a:t>Compressive</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Reading</a:t>
            </a:r>
            <a:endParaRPr sz="3200" cap="none" dirty="0">
              <a:solidFill>
                <a:schemeClr val="bg1"/>
              </a:solidFill>
              <a:latin typeface="Comic Sans MS" charset="0"/>
              <a:ea typeface="Comic Sans MS" charset="0"/>
              <a:cs typeface="Comic Sans MS" charset="0"/>
            </a:endParaRPr>
          </a:p>
        </p:txBody>
      </p:sp>
      <p:sp>
        <p:nvSpPr>
          <p:cNvPr id="40"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8" name="圆角矩形 7"/>
          <p:cNvSpPr/>
          <p:nvPr/>
        </p:nvSpPr>
        <p:spPr>
          <a:xfrm>
            <a:off x="652291" y="4716930"/>
            <a:ext cx="3168204" cy="1135063"/>
          </a:xfrm>
          <a:prstGeom prst="roundRect">
            <a:avLst>
              <a:gd name="adj" fmla="val 5360"/>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584200" rtl="0" hangingPunct="0"/>
            <a:r>
              <a:rPr lang="en-US" altLang="zh-CN" sz="2000" dirty="0">
                <a:solidFill>
                  <a:srgbClr val="C00000"/>
                </a:solidFill>
                <a:latin typeface="Arial" charset="0"/>
                <a:ea typeface="Arial" charset="0"/>
                <a:cs typeface="Arial" charset="0"/>
              </a:rPr>
              <a:t>Rotation signal has a very sparse</a:t>
            </a:r>
            <a:r>
              <a:rPr lang="zh-CN" altLang="en-US" sz="2000" dirty="0">
                <a:solidFill>
                  <a:srgbClr val="C00000"/>
                </a:solidFill>
                <a:latin typeface="Arial" charset="0"/>
                <a:ea typeface="Arial" charset="0"/>
                <a:cs typeface="Arial" charset="0"/>
              </a:rPr>
              <a:t> </a:t>
            </a:r>
            <a:r>
              <a:rPr lang="en-US" altLang="zh-CN" sz="2000" dirty="0">
                <a:solidFill>
                  <a:srgbClr val="C00000"/>
                </a:solidFill>
                <a:latin typeface="Arial" charset="0"/>
                <a:ea typeface="Arial" charset="0"/>
                <a:cs typeface="Arial" charset="0"/>
              </a:rPr>
              <a:t>representation in Fourier domain</a:t>
            </a:r>
          </a:p>
        </p:txBody>
      </p:sp>
      <p:sp>
        <p:nvSpPr>
          <p:cNvPr id="3" name="Slide Number Placeholder 2">
            <a:extLst>
              <a:ext uri="{FF2B5EF4-FFF2-40B4-BE49-F238E27FC236}">
                <a16:creationId xmlns:a16="http://schemas.microsoft.com/office/drawing/2014/main" id="{5796EE35-559C-40E3-946D-1DACDE2875D6}"/>
              </a:ext>
            </a:extLst>
          </p:cNvPr>
          <p:cNvSpPr>
            <a:spLocks noGrp="1"/>
          </p:cNvSpPr>
          <p:nvPr>
            <p:ph type="sldNum" sz="quarter" idx="14"/>
          </p:nvPr>
        </p:nvSpPr>
        <p:spPr/>
        <p:txBody>
          <a:bodyPr/>
          <a:lstStyle/>
          <a:p>
            <a:fld id="{38D20CAA-975A-4355-A51B-30AFD740372B}" type="slidenum">
              <a:rPr lang="zh-CN" altLang="en-US" smtClean="0"/>
              <a:pPr/>
              <a:t>15</a:t>
            </a:fld>
            <a:endParaRPr lang="zh-CN" altLang="en-US"/>
          </a:p>
        </p:txBody>
      </p:sp>
      <p:pic>
        <p:nvPicPr>
          <p:cNvPr id="9" name="图片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412" y="2020502"/>
            <a:ext cx="3531963" cy="2478188"/>
          </a:xfrm>
          <a:prstGeom prst="rect">
            <a:avLst/>
          </a:prstGeom>
        </p:spPr>
      </p:pic>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51089" y="2838490"/>
            <a:ext cx="2143594" cy="703470"/>
          </a:xfrm>
          <a:prstGeom prst="rect">
            <a:avLst/>
          </a:prstGeom>
        </p:spPr>
      </p:pic>
      <p:pic>
        <p:nvPicPr>
          <p:cNvPr id="11" name="图片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52078" y="2345881"/>
            <a:ext cx="4387594" cy="1827429"/>
          </a:xfrm>
          <a:prstGeom prst="rect">
            <a:avLst/>
          </a:prstGeom>
        </p:spPr>
      </p:pic>
      <p:pic>
        <p:nvPicPr>
          <p:cNvPr id="12" name="图片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39946" y="2218111"/>
            <a:ext cx="696516" cy="589359"/>
          </a:xfrm>
          <a:prstGeom prst="rect">
            <a:avLst/>
          </a:prstGeom>
        </p:spPr>
      </p:pic>
      <p:sp>
        <p:nvSpPr>
          <p:cNvPr id="13" name="TextBox 18"/>
          <p:cNvSpPr txBox="1"/>
          <p:nvPr/>
        </p:nvSpPr>
        <p:spPr>
          <a:xfrm>
            <a:off x="6070397" y="1763977"/>
            <a:ext cx="2081018" cy="400110"/>
          </a:xfrm>
          <a:prstGeom prst="rect">
            <a:avLst/>
          </a:prstGeom>
          <a:solidFill>
            <a:srgbClr val="0070C0"/>
          </a:solidFill>
        </p:spPr>
        <p:txBody>
          <a:bodyPr wrap="none" rtlCol="0" anchor="ctr">
            <a:spAutoFit/>
          </a:bodyPr>
          <a:lstStyle/>
          <a:p>
            <a:r>
              <a:rPr lang="en-US" altLang="zh-CN" sz="2000" dirty="0">
                <a:solidFill>
                  <a:schemeClr val="bg1"/>
                </a:solidFill>
                <a:latin typeface="Arial" charset="0"/>
                <a:ea typeface="Arial" charset="0"/>
                <a:cs typeface="Arial" charset="0"/>
              </a:rPr>
              <a:t>Random</a:t>
            </a:r>
            <a:r>
              <a:rPr lang="zh-CN" altLang="en-US" sz="2000" dirty="0">
                <a:solidFill>
                  <a:schemeClr val="bg1"/>
                </a:solidFill>
                <a:latin typeface="Arial" charset="0"/>
                <a:ea typeface="Arial" charset="0"/>
                <a:cs typeface="Arial" charset="0"/>
              </a:rPr>
              <a:t> </a:t>
            </a:r>
            <a:r>
              <a:rPr lang="en-US" altLang="zh-CN" sz="2000" dirty="0">
                <a:solidFill>
                  <a:schemeClr val="bg1"/>
                </a:solidFill>
                <a:latin typeface="Arial" charset="0"/>
                <a:ea typeface="Arial" charset="0"/>
                <a:cs typeface="Arial" charset="0"/>
              </a:rPr>
              <a:t>reading</a:t>
            </a:r>
            <a:endParaRPr lang="id-ID" sz="2000" dirty="0">
              <a:solidFill>
                <a:schemeClr val="bg1"/>
              </a:solidFill>
              <a:latin typeface="Arial" charset="0"/>
              <a:ea typeface="Arial" charset="0"/>
              <a:cs typeface="Arial" charset="0"/>
            </a:endParaRPr>
          </a:p>
        </p:txBody>
      </p:sp>
      <p:sp>
        <p:nvSpPr>
          <p:cNvPr id="14" name="圆角矩形 13"/>
          <p:cNvSpPr/>
          <p:nvPr/>
        </p:nvSpPr>
        <p:spPr>
          <a:xfrm>
            <a:off x="5023528" y="4716930"/>
            <a:ext cx="3607125" cy="1135063"/>
          </a:xfrm>
          <a:prstGeom prst="roundRect">
            <a:avLst>
              <a:gd name="adj" fmla="val 6774"/>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584200" rtl="0" hangingPunct="0"/>
            <a:r>
              <a:rPr lang="en-US" altLang="zh-CN" sz="2000">
                <a:solidFill>
                  <a:srgbClr val="C00000"/>
                </a:solidFill>
                <a:latin typeface="Arial" charset="0"/>
                <a:ea typeface="Arial" charset="0"/>
                <a:cs typeface="Arial" charset="0"/>
              </a:rPr>
              <a:t>COTS </a:t>
            </a:r>
            <a:r>
              <a:rPr lang="en-US" altLang="zh-CN" sz="2000" dirty="0">
                <a:solidFill>
                  <a:srgbClr val="C00000"/>
                </a:solidFill>
                <a:latin typeface="Arial" charset="0"/>
                <a:ea typeface="Arial" charset="0"/>
                <a:cs typeface="Arial" charset="0"/>
              </a:rPr>
              <a:t>reader randomly reads tag, offering an inherent random sampling</a:t>
            </a:r>
          </a:p>
        </p:txBody>
      </p:sp>
    </p:spTree>
    <p:extLst>
      <p:ext uri="{BB962C8B-B14F-4D97-AF65-F5344CB8AC3E}">
        <p14:creationId xmlns:p14="http://schemas.microsoft.com/office/powerpoint/2010/main" val="365547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27" name="Shape 342"/>
          <p:cNvSpPr>
            <a:spLocks noGrp="1"/>
          </p:cNvSpPr>
          <p:nvPr>
            <p:ph type="title"/>
          </p:nvPr>
        </p:nvSpPr>
        <p:spPr>
          <a:xfrm>
            <a:off x="732235" y="250031"/>
            <a:ext cx="7679531" cy="750094"/>
          </a:xfrm>
          <a:prstGeom prst="rect">
            <a:avLst/>
          </a:prstGeom>
        </p:spPr>
        <p:txBody>
          <a:bodyPr>
            <a:noAutofit/>
          </a:bodyPr>
          <a:lstStyle/>
          <a:p>
            <a:pPr lvl="0"/>
            <a:r>
              <a:rPr lang="en-US" altLang="zh-CN" sz="3200" cap="none" dirty="0">
                <a:solidFill>
                  <a:schemeClr val="bg1"/>
                </a:solidFill>
                <a:latin typeface="Comic Sans MS" charset="0"/>
                <a:ea typeface="Comic Sans MS" charset="0"/>
                <a:cs typeface="Comic Sans MS" charset="0"/>
              </a:rPr>
              <a:t>Compressive</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Reading</a:t>
            </a:r>
            <a:endParaRPr sz="3200" cap="none" dirty="0">
              <a:solidFill>
                <a:schemeClr val="bg1"/>
              </a:solidFill>
              <a:latin typeface="Comic Sans MS" charset="0"/>
              <a:ea typeface="Comic Sans MS" charset="0"/>
              <a:cs typeface="Comic Sans MS" charset="0"/>
            </a:endParaRPr>
          </a:p>
        </p:txBody>
      </p:sp>
      <p:sp>
        <p:nvSpPr>
          <p:cNvPr id="40"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6" name="Shape 342"/>
          <p:cNvSpPr txBox="1">
            <a:spLocks/>
          </p:cNvSpPr>
          <p:nvPr/>
        </p:nvSpPr>
        <p:spPr>
          <a:xfrm>
            <a:off x="732234" y="1342298"/>
            <a:ext cx="7679531" cy="750094"/>
          </a:xfrm>
          <a:prstGeom prst="rect">
            <a:avLst/>
          </a:prstGeom>
        </p:spPr>
        <p:txBody>
          <a:bodyPr vert="horz" lIns="64294" tIns="32147" rIns="64294" bIns="32147" rtlCol="0" anchor="ctr">
            <a:noAutofit/>
          </a:bodyPr>
          <a:lstStyle>
            <a:lvl1pPr algn="ctr" defTabSz="584200" eaLnBrk="1" hangingPunct="1">
              <a:defRPr sz="8400" b="1" cap="all">
                <a:solidFill>
                  <a:srgbClr val="727272"/>
                </a:solidFill>
                <a:latin typeface="+mj-lt"/>
                <a:ea typeface="+mj-ea"/>
                <a:cs typeface="+mj-cs"/>
                <a:sym typeface="나눔손글씨 펜"/>
              </a:defRPr>
            </a:lvl1pPr>
            <a:lvl2pPr indent="228600" algn="ctr" defTabSz="584200" eaLnBrk="1" hangingPunct="1">
              <a:defRPr sz="8400" b="1" cap="all">
                <a:solidFill>
                  <a:srgbClr val="727272"/>
                </a:solidFill>
                <a:latin typeface="+mj-lt"/>
                <a:ea typeface="+mj-ea"/>
                <a:cs typeface="+mj-cs"/>
                <a:sym typeface="나눔손글씨 펜"/>
              </a:defRPr>
            </a:lvl2pPr>
            <a:lvl3pPr indent="457200" algn="ctr" defTabSz="584200" eaLnBrk="1" hangingPunct="1">
              <a:defRPr sz="8400" b="1" cap="all">
                <a:solidFill>
                  <a:srgbClr val="727272"/>
                </a:solidFill>
                <a:latin typeface="+mj-lt"/>
                <a:ea typeface="+mj-ea"/>
                <a:cs typeface="+mj-cs"/>
                <a:sym typeface="나눔손글씨 펜"/>
              </a:defRPr>
            </a:lvl3pPr>
            <a:lvl4pPr indent="685800" algn="ctr" defTabSz="584200" eaLnBrk="1" hangingPunct="1">
              <a:defRPr sz="8400" b="1" cap="all">
                <a:solidFill>
                  <a:srgbClr val="727272"/>
                </a:solidFill>
                <a:latin typeface="+mj-lt"/>
                <a:ea typeface="+mj-ea"/>
                <a:cs typeface="+mj-cs"/>
                <a:sym typeface="나눔손글씨 펜"/>
              </a:defRPr>
            </a:lvl4pPr>
            <a:lvl5pPr indent="914400" algn="ctr" defTabSz="584200" eaLnBrk="1" hangingPunct="1">
              <a:defRPr sz="8400" b="1" cap="all">
                <a:solidFill>
                  <a:srgbClr val="727272"/>
                </a:solidFill>
                <a:latin typeface="+mj-lt"/>
                <a:ea typeface="+mj-ea"/>
                <a:cs typeface="+mj-cs"/>
                <a:sym typeface="나눔손글씨 펜"/>
              </a:defRPr>
            </a:lvl5pPr>
            <a:lvl6pPr indent="1143000" algn="ctr" defTabSz="584200" eaLnBrk="1" hangingPunct="1">
              <a:defRPr sz="8400" b="1" cap="all">
                <a:solidFill>
                  <a:srgbClr val="727272"/>
                </a:solidFill>
                <a:latin typeface="+mj-lt"/>
                <a:ea typeface="+mj-ea"/>
                <a:cs typeface="+mj-cs"/>
                <a:sym typeface="나눔손글씨 펜"/>
              </a:defRPr>
            </a:lvl6pPr>
            <a:lvl7pPr indent="1371600" algn="ctr" defTabSz="584200" eaLnBrk="1" hangingPunct="1">
              <a:defRPr sz="8400" b="1" cap="all">
                <a:solidFill>
                  <a:srgbClr val="727272"/>
                </a:solidFill>
                <a:latin typeface="+mj-lt"/>
                <a:ea typeface="+mj-ea"/>
                <a:cs typeface="+mj-cs"/>
                <a:sym typeface="나눔손글씨 펜"/>
              </a:defRPr>
            </a:lvl7pPr>
            <a:lvl8pPr indent="1600200" algn="ctr" defTabSz="584200" eaLnBrk="1" hangingPunct="1">
              <a:defRPr sz="8400" b="1" cap="all">
                <a:solidFill>
                  <a:srgbClr val="727272"/>
                </a:solidFill>
                <a:latin typeface="+mj-lt"/>
                <a:ea typeface="+mj-ea"/>
                <a:cs typeface="+mj-cs"/>
                <a:sym typeface="나눔손글씨 펜"/>
              </a:defRPr>
            </a:lvl8pPr>
            <a:lvl9pPr indent="1828800" algn="ctr" defTabSz="584200" eaLnBrk="1" hangingPunct="1">
              <a:defRPr sz="8400" b="1" cap="all">
                <a:solidFill>
                  <a:srgbClr val="727272"/>
                </a:solidFill>
                <a:latin typeface="+mj-lt"/>
                <a:ea typeface="+mj-ea"/>
                <a:cs typeface="+mj-cs"/>
                <a:sym typeface="나눔손글씨 펜"/>
              </a:defRPr>
            </a:lvl9pPr>
          </a:lstStyle>
          <a:p>
            <a:r>
              <a:rPr lang="en-US" altLang="zh-CN" sz="2800" cap="none" dirty="0">
                <a:solidFill>
                  <a:schemeClr val="tx1">
                    <a:lumMod val="50000"/>
                    <a:lumOff val="50000"/>
                  </a:schemeClr>
                </a:solidFill>
                <a:latin typeface="Comic Sans MS" panose="030F0702030302020204" pitchFamily="66" charset="0"/>
              </a:rPr>
              <a:t>Construct</a:t>
            </a:r>
            <a:r>
              <a:rPr lang="zh-CN" altLang="en-US" sz="2800" cap="none" dirty="0">
                <a:solidFill>
                  <a:schemeClr val="tx1">
                    <a:lumMod val="50000"/>
                    <a:lumOff val="50000"/>
                  </a:schemeClr>
                </a:solidFill>
                <a:latin typeface="Comic Sans MS" panose="030F0702030302020204" pitchFamily="66" charset="0"/>
              </a:rPr>
              <a:t> </a:t>
            </a:r>
            <a:r>
              <a:rPr lang="en-US" altLang="zh-CN" sz="2800" cap="none" dirty="0">
                <a:solidFill>
                  <a:schemeClr val="tx1">
                    <a:lumMod val="50000"/>
                    <a:lumOff val="50000"/>
                  </a:schemeClr>
                </a:solidFill>
                <a:latin typeface="Comic Sans MS" panose="030F0702030302020204" pitchFamily="66" charset="0"/>
              </a:rPr>
              <a:t>measurement</a:t>
            </a:r>
            <a:r>
              <a:rPr lang="zh-CN" altLang="en-US" sz="2800" cap="none" dirty="0">
                <a:solidFill>
                  <a:schemeClr val="tx1">
                    <a:lumMod val="50000"/>
                    <a:lumOff val="50000"/>
                  </a:schemeClr>
                </a:solidFill>
                <a:latin typeface="Comic Sans MS" panose="030F0702030302020204" pitchFamily="66" charset="0"/>
              </a:rPr>
              <a:t> </a:t>
            </a:r>
            <a:r>
              <a:rPr lang="en-US" altLang="zh-CN" sz="2800" cap="none" dirty="0">
                <a:solidFill>
                  <a:schemeClr val="tx1">
                    <a:lumMod val="50000"/>
                    <a:lumOff val="50000"/>
                  </a:schemeClr>
                </a:solidFill>
                <a:latin typeface="Comic Sans MS" panose="030F0702030302020204" pitchFamily="66" charset="0"/>
              </a:rPr>
              <a:t>matrix</a:t>
            </a:r>
            <a:endParaRPr lang="en-US" sz="2800" cap="none" dirty="0">
              <a:solidFill>
                <a:schemeClr val="tx1">
                  <a:lumMod val="50000"/>
                  <a:lumOff val="50000"/>
                </a:schemeClr>
              </a:solidFill>
              <a:latin typeface="Comic Sans MS" panose="030F0702030302020204" pitchFamily="66" charset="0"/>
            </a:endParaRPr>
          </a:p>
        </p:txBody>
      </p:sp>
      <p:pic>
        <p:nvPicPr>
          <p:cNvPr id="5" name="Picture 4">
            <a:extLst>
              <a:ext uri="{FF2B5EF4-FFF2-40B4-BE49-F238E27FC236}">
                <a16:creationId xmlns:a16="http://schemas.microsoft.com/office/drawing/2014/main" id="{BD29B0AF-B603-4F00-98DD-424E74FB9C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054" y="2624941"/>
            <a:ext cx="2898189" cy="2128709"/>
          </a:xfrm>
          <a:prstGeom prst="rect">
            <a:avLst/>
          </a:prstGeom>
        </p:spPr>
      </p:pic>
      <p:grpSp>
        <p:nvGrpSpPr>
          <p:cNvPr id="10" name="组 9"/>
          <p:cNvGrpSpPr/>
          <p:nvPr/>
        </p:nvGrpSpPr>
        <p:grpSpPr>
          <a:xfrm>
            <a:off x="495993" y="2609443"/>
            <a:ext cx="4583660" cy="2144207"/>
            <a:chOff x="526990" y="2609443"/>
            <a:chExt cx="4583660" cy="2144207"/>
          </a:xfrm>
        </p:grpSpPr>
        <p:pic>
          <p:nvPicPr>
            <p:cNvPr id="7" name="Picture 6">
              <a:extLst>
                <a:ext uri="{FF2B5EF4-FFF2-40B4-BE49-F238E27FC236}">
                  <a16:creationId xmlns:a16="http://schemas.microsoft.com/office/drawing/2014/main" id="{0CF44CE3-8C52-4FB0-A42B-475F4C3511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7086" y="2609443"/>
              <a:ext cx="323564" cy="212870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6990" y="2697052"/>
              <a:ext cx="4260096" cy="2056598"/>
            </a:xfrm>
            <a:prstGeom prst="rect">
              <a:avLst/>
            </a:prstGeom>
          </p:spPr>
        </p:pic>
      </p:grpSp>
      <p:sp>
        <p:nvSpPr>
          <p:cNvPr id="13" name="TextBox 18"/>
          <p:cNvSpPr txBox="1"/>
          <p:nvPr/>
        </p:nvSpPr>
        <p:spPr>
          <a:xfrm>
            <a:off x="1995328" y="2223836"/>
            <a:ext cx="2520241" cy="400110"/>
          </a:xfrm>
          <a:prstGeom prst="rect">
            <a:avLst/>
          </a:prstGeom>
          <a:solidFill>
            <a:srgbClr val="0070C0"/>
          </a:solidFill>
        </p:spPr>
        <p:txBody>
          <a:bodyPr wrap="none" rtlCol="0" anchor="ctr">
            <a:spAutoFit/>
          </a:bodyPr>
          <a:lstStyle/>
          <a:p>
            <a:r>
              <a:rPr lang="en-US" altLang="zh-CN" sz="2000" dirty="0">
                <a:solidFill>
                  <a:schemeClr val="bg1"/>
                </a:solidFill>
                <a:latin typeface="Arial" charset="0"/>
                <a:ea typeface="Arial" charset="0"/>
                <a:cs typeface="Arial" charset="0"/>
              </a:rPr>
              <a:t>Measurement</a:t>
            </a:r>
            <a:r>
              <a:rPr lang="zh-CN" altLang="en-US" sz="2000" dirty="0">
                <a:solidFill>
                  <a:schemeClr val="bg1"/>
                </a:solidFill>
                <a:latin typeface="Arial" charset="0"/>
                <a:ea typeface="Arial" charset="0"/>
                <a:cs typeface="Arial" charset="0"/>
              </a:rPr>
              <a:t> </a:t>
            </a:r>
            <a:r>
              <a:rPr lang="en-US" altLang="zh-CN" sz="2000" dirty="0">
                <a:solidFill>
                  <a:schemeClr val="bg1"/>
                </a:solidFill>
                <a:latin typeface="Arial" charset="0"/>
                <a:ea typeface="Arial" charset="0"/>
                <a:cs typeface="Arial" charset="0"/>
              </a:rPr>
              <a:t>model</a:t>
            </a:r>
            <a:endParaRPr lang="id-ID" sz="2000" dirty="0">
              <a:solidFill>
                <a:schemeClr val="bg1"/>
              </a:solidFill>
              <a:latin typeface="Arial" charset="0"/>
              <a:ea typeface="Arial" charset="0"/>
              <a:cs typeface="Arial" charset="0"/>
            </a:endParaRPr>
          </a:p>
        </p:txBody>
      </p:sp>
      <p:sp>
        <p:nvSpPr>
          <p:cNvPr id="14" name="TextBox 18"/>
          <p:cNvSpPr txBox="1"/>
          <p:nvPr/>
        </p:nvSpPr>
        <p:spPr>
          <a:xfrm>
            <a:off x="6329624" y="2223836"/>
            <a:ext cx="1669047" cy="400110"/>
          </a:xfrm>
          <a:prstGeom prst="rect">
            <a:avLst/>
          </a:prstGeom>
          <a:solidFill>
            <a:srgbClr val="0070C0"/>
          </a:solidFill>
        </p:spPr>
        <p:txBody>
          <a:bodyPr wrap="none" rtlCol="0" anchor="ctr">
            <a:spAutoFit/>
          </a:bodyPr>
          <a:lstStyle/>
          <a:p>
            <a:r>
              <a:rPr lang="en-US" altLang="zh-CN" sz="2000" dirty="0">
                <a:solidFill>
                  <a:schemeClr val="bg1"/>
                </a:solidFill>
                <a:latin typeface="Arial" charset="0"/>
                <a:ea typeface="Arial" charset="0"/>
                <a:cs typeface="Arial" charset="0"/>
              </a:rPr>
              <a:t>Signal</a:t>
            </a:r>
            <a:r>
              <a:rPr lang="zh-CN" altLang="en-US" sz="2000" dirty="0">
                <a:solidFill>
                  <a:schemeClr val="bg1"/>
                </a:solidFill>
                <a:latin typeface="Arial" charset="0"/>
                <a:ea typeface="Arial" charset="0"/>
                <a:cs typeface="Arial" charset="0"/>
              </a:rPr>
              <a:t> </a:t>
            </a:r>
            <a:r>
              <a:rPr lang="en-US" altLang="zh-CN" sz="2000" dirty="0">
                <a:solidFill>
                  <a:schemeClr val="bg1"/>
                </a:solidFill>
                <a:latin typeface="Arial" charset="0"/>
                <a:ea typeface="Arial" charset="0"/>
                <a:cs typeface="Arial" charset="0"/>
              </a:rPr>
              <a:t>model</a:t>
            </a:r>
            <a:endParaRPr lang="id-ID" sz="2000" dirty="0">
              <a:solidFill>
                <a:schemeClr val="bg1"/>
              </a:solidFill>
              <a:latin typeface="Arial" charset="0"/>
              <a:ea typeface="Arial" charset="0"/>
              <a:cs typeface="Arial" charset="0"/>
            </a:endParaRPr>
          </a:p>
        </p:txBody>
      </p:sp>
      <p:sp>
        <p:nvSpPr>
          <p:cNvPr id="15" name="圆角矩形标注 14"/>
          <p:cNvSpPr/>
          <p:nvPr/>
        </p:nvSpPr>
        <p:spPr>
          <a:xfrm>
            <a:off x="2495227" y="5289255"/>
            <a:ext cx="2422644" cy="420328"/>
          </a:xfrm>
          <a:prstGeom prst="wedgeRoundRectCallout">
            <a:avLst>
              <a:gd name="adj1" fmla="val 47005"/>
              <a:gd name="adj2" fmla="val -159434"/>
              <a:gd name="adj3" fmla="val 16667"/>
            </a:avLst>
          </a:prstGeom>
          <a:ln>
            <a:solidFill>
              <a:srgbClr val="4EC1E9"/>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000" dirty="0">
                <a:solidFill>
                  <a:srgbClr val="4EC1E9"/>
                </a:solidFill>
                <a:latin typeface="Arial" charset="0"/>
                <a:ea typeface="Arial" charset="0"/>
                <a:cs typeface="Arial" charset="0"/>
              </a:rPr>
              <a:t>Time</a:t>
            </a:r>
            <a:r>
              <a:rPr lang="zh-CN" altLang="en-US" sz="2000" dirty="0">
                <a:solidFill>
                  <a:srgbClr val="4EC1E9"/>
                </a:solidFill>
                <a:latin typeface="Arial" charset="0"/>
                <a:ea typeface="Arial" charset="0"/>
                <a:cs typeface="Arial" charset="0"/>
              </a:rPr>
              <a:t> </a:t>
            </a:r>
            <a:r>
              <a:rPr lang="en-US" altLang="zh-CN" sz="2000" dirty="0">
                <a:solidFill>
                  <a:srgbClr val="4EC1E9"/>
                </a:solidFill>
                <a:latin typeface="Arial" charset="0"/>
                <a:ea typeface="Arial" charset="0"/>
                <a:cs typeface="Arial" charset="0"/>
              </a:rPr>
              <a:t>domain</a:t>
            </a:r>
            <a:r>
              <a:rPr lang="zh-CN" altLang="en-US" sz="2000" dirty="0">
                <a:solidFill>
                  <a:srgbClr val="4EC1E9"/>
                </a:solidFill>
                <a:latin typeface="Arial" charset="0"/>
                <a:ea typeface="Arial" charset="0"/>
                <a:cs typeface="Arial" charset="0"/>
              </a:rPr>
              <a:t> </a:t>
            </a:r>
            <a:r>
              <a:rPr lang="en-US" altLang="zh-CN" sz="2000" dirty="0">
                <a:solidFill>
                  <a:srgbClr val="4EC1E9"/>
                </a:solidFill>
                <a:latin typeface="Arial" charset="0"/>
                <a:ea typeface="Arial" charset="0"/>
                <a:cs typeface="Arial" charset="0"/>
              </a:rPr>
              <a:t>signal</a:t>
            </a:r>
            <a:endParaRPr lang="zh-CN" altLang="en-US" sz="2000" dirty="0">
              <a:solidFill>
                <a:srgbClr val="4EC1E9"/>
              </a:solidFill>
              <a:latin typeface="Arial" charset="0"/>
              <a:ea typeface="Arial" charset="0"/>
              <a:cs typeface="Arial" charset="0"/>
            </a:endParaRPr>
          </a:p>
        </p:txBody>
      </p:sp>
      <p:sp>
        <p:nvSpPr>
          <p:cNvPr id="16" name="圆角矩形标注 15"/>
          <p:cNvSpPr/>
          <p:nvPr/>
        </p:nvSpPr>
        <p:spPr>
          <a:xfrm>
            <a:off x="5529080" y="5286199"/>
            <a:ext cx="3084163" cy="420328"/>
          </a:xfrm>
          <a:prstGeom prst="wedgeRoundRectCallout">
            <a:avLst>
              <a:gd name="adj1" fmla="val 40194"/>
              <a:gd name="adj2" fmla="val -167322"/>
              <a:gd name="adj3" fmla="val 16667"/>
            </a:avLst>
          </a:prstGeom>
          <a:ln>
            <a:solidFill>
              <a:srgbClr val="4EC1E9"/>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000" dirty="0">
                <a:solidFill>
                  <a:srgbClr val="4EC1E9"/>
                </a:solidFill>
                <a:latin typeface="Arial" charset="0"/>
                <a:ea typeface="Arial" charset="0"/>
                <a:cs typeface="Arial" charset="0"/>
              </a:rPr>
              <a:t>Sparse</a:t>
            </a:r>
            <a:r>
              <a:rPr lang="zh-CN" altLang="en-US" sz="2000" dirty="0">
                <a:solidFill>
                  <a:srgbClr val="4EC1E9"/>
                </a:solidFill>
                <a:latin typeface="Arial" charset="0"/>
                <a:ea typeface="Arial" charset="0"/>
                <a:cs typeface="Arial" charset="0"/>
              </a:rPr>
              <a:t> </a:t>
            </a:r>
            <a:r>
              <a:rPr lang="en-US" altLang="zh-CN" sz="2000" dirty="0">
                <a:solidFill>
                  <a:srgbClr val="4EC1E9"/>
                </a:solidFill>
                <a:latin typeface="Arial" charset="0"/>
                <a:ea typeface="Arial" charset="0"/>
                <a:cs typeface="Arial" charset="0"/>
              </a:rPr>
              <a:t>frequency</a:t>
            </a:r>
            <a:r>
              <a:rPr lang="zh-CN" altLang="en-US" sz="2000" dirty="0">
                <a:solidFill>
                  <a:srgbClr val="4EC1E9"/>
                </a:solidFill>
                <a:latin typeface="Arial" charset="0"/>
                <a:ea typeface="Arial" charset="0"/>
                <a:cs typeface="Arial" charset="0"/>
              </a:rPr>
              <a:t> </a:t>
            </a:r>
            <a:r>
              <a:rPr lang="en-US" altLang="zh-CN" sz="2000" dirty="0">
                <a:solidFill>
                  <a:srgbClr val="4EC1E9"/>
                </a:solidFill>
                <a:latin typeface="Arial" charset="0"/>
                <a:ea typeface="Arial" charset="0"/>
                <a:cs typeface="Arial" charset="0"/>
              </a:rPr>
              <a:t>domain</a:t>
            </a:r>
            <a:endParaRPr lang="zh-CN" altLang="en-US" sz="2000" dirty="0">
              <a:solidFill>
                <a:srgbClr val="4EC1E9"/>
              </a:solidFill>
              <a:latin typeface="Arial" charset="0"/>
              <a:ea typeface="Arial" charset="0"/>
              <a:cs typeface="Arial" charset="0"/>
            </a:endParaRPr>
          </a:p>
        </p:txBody>
      </p:sp>
      <p:sp>
        <p:nvSpPr>
          <p:cNvPr id="2" name="Slide Number Placeholder 1">
            <a:extLst>
              <a:ext uri="{FF2B5EF4-FFF2-40B4-BE49-F238E27FC236}">
                <a16:creationId xmlns:a16="http://schemas.microsoft.com/office/drawing/2014/main" id="{42EE5C81-A494-4F30-A894-58FDF5493EF2}"/>
              </a:ext>
            </a:extLst>
          </p:cNvPr>
          <p:cNvSpPr>
            <a:spLocks noGrp="1"/>
          </p:cNvSpPr>
          <p:nvPr>
            <p:ph type="sldNum" sz="quarter" idx="14"/>
          </p:nvPr>
        </p:nvSpPr>
        <p:spPr/>
        <p:txBody>
          <a:bodyPr/>
          <a:lstStyle/>
          <a:p>
            <a:fld id="{38D20CAA-975A-4355-A51B-30AFD740372B}" type="slidenum">
              <a:rPr lang="zh-CN" altLang="en-US" smtClean="0"/>
              <a:pPr/>
              <a:t>16</a:t>
            </a:fld>
            <a:endParaRPr lang="zh-CN" altLang="en-US"/>
          </a:p>
        </p:txBody>
      </p:sp>
    </p:spTree>
    <p:extLst>
      <p:ext uri="{BB962C8B-B14F-4D97-AF65-F5344CB8AC3E}">
        <p14:creationId xmlns:p14="http://schemas.microsoft.com/office/powerpoint/2010/main" val="1309398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27" name="Shape 342"/>
          <p:cNvSpPr>
            <a:spLocks noGrp="1"/>
          </p:cNvSpPr>
          <p:nvPr>
            <p:ph type="title"/>
          </p:nvPr>
        </p:nvSpPr>
        <p:spPr>
          <a:xfrm>
            <a:off x="732235" y="250031"/>
            <a:ext cx="7679531" cy="750094"/>
          </a:xfrm>
          <a:prstGeom prst="rect">
            <a:avLst/>
          </a:prstGeom>
        </p:spPr>
        <p:txBody>
          <a:bodyPr>
            <a:noAutofit/>
          </a:bodyPr>
          <a:lstStyle/>
          <a:p>
            <a:pPr lvl="0"/>
            <a:r>
              <a:rPr lang="en-US" altLang="zh-CN" sz="3200" cap="none" dirty="0">
                <a:solidFill>
                  <a:schemeClr val="bg1"/>
                </a:solidFill>
                <a:latin typeface="Comic Sans MS" charset="0"/>
                <a:ea typeface="Comic Sans MS" charset="0"/>
                <a:cs typeface="Comic Sans MS" charset="0"/>
              </a:rPr>
              <a:t>Enhanced</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Compressive</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Reading</a:t>
            </a:r>
            <a:endParaRPr sz="3200" cap="none" dirty="0">
              <a:solidFill>
                <a:schemeClr val="bg1"/>
              </a:solidFill>
              <a:latin typeface="Comic Sans MS" charset="0"/>
              <a:ea typeface="Comic Sans MS" charset="0"/>
              <a:cs typeface="Comic Sans MS" charset="0"/>
            </a:endParaRPr>
          </a:p>
        </p:txBody>
      </p:sp>
      <p:sp>
        <p:nvSpPr>
          <p:cNvPr id="40"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6" name="Shape 342"/>
          <p:cNvSpPr txBox="1">
            <a:spLocks/>
          </p:cNvSpPr>
          <p:nvPr/>
        </p:nvSpPr>
        <p:spPr>
          <a:xfrm>
            <a:off x="732234" y="1342298"/>
            <a:ext cx="7679531" cy="750094"/>
          </a:xfrm>
          <a:prstGeom prst="rect">
            <a:avLst/>
          </a:prstGeom>
        </p:spPr>
        <p:txBody>
          <a:bodyPr vert="horz" lIns="64294" tIns="32147" rIns="64294" bIns="32147" rtlCol="0" anchor="ctr">
            <a:noAutofit/>
          </a:bodyPr>
          <a:lstStyle>
            <a:lvl1pPr algn="ctr" defTabSz="584200" eaLnBrk="1" hangingPunct="1">
              <a:defRPr sz="8400" b="1" cap="all">
                <a:solidFill>
                  <a:srgbClr val="727272"/>
                </a:solidFill>
                <a:latin typeface="+mj-lt"/>
                <a:ea typeface="+mj-ea"/>
                <a:cs typeface="+mj-cs"/>
                <a:sym typeface="나눔손글씨 펜"/>
              </a:defRPr>
            </a:lvl1pPr>
            <a:lvl2pPr indent="228600" algn="ctr" defTabSz="584200" eaLnBrk="1" hangingPunct="1">
              <a:defRPr sz="8400" b="1" cap="all">
                <a:solidFill>
                  <a:srgbClr val="727272"/>
                </a:solidFill>
                <a:latin typeface="+mj-lt"/>
                <a:ea typeface="+mj-ea"/>
                <a:cs typeface="+mj-cs"/>
                <a:sym typeface="나눔손글씨 펜"/>
              </a:defRPr>
            </a:lvl2pPr>
            <a:lvl3pPr indent="457200" algn="ctr" defTabSz="584200" eaLnBrk="1" hangingPunct="1">
              <a:defRPr sz="8400" b="1" cap="all">
                <a:solidFill>
                  <a:srgbClr val="727272"/>
                </a:solidFill>
                <a:latin typeface="+mj-lt"/>
                <a:ea typeface="+mj-ea"/>
                <a:cs typeface="+mj-cs"/>
                <a:sym typeface="나눔손글씨 펜"/>
              </a:defRPr>
            </a:lvl3pPr>
            <a:lvl4pPr indent="685800" algn="ctr" defTabSz="584200" eaLnBrk="1" hangingPunct="1">
              <a:defRPr sz="8400" b="1" cap="all">
                <a:solidFill>
                  <a:srgbClr val="727272"/>
                </a:solidFill>
                <a:latin typeface="+mj-lt"/>
                <a:ea typeface="+mj-ea"/>
                <a:cs typeface="+mj-cs"/>
                <a:sym typeface="나눔손글씨 펜"/>
              </a:defRPr>
            </a:lvl4pPr>
            <a:lvl5pPr indent="914400" algn="ctr" defTabSz="584200" eaLnBrk="1" hangingPunct="1">
              <a:defRPr sz="8400" b="1" cap="all">
                <a:solidFill>
                  <a:srgbClr val="727272"/>
                </a:solidFill>
                <a:latin typeface="+mj-lt"/>
                <a:ea typeface="+mj-ea"/>
                <a:cs typeface="+mj-cs"/>
                <a:sym typeface="나눔손글씨 펜"/>
              </a:defRPr>
            </a:lvl5pPr>
            <a:lvl6pPr indent="1143000" algn="ctr" defTabSz="584200" eaLnBrk="1" hangingPunct="1">
              <a:defRPr sz="8400" b="1" cap="all">
                <a:solidFill>
                  <a:srgbClr val="727272"/>
                </a:solidFill>
                <a:latin typeface="+mj-lt"/>
                <a:ea typeface="+mj-ea"/>
                <a:cs typeface="+mj-cs"/>
                <a:sym typeface="나눔손글씨 펜"/>
              </a:defRPr>
            </a:lvl6pPr>
            <a:lvl7pPr indent="1371600" algn="ctr" defTabSz="584200" eaLnBrk="1" hangingPunct="1">
              <a:defRPr sz="8400" b="1" cap="all">
                <a:solidFill>
                  <a:srgbClr val="727272"/>
                </a:solidFill>
                <a:latin typeface="+mj-lt"/>
                <a:ea typeface="+mj-ea"/>
                <a:cs typeface="+mj-cs"/>
                <a:sym typeface="나눔손글씨 펜"/>
              </a:defRPr>
            </a:lvl7pPr>
            <a:lvl8pPr indent="1600200" algn="ctr" defTabSz="584200" eaLnBrk="1" hangingPunct="1">
              <a:defRPr sz="8400" b="1" cap="all">
                <a:solidFill>
                  <a:srgbClr val="727272"/>
                </a:solidFill>
                <a:latin typeface="+mj-lt"/>
                <a:ea typeface="+mj-ea"/>
                <a:cs typeface="+mj-cs"/>
                <a:sym typeface="나눔손글씨 펜"/>
              </a:defRPr>
            </a:lvl8pPr>
            <a:lvl9pPr indent="1828800" algn="ctr" defTabSz="584200" eaLnBrk="1" hangingPunct="1">
              <a:defRPr sz="8400" b="1" cap="all">
                <a:solidFill>
                  <a:srgbClr val="727272"/>
                </a:solidFill>
                <a:latin typeface="+mj-lt"/>
                <a:ea typeface="+mj-ea"/>
                <a:cs typeface="+mj-cs"/>
                <a:sym typeface="나눔손글씨 펜"/>
              </a:defRPr>
            </a:lvl9pPr>
          </a:lstStyle>
          <a:p>
            <a:r>
              <a:rPr lang="en-US" altLang="zh-CN" sz="2800" cap="none" dirty="0">
                <a:solidFill>
                  <a:schemeClr val="tx1">
                    <a:lumMod val="50000"/>
                    <a:lumOff val="50000"/>
                  </a:schemeClr>
                </a:solidFill>
                <a:latin typeface="Comic Sans MS" panose="030F0702030302020204" pitchFamily="66" charset="0"/>
              </a:rPr>
              <a:t>Misaligned</a:t>
            </a:r>
            <a:r>
              <a:rPr lang="zh-CN" altLang="en-US" sz="2800" cap="none" dirty="0">
                <a:solidFill>
                  <a:schemeClr val="tx1">
                    <a:lumMod val="50000"/>
                    <a:lumOff val="50000"/>
                  </a:schemeClr>
                </a:solidFill>
                <a:latin typeface="Comic Sans MS" panose="030F0702030302020204" pitchFamily="66" charset="0"/>
              </a:rPr>
              <a:t> </a:t>
            </a:r>
            <a:r>
              <a:rPr lang="en-US" altLang="zh-CN" sz="2800" cap="none" dirty="0">
                <a:solidFill>
                  <a:schemeClr val="tx1">
                    <a:lumMod val="50000"/>
                    <a:lumOff val="50000"/>
                  </a:schemeClr>
                </a:solidFill>
                <a:latin typeface="Comic Sans MS" panose="030F0702030302020204" pitchFamily="66" charset="0"/>
              </a:rPr>
              <a:t>reading</a:t>
            </a:r>
            <a:r>
              <a:rPr lang="zh-CN" altLang="en-US" sz="2800" cap="none" dirty="0">
                <a:solidFill>
                  <a:schemeClr val="tx1">
                    <a:lumMod val="50000"/>
                    <a:lumOff val="50000"/>
                  </a:schemeClr>
                </a:solidFill>
                <a:latin typeface="Comic Sans MS" panose="030F0702030302020204" pitchFamily="66" charset="0"/>
              </a:rPr>
              <a:t> </a:t>
            </a:r>
            <a:r>
              <a:rPr lang="en-US" altLang="zh-CN" sz="2800" cap="none" dirty="0">
                <a:solidFill>
                  <a:schemeClr val="tx1">
                    <a:lumMod val="50000"/>
                    <a:lumOff val="50000"/>
                  </a:schemeClr>
                </a:solidFill>
                <a:latin typeface="Comic Sans MS" panose="030F0702030302020204" pitchFamily="66" charset="0"/>
              </a:rPr>
              <a:t>problem</a:t>
            </a:r>
            <a:endParaRPr lang="en-US" sz="2800" cap="none" dirty="0">
              <a:solidFill>
                <a:schemeClr val="tx1">
                  <a:lumMod val="50000"/>
                  <a:lumOff val="50000"/>
                </a:schemeClr>
              </a:solidFill>
              <a:latin typeface="Comic Sans MS" panose="030F0702030302020204" pitchFamily="66" charset="0"/>
            </a:endParaRPr>
          </a:p>
        </p:txBody>
      </p:sp>
      <p:sp>
        <p:nvSpPr>
          <p:cNvPr id="3" name="Slide Number Placeholder 2">
            <a:extLst>
              <a:ext uri="{FF2B5EF4-FFF2-40B4-BE49-F238E27FC236}">
                <a16:creationId xmlns:a16="http://schemas.microsoft.com/office/drawing/2014/main" id="{3DE75765-1747-498C-B6C2-0B778DB88E14}"/>
              </a:ext>
            </a:extLst>
          </p:cNvPr>
          <p:cNvSpPr>
            <a:spLocks noGrp="1"/>
          </p:cNvSpPr>
          <p:nvPr>
            <p:ph type="sldNum" sz="quarter" idx="14"/>
          </p:nvPr>
        </p:nvSpPr>
        <p:spPr/>
        <p:txBody>
          <a:bodyPr/>
          <a:lstStyle/>
          <a:p>
            <a:fld id="{38D20CAA-975A-4355-A51B-30AFD740372B}" type="slidenum">
              <a:rPr lang="zh-CN" altLang="en-US" smtClean="0"/>
              <a:pPr/>
              <a:t>17</a:t>
            </a:fld>
            <a:endParaRPr lang="zh-CN" altLang="en-US"/>
          </a:p>
        </p:txBody>
      </p:sp>
      <p:pic>
        <p:nvPicPr>
          <p:cNvPr id="7" name="图片 6"/>
          <p:cNvPicPr>
            <a:picLocks noChangeAspect="1"/>
          </p:cNvPicPr>
          <p:nvPr/>
        </p:nvPicPr>
        <p:blipFill>
          <a:blip r:embed="rId3"/>
          <a:stretch>
            <a:fillRect/>
          </a:stretch>
        </p:blipFill>
        <p:spPr>
          <a:xfrm>
            <a:off x="4571999" y="2329908"/>
            <a:ext cx="4019571" cy="2610782"/>
          </a:xfrm>
          <a:prstGeom prst="rect">
            <a:avLst/>
          </a:prstGeom>
        </p:spPr>
      </p:pic>
      <p:pic>
        <p:nvPicPr>
          <p:cNvPr id="8" name="图片 7"/>
          <p:cNvPicPr>
            <a:picLocks noChangeAspect="1"/>
          </p:cNvPicPr>
          <p:nvPr/>
        </p:nvPicPr>
        <p:blipFill>
          <a:blip r:embed="rId4"/>
          <a:stretch>
            <a:fillRect/>
          </a:stretch>
        </p:blipFill>
        <p:spPr>
          <a:xfrm>
            <a:off x="435142" y="2329909"/>
            <a:ext cx="3916173" cy="2610782"/>
          </a:xfrm>
          <a:prstGeom prst="rect">
            <a:avLst/>
          </a:prstGeom>
        </p:spPr>
      </p:pic>
      <p:sp>
        <p:nvSpPr>
          <p:cNvPr id="13" name="圆角矩形 12"/>
          <p:cNvSpPr/>
          <p:nvPr/>
        </p:nvSpPr>
        <p:spPr>
          <a:xfrm>
            <a:off x="896384" y="5299694"/>
            <a:ext cx="2993688" cy="738981"/>
          </a:xfrm>
          <a:prstGeom prst="roundRect">
            <a:avLst>
              <a:gd name="adj" fmla="val 5360"/>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584200" rtl="0" hangingPunct="0"/>
            <a:r>
              <a:rPr lang="en-US" altLang="zh-CN" sz="2000" dirty="0">
                <a:solidFill>
                  <a:srgbClr val="C00000"/>
                </a:solidFill>
                <a:latin typeface="Arial" charset="0"/>
                <a:ea typeface="Arial" charset="0"/>
                <a:cs typeface="Arial" charset="0"/>
              </a:rPr>
              <a:t>Misaligned</a:t>
            </a:r>
            <a:r>
              <a:rPr lang="zh-CN" altLang="en-US" sz="2000" dirty="0">
                <a:solidFill>
                  <a:srgbClr val="C00000"/>
                </a:solidFill>
                <a:latin typeface="Arial" charset="0"/>
                <a:ea typeface="Arial" charset="0"/>
                <a:cs typeface="Arial" charset="0"/>
              </a:rPr>
              <a:t> </a:t>
            </a:r>
            <a:r>
              <a:rPr lang="en-US" altLang="zh-CN" sz="2000" dirty="0">
                <a:solidFill>
                  <a:srgbClr val="C00000"/>
                </a:solidFill>
                <a:latin typeface="Arial" charset="0"/>
                <a:ea typeface="Arial" charset="0"/>
                <a:cs typeface="Arial" charset="0"/>
              </a:rPr>
              <a:t>but</a:t>
            </a:r>
            <a:r>
              <a:rPr lang="zh-CN" altLang="en-US" sz="2000" dirty="0">
                <a:solidFill>
                  <a:srgbClr val="C00000"/>
                </a:solidFill>
                <a:latin typeface="Arial" charset="0"/>
                <a:ea typeface="Arial" charset="0"/>
                <a:cs typeface="Arial" charset="0"/>
              </a:rPr>
              <a:t> </a:t>
            </a:r>
            <a:r>
              <a:rPr lang="en-US" altLang="zh-CN" sz="2000" dirty="0">
                <a:solidFill>
                  <a:srgbClr val="C00000"/>
                </a:solidFill>
                <a:latin typeface="Arial" charset="0"/>
                <a:ea typeface="Arial" charset="0"/>
                <a:cs typeface="Arial" charset="0"/>
              </a:rPr>
              <a:t>close</a:t>
            </a:r>
            <a:r>
              <a:rPr lang="zh-CN" altLang="en-US" sz="2000" dirty="0">
                <a:solidFill>
                  <a:srgbClr val="C00000"/>
                </a:solidFill>
                <a:latin typeface="Arial" charset="0"/>
                <a:ea typeface="Arial" charset="0"/>
                <a:cs typeface="Arial" charset="0"/>
              </a:rPr>
              <a:t> </a:t>
            </a:r>
            <a:r>
              <a:rPr lang="en-US" altLang="zh-CN" sz="2000" dirty="0">
                <a:solidFill>
                  <a:srgbClr val="C00000"/>
                </a:solidFill>
                <a:latin typeface="Arial" charset="0"/>
                <a:ea typeface="Arial" charset="0"/>
                <a:cs typeface="Arial" charset="0"/>
              </a:rPr>
              <a:t>reading</a:t>
            </a:r>
            <a:r>
              <a:rPr lang="zh-CN" altLang="en-US" sz="2000" dirty="0">
                <a:solidFill>
                  <a:srgbClr val="C00000"/>
                </a:solidFill>
                <a:latin typeface="Arial" charset="0"/>
                <a:ea typeface="Arial" charset="0"/>
                <a:cs typeface="Arial" charset="0"/>
              </a:rPr>
              <a:t> </a:t>
            </a:r>
            <a:r>
              <a:rPr lang="en-US" altLang="zh-CN" sz="2000" dirty="0">
                <a:solidFill>
                  <a:srgbClr val="C00000"/>
                </a:solidFill>
                <a:latin typeface="Arial" charset="0"/>
                <a:ea typeface="Arial" charset="0"/>
                <a:cs typeface="Arial" charset="0"/>
              </a:rPr>
              <a:t>time</a:t>
            </a:r>
            <a:r>
              <a:rPr lang="zh-CN" altLang="en-US" sz="2000" dirty="0">
                <a:solidFill>
                  <a:srgbClr val="C00000"/>
                </a:solidFill>
                <a:latin typeface="Arial" charset="0"/>
                <a:ea typeface="Arial" charset="0"/>
                <a:cs typeface="Arial" charset="0"/>
              </a:rPr>
              <a:t> </a:t>
            </a:r>
            <a:r>
              <a:rPr lang="en-US" altLang="zh-CN" sz="2000" dirty="0">
                <a:solidFill>
                  <a:srgbClr val="C00000"/>
                </a:solidFill>
                <a:latin typeface="Arial" charset="0"/>
                <a:ea typeface="Arial" charset="0"/>
                <a:cs typeface="Arial" charset="0"/>
              </a:rPr>
              <a:t>of</a:t>
            </a:r>
            <a:r>
              <a:rPr lang="zh-CN" altLang="en-US" sz="2000" dirty="0">
                <a:solidFill>
                  <a:srgbClr val="C00000"/>
                </a:solidFill>
                <a:latin typeface="Arial" charset="0"/>
                <a:ea typeface="Arial" charset="0"/>
                <a:cs typeface="Arial" charset="0"/>
              </a:rPr>
              <a:t> </a:t>
            </a:r>
            <a:r>
              <a:rPr lang="en-US" altLang="zh-CN" sz="2000" dirty="0">
                <a:solidFill>
                  <a:srgbClr val="C00000"/>
                </a:solidFill>
                <a:latin typeface="Arial" charset="0"/>
                <a:ea typeface="Arial" charset="0"/>
                <a:cs typeface="Arial" charset="0"/>
              </a:rPr>
              <a:t>two</a:t>
            </a:r>
            <a:r>
              <a:rPr lang="zh-CN" altLang="en-US" sz="2000" dirty="0">
                <a:solidFill>
                  <a:srgbClr val="C00000"/>
                </a:solidFill>
                <a:latin typeface="Arial" charset="0"/>
                <a:ea typeface="Arial" charset="0"/>
                <a:cs typeface="Arial" charset="0"/>
              </a:rPr>
              <a:t> </a:t>
            </a:r>
            <a:r>
              <a:rPr lang="en-US" altLang="zh-CN" sz="2000" dirty="0">
                <a:solidFill>
                  <a:srgbClr val="C00000"/>
                </a:solidFill>
                <a:latin typeface="Arial" charset="0"/>
                <a:ea typeface="Arial" charset="0"/>
                <a:cs typeface="Arial" charset="0"/>
              </a:rPr>
              <a:t>tags</a:t>
            </a:r>
          </a:p>
        </p:txBody>
      </p:sp>
      <p:sp>
        <p:nvSpPr>
          <p:cNvPr id="14" name="圆角矩形 13"/>
          <p:cNvSpPr/>
          <p:nvPr/>
        </p:nvSpPr>
        <p:spPr>
          <a:xfrm>
            <a:off x="4997682" y="5299695"/>
            <a:ext cx="3168204" cy="738981"/>
          </a:xfrm>
          <a:prstGeom prst="roundRect">
            <a:avLst>
              <a:gd name="adj" fmla="val 5360"/>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584200" rtl="0" hangingPunct="0"/>
            <a:r>
              <a:rPr lang="en-US" altLang="zh-CN" sz="2000" dirty="0">
                <a:solidFill>
                  <a:srgbClr val="C00000"/>
                </a:solidFill>
                <a:latin typeface="Arial" charset="0"/>
                <a:ea typeface="Arial" charset="0"/>
                <a:cs typeface="Arial" charset="0"/>
              </a:rPr>
              <a:t>Interval</a:t>
            </a:r>
            <a:r>
              <a:rPr lang="zh-CN" altLang="en-US" sz="2000" dirty="0">
                <a:solidFill>
                  <a:srgbClr val="C00000"/>
                </a:solidFill>
                <a:latin typeface="Arial" charset="0"/>
                <a:ea typeface="Arial" charset="0"/>
                <a:cs typeface="Arial" charset="0"/>
              </a:rPr>
              <a:t> </a:t>
            </a:r>
            <a:r>
              <a:rPr lang="en-US" altLang="zh-CN" sz="2000" dirty="0">
                <a:solidFill>
                  <a:srgbClr val="C00000"/>
                </a:solidFill>
                <a:latin typeface="Arial" charset="0"/>
                <a:ea typeface="Arial" charset="0"/>
                <a:cs typeface="Arial" charset="0"/>
              </a:rPr>
              <a:t>distribution</a:t>
            </a:r>
            <a:r>
              <a:rPr lang="zh-CN" altLang="en-US" sz="2000" dirty="0">
                <a:solidFill>
                  <a:srgbClr val="C00000"/>
                </a:solidFill>
                <a:latin typeface="Arial" charset="0"/>
                <a:ea typeface="Arial" charset="0"/>
                <a:cs typeface="Arial" charset="0"/>
              </a:rPr>
              <a:t> </a:t>
            </a:r>
            <a:r>
              <a:rPr lang="en-US" altLang="zh-CN" sz="2000" dirty="0">
                <a:solidFill>
                  <a:srgbClr val="C00000"/>
                </a:solidFill>
                <a:latin typeface="Arial" charset="0"/>
                <a:ea typeface="Arial" charset="0"/>
                <a:cs typeface="Arial" charset="0"/>
              </a:rPr>
              <a:t>of</a:t>
            </a:r>
            <a:r>
              <a:rPr lang="zh-CN" altLang="en-US" sz="2000" dirty="0">
                <a:solidFill>
                  <a:srgbClr val="C00000"/>
                </a:solidFill>
                <a:latin typeface="Arial" charset="0"/>
                <a:ea typeface="Arial" charset="0"/>
                <a:cs typeface="Arial" charset="0"/>
              </a:rPr>
              <a:t> </a:t>
            </a:r>
            <a:r>
              <a:rPr lang="en-US" altLang="zh-CN" sz="2000" dirty="0">
                <a:solidFill>
                  <a:srgbClr val="C00000"/>
                </a:solidFill>
                <a:latin typeface="Arial" charset="0"/>
                <a:ea typeface="Arial" charset="0"/>
                <a:cs typeface="Arial" charset="0"/>
              </a:rPr>
              <a:t>two</a:t>
            </a:r>
            <a:r>
              <a:rPr lang="zh-CN" altLang="en-US" sz="2000" dirty="0">
                <a:solidFill>
                  <a:srgbClr val="C00000"/>
                </a:solidFill>
                <a:latin typeface="Arial" charset="0"/>
                <a:ea typeface="Arial" charset="0"/>
                <a:cs typeface="Arial" charset="0"/>
              </a:rPr>
              <a:t> </a:t>
            </a:r>
            <a:r>
              <a:rPr lang="en-US" altLang="zh-CN" sz="2000" dirty="0">
                <a:solidFill>
                  <a:srgbClr val="C00000"/>
                </a:solidFill>
                <a:latin typeface="Arial" charset="0"/>
                <a:ea typeface="Arial" charset="0"/>
                <a:cs typeface="Arial" charset="0"/>
              </a:rPr>
              <a:t>tags’</a:t>
            </a:r>
            <a:r>
              <a:rPr lang="zh-CN" altLang="en-US" sz="2000" dirty="0">
                <a:solidFill>
                  <a:srgbClr val="C00000"/>
                </a:solidFill>
                <a:latin typeface="Arial" charset="0"/>
                <a:ea typeface="Arial" charset="0"/>
                <a:cs typeface="Arial" charset="0"/>
              </a:rPr>
              <a:t> </a:t>
            </a:r>
            <a:r>
              <a:rPr lang="en-US" altLang="zh-CN" sz="2000" dirty="0">
                <a:solidFill>
                  <a:srgbClr val="C00000"/>
                </a:solidFill>
                <a:latin typeface="Arial" charset="0"/>
                <a:ea typeface="Arial" charset="0"/>
                <a:cs typeface="Arial" charset="0"/>
              </a:rPr>
              <a:t>adjacent</a:t>
            </a:r>
            <a:r>
              <a:rPr lang="zh-CN" altLang="en-US" sz="2000" dirty="0">
                <a:solidFill>
                  <a:srgbClr val="C00000"/>
                </a:solidFill>
                <a:latin typeface="Arial" charset="0"/>
                <a:ea typeface="Arial" charset="0"/>
                <a:cs typeface="Arial" charset="0"/>
              </a:rPr>
              <a:t> </a:t>
            </a:r>
            <a:r>
              <a:rPr lang="en-US" altLang="zh-CN" sz="2000" dirty="0">
                <a:solidFill>
                  <a:srgbClr val="C00000"/>
                </a:solidFill>
                <a:latin typeface="Arial" charset="0"/>
                <a:ea typeface="Arial" charset="0"/>
                <a:cs typeface="Arial" charset="0"/>
              </a:rPr>
              <a:t>readings</a:t>
            </a:r>
          </a:p>
        </p:txBody>
      </p:sp>
    </p:spTree>
    <p:extLst>
      <p:ext uri="{BB962C8B-B14F-4D97-AF65-F5344CB8AC3E}">
        <p14:creationId xmlns:p14="http://schemas.microsoft.com/office/powerpoint/2010/main" val="832185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27" name="Shape 342"/>
          <p:cNvSpPr>
            <a:spLocks noGrp="1"/>
          </p:cNvSpPr>
          <p:nvPr>
            <p:ph type="title"/>
          </p:nvPr>
        </p:nvSpPr>
        <p:spPr>
          <a:xfrm>
            <a:off x="732235" y="250031"/>
            <a:ext cx="7679531" cy="750094"/>
          </a:xfrm>
          <a:prstGeom prst="rect">
            <a:avLst/>
          </a:prstGeom>
        </p:spPr>
        <p:txBody>
          <a:bodyPr>
            <a:noAutofit/>
          </a:bodyPr>
          <a:lstStyle/>
          <a:p>
            <a:pPr lvl="0"/>
            <a:r>
              <a:rPr lang="en-US" altLang="zh-CN" sz="3200" cap="none" dirty="0">
                <a:solidFill>
                  <a:schemeClr val="bg1"/>
                </a:solidFill>
                <a:latin typeface="Comic Sans MS" charset="0"/>
                <a:ea typeface="Comic Sans MS" charset="0"/>
                <a:cs typeface="Comic Sans MS" charset="0"/>
              </a:rPr>
              <a:t>Enhanced</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Compressive</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Reading</a:t>
            </a:r>
            <a:endParaRPr sz="3200" cap="none" dirty="0">
              <a:solidFill>
                <a:schemeClr val="bg1"/>
              </a:solidFill>
              <a:latin typeface="Comic Sans MS" charset="0"/>
              <a:ea typeface="Comic Sans MS" charset="0"/>
              <a:cs typeface="Comic Sans MS" charset="0"/>
            </a:endParaRPr>
          </a:p>
        </p:txBody>
      </p:sp>
      <p:sp>
        <p:nvSpPr>
          <p:cNvPr id="40"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6" name="Shape 342"/>
          <p:cNvSpPr txBox="1">
            <a:spLocks/>
          </p:cNvSpPr>
          <p:nvPr/>
        </p:nvSpPr>
        <p:spPr>
          <a:xfrm>
            <a:off x="732234" y="1342298"/>
            <a:ext cx="7679531" cy="750094"/>
          </a:xfrm>
          <a:prstGeom prst="rect">
            <a:avLst/>
          </a:prstGeom>
        </p:spPr>
        <p:txBody>
          <a:bodyPr vert="horz" lIns="64294" tIns="32147" rIns="64294" bIns="32147" rtlCol="0" anchor="ctr">
            <a:noAutofit/>
          </a:bodyPr>
          <a:lstStyle>
            <a:lvl1pPr algn="ctr" defTabSz="584200" eaLnBrk="1" hangingPunct="1">
              <a:defRPr sz="8400" b="1" cap="all">
                <a:solidFill>
                  <a:srgbClr val="727272"/>
                </a:solidFill>
                <a:latin typeface="+mj-lt"/>
                <a:ea typeface="+mj-ea"/>
                <a:cs typeface="+mj-cs"/>
                <a:sym typeface="나눔손글씨 펜"/>
              </a:defRPr>
            </a:lvl1pPr>
            <a:lvl2pPr indent="228600" algn="ctr" defTabSz="584200" eaLnBrk="1" hangingPunct="1">
              <a:defRPr sz="8400" b="1" cap="all">
                <a:solidFill>
                  <a:srgbClr val="727272"/>
                </a:solidFill>
                <a:latin typeface="+mj-lt"/>
                <a:ea typeface="+mj-ea"/>
                <a:cs typeface="+mj-cs"/>
                <a:sym typeface="나눔손글씨 펜"/>
              </a:defRPr>
            </a:lvl2pPr>
            <a:lvl3pPr indent="457200" algn="ctr" defTabSz="584200" eaLnBrk="1" hangingPunct="1">
              <a:defRPr sz="8400" b="1" cap="all">
                <a:solidFill>
                  <a:srgbClr val="727272"/>
                </a:solidFill>
                <a:latin typeface="+mj-lt"/>
                <a:ea typeface="+mj-ea"/>
                <a:cs typeface="+mj-cs"/>
                <a:sym typeface="나눔손글씨 펜"/>
              </a:defRPr>
            </a:lvl3pPr>
            <a:lvl4pPr indent="685800" algn="ctr" defTabSz="584200" eaLnBrk="1" hangingPunct="1">
              <a:defRPr sz="8400" b="1" cap="all">
                <a:solidFill>
                  <a:srgbClr val="727272"/>
                </a:solidFill>
                <a:latin typeface="+mj-lt"/>
                <a:ea typeface="+mj-ea"/>
                <a:cs typeface="+mj-cs"/>
                <a:sym typeface="나눔손글씨 펜"/>
              </a:defRPr>
            </a:lvl4pPr>
            <a:lvl5pPr indent="914400" algn="ctr" defTabSz="584200" eaLnBrk="1" hangingPunct="1">
              <a:defRPr sz="8400" b="1" cap="all">
                <a:solidFill>
                  <a:srgbClr val="727272"/>
                </a:solidFill>
                <a:latin typeface="+mj-lt"/>
                <a:ea typeface="+mj-ea"/>
                <a:cs typeface="+mj-cs"/>
                <a:sym typeface="나눔손글씨 펜"/>
              </a:defRPr>
            </a:lvl5pPr>
            <a:lvl6pPr indent="1143000" algn="ctr" defTabSz="584200" eaLnBrk="1" hangingPunct="1">
              <a:defRPr sz="8400" b="1" cap="all">
                <a:solidFill>
                  <a:srgbClr val="727272"/>
                </a:solidFill>
                <a:latin typeface="+mj-lt"/>
                <a:ea typeface="+mj-ea"/>
                <a:cs typeface="+mj-cs"/>
                <a:sym typeface="나눔손글씨 펜"/>
              </a:defRPr>
            </a:lvl6pPr>
            <a:lvl7pPr indent="1371600" algn="ctr" defTabSz="584200" eaLnBrk="1" hangingPunct="1">
              <a:defRPr sz="8400" b="1" cap="all">
                <a:solidFill>
                  <a:srgbClr val="727272"/>
                </a:solidFill>
                <a:latin typeface="+mj-lt"/>
                <a:ea typeface="+mj-ea"/>
                <a:cs typeface="+mj-cs"/>
                <a:sym typeface="나눔손글씨 펜"/>
              </a:defRPr>
            </a:lvl7pPr>
            <a:lvl8pPr indent="1600200" algn="ctr" defTabSz="584200" eaLnBrk="1" hangingPunct="1">
              <a:defRPr sz="8400" b="1" cap="all">
                <a:solidFill>
                  <a:srgbClr val="727272"/>
                </a:solidFill>
                <a:latin typeface="+mj-lt"/>
                <a:ea typeface="+mj-ea"/>
                <a:cs typeface="+mj-cs"/>
                <a:sym typeface="나눔손글씨 펜"/>
              </a:defRPr>
            </a:lvl8pPr>
            <a:lvl9pPr indent="1828800" algn="ctr" defTabSz="584200" eaLnBrk="1" hangingPunct="1">
              <a:defRPr sz="8400" b="1" cap="all">
                <a:solidFill>
                  <a:srgbClr val="727272"/>
                </a:solidFill>
                <a:latin typeface="+mj-lt"/>
                <a:ea typeface="+mj-ea"/>
                <a:cs typeface="+mj-cs"/>
                <a:sym typeface="나눔손글씨 펜"/>
              </a:defRPr>
            </a:lvl9pPr>
          </a:lstStyle>
          <a:p>
            <a:r>
              <a:rPr lang="en-US" altLang="zh-CN" sz="2800" cap="none" dirty="0">
                <a:solidFill>
                  <a:schemeClr val="tx1">
                    <a:lumMod val="50000"/>
                    <a:lumOff val="50000"/>
                  </a:schemeClr>
                </a:solidFill>
                <a:latin typeface="Comic Sans MS" panose="030F0702030302020204" pitchFamily="66" charset="0"/>
              </a:rPr>
              <a:t>Align</a:t>
            </a:r>
            <a:r>
              <a:rPr lang="zh-CN" altLang="en-US" sz="2800" cap="none" dirty="0">
                <a:solidFill>
                  <a:schemeClr val="tx1">
                    <a:lumMod val="50000"/>
                    <a:lumOff val="50000"/>
                  </a:schemeClr>
                </a:solidFill>
                <a:latin typeface="Comic Sans MS" panose="030F0702030302020204" pitchFamily="66" charset="0"/>
              </a:rPr>
              <a:t> </a:t>
            </a:r>
            <a:r>
              <a:rPr lang="en-US" altLang="zh-CN" sz="2800" cap="none" dirty="0">
                <a:solidFill>
                  <a:schemeClr val="tx1">
                    <a:lumMod val="50000"/>
                    <a:lumOff val="50000"/>
                  </a:schemeClr>
                </a:solidFill>
                <a:latin typeface="Comic Sans MS" panose="030F0702030302020204" pitchFamily="66" charset="0"/>
              </a:rPr>
              <a:t>phase</a:t>
            </a:r>
            <a:r>
              <a:rPr lang="zh-CN" altLang="en-US" sz="2800" cap="none" dirty="0">
                <a:solidFill>
                  <a:schemeClr val="tx1">
                    <a:lumMod val="50000"/>
                    <a:lumOff val="50000"/>
                  </a:schemeClr>
                </a:solidFill>
                <a:latin typeface="Comic Sans MS" panose="030F0702030302020204" pitchFamily="66" charset="0"/>
              </a:rPr>
              <a:t> </a:t>
            </a:r>
            <a:r>
              <a:rPr lang="en-US" altLang="zh-CN" sz="2800" cap="none" dirty="0">
                <a:solidFill>
                  <a:schemeClr val="tx1">
                    <a:lumMod val="50000"/>
                    <a:lumOff val="50000"/>
                  </a:schemeClr>
                </a:solidFill>
                <a:latin typeface="Comic Sans MS" panose="030F0702030302020204" pitchFamily="66" charset="0"/>
              </a:rPr>
              <a:t>sequences</a:t>
            </a:r>
            <a:r>
              <a:rPr lang="zh-CN" altLang="en-US" sz="2800" cap="none" dirty="0">
                <a:solidFill>
                  <a:schemeClr val="tx1">
                    <a:lumMod val="50000"/>
                    <a:lumOff val="50000"/>
                  </a:schemeClr>
                </a:solidFill>
                <a:latin typeface="Comic Sans MS" panose="030F0702030302020204" pitchFamily="66" charset="0"/>
              </a:rPr>
              <a:t> </a:t>
            </a:r>
            <a:endParaRPr lang="en-US" sz="2800" cap="none" dirty="0">
              <a:solidFill>
                <a:schemeClr val="tx1">
                  <a:lumMod val="50000"/>
                  <a:lumOff val="50000"/>
                </a:schemeClr>
              </a:solidFill>
              <a:latin typeface="Comic Sans MS" panose="030F0702030302020204" pitchFamily="66" charset="0"/>
            </a:endParaRPr>
          </a:p>
        </p:txBody>
      </p:sp>
      <p:sp>
        <p:nvSpPr>
          <p:cNvPr id="3" name="Slide Number Placeholder 2">
            <a:extLst>
              <a:ext uri="{FF2B5EF4-FFF2-40B4-BE49-F238E27FC236}">
                <a16:creationId xmlns:a16="http://schemas.microsoft.com/office/drawing/2014/main" id="{3DE75765-1747-498C-B6C2-0B778DB88E14}"/>
              </a:ext>
            </a:extLst>
          </p:cNvPr>
          <p:cNvSpPr>
            <a:spLocks noGrp="1"/>
          </p:cNvSpPr>
          <p:nvPr>
            <p:ph type="sldNum" sz="quarter" idx="14"/>
          </p:nvPr>
        </p:nvSpPr>
        <p:spPr/>
        <p:txBody>
          <a:bodyPr/>
          <a:lstStyle/>
          <a:p>
            <a:fld id="{38D20CAA-975A-4355-A51B-30AFD740372B}" type="slidenum">
              <a:rPr lang="zh-CN" altLang="en-US" smtClean="0"/>
              <a:pPr/>
              <a:t>18</a:t>
            </a:fld>
            <a:endParaRPr lang="zh-CN" altLang="en-US"/>
          </a:p>
        </p:txBody>
      </p:sp>
      <p:pic>
        <p:nvPicPr>
          <p:cNvPr id="4" name="图片 3"/>
          <p:cNvPicPr>
            <a:picLocks noChangeAspect="1"/>
          </p:cNvPicPr>
          <p:nvPr/>
        </p:nvPicPr>
        <p:blipFill>
          <a:blip r:embed="rId3"/>
          <a:stretch>
            <a:fillRect/>
          </a:stretch>
        </p:blipFill>
        <p:spPr>
          <a:xfrm>
            <a:off x="3067049" y="4367261"/>
            <a:ext cx="3009900" cy="1066800"/>
          </a:xfrm>
          <a:prstGeom prst="rect">
            <a:avLst/>
          </a:prstGeom>
        </p:spPr>
      </p:pic>
      <p:pic>
        <p:nvPicPr>
          <p:cNvPr id="5" name="图片 4"/>
          <p:cNvPicPr>
            <a:picLocks noChangeAspect="1"/>
          </p:cNvPicPr>
          <p:nvPr/>
        </p:nvPicPr>
        <p:blipFill>
          <a:blip r:embed="rId4"/>
          <a:stretch>
            <a:fillRect/>
          </a:stretch>
        </p:blipFill>
        <p:spPr>
          <a:xfrm>
            <a:off x="1797049" y="3181081"/>
            <a:ext cx="5549900" cy="838200"/>
          </a:xfrm>
          <a:prstGeom prst="rect">
            <a:avLst/>
          </a:prstGeom>
        </p:spPr>
      </p:pic>
      <p:sp>
        <p:nvSpPr>
          <p:cNvPr id="15" name="圆角矩形标注 14"/>
          <p:cNvSpPr/>
          <p:nvPr/>
        </p:nvSpPr>
        <p:spPr>
          <a:xfrm>
            <a:off x="732234" y="2376611"/>
            <a:ext cx="3326419" cy="488432"/>
          </a:xfrm>
          <a:prstGeom prst="wedgeRoundRectCallout">
            <a:avLst>
              <a:gd name="adj1" fmla="val 20101"/>
              <a:gd name="adj2" fmla="val 114994"/>
              <a:gd name="adj3" fmla="val 16667"/>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400" dirty="0">
                <a:solidFill>
                  <a:srgbClr val="C00000"/>
                </a:solidFill>
                <a:latin typeface="Arial" charset="0"/>
                <a:ea typeface="Arial" charset="0"/>
                <a:cs typeface="Arial" charset="0"/>
              </a:rPr>
              <a:t>Input</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phase</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sequences</a:t>
            </a:r>
            <a:endParaRPr lang="zh-CN" altLang="en-US" sz="2400" dirty="0">
              <a:solidFill>
                <a:srgbClr val="C00000"/>
              </a:solidFill>
              <a:latin typeface="Arial" charset="0"/>
              <a:ea typeface="Arial" charset="0"/>
              <a:cs typeface="Arial" charset="0"/>
            </a:endParaRPr>
          </a:p>
        </p:txBody>
      </p:sp>
      <p:sp>
        <p:nvSpPr>
          <p:cNvPr id="16" name="圆角矩形 7">
            <a:extLst>
              <a:ext uri="{FF2B5EF4-FFF2-40B4-BE49-F238E27FC236}">
                <a16:creationId xmlns:a16="http://schemas.microsoft.com/office/drawing/2014/main" id="{81FAFDE9-FA8C-4634-80F3-5FCCD5E7036D}"/>
              </a:ext>
            </a:extLst>
          </p:cNvPr>
          <p:cNvSpPr/>
          <p:nvPr/>
        </p:nvSpPr>
        <p:spPr>
          <a:xfrm>
            <a:off x="2775735" y="5656586"/>
            <a:ext cx="3592528" cy="522129"/>
          </a:xfrm>
          <a:prstGeom prst="round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584200" rtl="0" hangingPunct="0"/>
            <a:r>
              <a:rPr lang="en-US" altLang="zh-CN" sz="2400" dirty="0">
                <a:solidFill>
                  <a:srgbClr val="C00000"/>
                </a:solidFill>
                <a:latin typeface="Arial" charset="0"/>
                <a:ea typeface="Arial" charset="0"/>
                <a:cs typeface="Arial" charset="0"/>
              </a:rPr>
              <a:t>Gaussian</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interpolation</a:t>
            </a:r>
          </a:p>
        </p:txBody>
      </p:sp>
    </p:spTree>
    <p:extLst>
      <p:ext uri="{BB962C8B-B14F-4D97-AF65-F5344CB8AC3E}">
        <p14:creationId xmlns:p14="http://schemas.microsoft.com/office/powerpoint/2010/main" val="220282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27" name="Shape 342"/>
          <p:cNvSpPr>
            <a:spLocks noGrp="1"/>
          </p:cNvSpPr>
          <p:nvPr>
            <p:ph type="title"/>
          </p:nvPr>
        </p:nvSpPr>
        <p:spPr>
          <a:xfrm>
            <a:off x="732235" y="250031"/>
            <a:ext cx="7679531" cy="750094"/>
          </a:xfrm>
          <a:prstGeom prst="rect">
            <a:avLst/>
          </a:prstGeom>
        </p:spPr>
        <p:txBody>
          <a:bodyPr>
            <a:noAutofit/>
          </a:bodyPr>
          <a:lstStyle/>
          <a:p>
            <a:pPr lvl="0"/>
            <a:r>
              <a:rPr lang="en-US" sz="3200" cap="none" dirty="0">
                <a:solidFill>
                  <a:schemeClr val="bg1"/>
                </a:solidFill>
                <a:latin typeface="Comic Sans MS" charset="0"/>
                <a:ea typeface="Comic Sans MS" charset="0"/>
                <a:cs typeface="Comic Sans MS" charset="0"/>
              </a:rPr>
              <a:t>Experimentation</a:t>
            </a:r>
            <a:endParaRPr sz="3200" cap="none" dirty="0">
              <a:solidFill>
                <a:schemeClr val="bg1"/>
              </a:solidFill>
              <a:latin typeface="Comic Sans MS" charset="0"/>
              <a:ea typeface="Comic Sans MS" charset="0"/>
              <a:cs typeface="Comic Sans MS" charset="0"/>
            </a:endParaRPr>
          </a:p>
        </p:txBody>
      </p:sp>
      <p:sp>
        <p:nvSpPr>
          <p:cNvPr id="40"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pic>
        <p:nvPicPr>
          <p:cNvPr id="3" name="Picture 2">
            <a:extLst>
              <a:ext uri="{FF2B5EF4-FFF2-40B4-BE49-F238E27FC236}">
                <a16:creationId xmlns:a16="http://schemas.microsoft.com/office/drawing/2014/main" id="{C305CA58-C1E8-4275-B9BF-4F1FE746CE1E}"/>
              </a:ext>
            </a:extLst>
          </p:cNvPr>
          <p:cNvPicPr>
            <a:picLocks noChangeAspect="1"/>
          </p:cNvPicPr>
          <p:nvPr/>
        </p:nvPicPr>
        <p:blipFill>
          <a:blip r:embed="rId3"/>
          <a:stretch>
            <a:fillRect/>
          </a:stretch>
        </p:blipFill>
        <p:spPr>
          <a:xfrm>
            <a:off x="934753" y="1663846"/>
            <a:ext cx="7276436" cy="3791363"/>
          </a:xfrm>
          <a:prstGeom prst="rect">
            <a:avLst/>
          </a:prstGeom>
          <a:ln>
            <a:noFill/>
          </a:ln>
          <a:effectLst>
            <a:outerShdw blurRad="190500" algn="tl" rotWithShape="0">
              <a:srgbClr val="000000">
                <a:alpha val="70000"/>
              </a:srgbClr>
            </a:outerShdw>
          </a:effectLst>
        </p:spPr>
      </p:pic>
      <p:sp>
        <p:nvSpPr>
          <p:cNvPr id="2" name="Slide Number Placeholder 1">
            <a:extLst>
              <a:ext uri="{FF2B5EF4-FFF2-40B4-BE49-F238E27FC236}">
                <a16:creationId xmlns:a16="http://schemas.microsoft.com/office/drawing/2014/main" id="{FF940C15-75D6-45BA-A9EB-3961C15456EB}"/>
              </a:ext>
            </a:extLst>
          </p:cNvPr>
          <p:cNvSpPr>
            <a:spLocks noGrp="1"/>
          </p:cNvSpPr>
          <p:nvPr>
            <p:ph type="sldNum" sz="quarter" idx="14"/>
          </p:nvPr>
        </p:nvSpPr>
        <p:spPr/>
        <p:txBody>
          <a:bodyPr/>
          <a:lstStyle/>
          <a:p>
            <a:fld id="{38D20CAA-975A-4355-A51B-30AFD740372B}" type="slidenum">
              <a:rPr lang="zh-CN" altLang="en-US" smtClean="0"/>
              <a:pPr/>
              <a:t>19</a:t>
            </a:fld>
            <a:endParaRPr lang="zh-CN" altLang="en-US"/>
          </a:p>
        </p:txBody>
      </p:sp>
    </p:spTree>
    <p:extLst>
      <p:ext uri="{BB962C8B-B14F-4D97-AF65-F5344CB8AC3E}">
        <p14:creationId xmlns:p14="http://schemas.microsoft.com/office/powerpoint/2010/main" val="1966505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27" name="Shape 342"/>
          <p:cNvSpPr>
            <a:spLocks noGrp="1"/>
          </p:cNvSpPr>
          <p:nvPr>
            <p:ph type="title"/>
          </p:nvPr>
        </p:nvSpPr>
        <p:spPr>
          <a:xfrm>
            <a:off x="732235" y="250031"/>
            <a:ext cx="7679531" cy="750094"/>
          </a:xfrm>
          <a:prstGeom prst="rect">
            <a:avLst/>
          </a:prstGeom>
        </p:spPr>
        <p:txBody>
          <a:bodyPr>
            <a:noAutofit/>
          </a:bodyPr>
          <a:lstStyle/>
          <a:p>
            <a:pPr lvl="0"/>
            <a:r>
              <a:rPr lang="en-US" altLang="zh-CN" sz="3200" cap="none" dirty="0">
                <a:solidFill>
                  <a:schemeClr val="bg1"/>
                </a:solidFill>
                <a:latin typeface="Comic Sans MS" charset="0"/>
                <a:ea typeface="Comic Sans MS" charset="0"/>
                <a:cs typeface="Comic Sans MS" charset="0"/>
              </a:rPr>
              <a:t>Mechanical Spinning</a:t>
            </a:r>
            <a:endParaRPr sz="3200" cap="none" dirty="0">
              <a:solidFill>
                <a:schemeClr val="bg1"/>
              </a:solidFill>
              <a:latin typeface="Comic Sans MS" charset="0"/>
              <a:ea typeface="Comic Sans MS" charset="0"/>
              <a:cs typeface="Comic Sans MS" charset="0"/>
            </a:endParaRPr>
          </a:p>
        </p:txBody>
      </p:sp>
      <p:grpSp>
        <p:nvGrpSpPr>
          <p:cNvPr id="33" name="组 32"/>
          <p:cNvGrpSpPr/>
          <p:nvPr/>
        </p:nvGrpSpPr>
        <p:grpSpPr>
          <a:xfrm>
            <a:off x="1772116" y="2505077"/>
            <a:ext cx="1084134" cy="1964127"/>
            <a:chOff x="1481505" y="2517586"/>
            <a:chExt cx="1084134" cy="1964127"/>
          </a:xfrm>
        </p:grpSpPr>
        <p:sp>
          <p:nvSpPr>
            <p:cNvPr id="19" name="Shape 334"/>
            <p:cNvSpPr/>
            <p:nvPr/>
          </p:nvSpPr>
          <p:spPr>
            <a:xfrm>
              <a:off x="1666384" y="3910213"/>
              <a:ext cx="714375" cy="571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nSpc>
                  <a:spcPct val="70000"/>
                </a:lnSpc>
                <a:defRPr sz="2700" cap="all">
                  <a:solidFill>
                    <a:srgbClr val="727272"/>
                  </a:solidFill>
                  <a:latin typeface="+mj-lt"/>
                  <a:ea typeface="+mj-ea"/>
                  <a:cs typeface="+mj-cs"/>
                  <a:sym typeface="나눔손글씨 펜"/>
                </a:defRPr>
              </a:lvl1pPr>
            </a:lstStyle>
            <a:p>
              <a:pPr lvl="0">
                <a:defRPr sz="1800" cap="none">
                  <a:solidFill>
                    <a:srgbClr val="000000"/>
                  </a:solidFill>
                </a:defRPr>
              </a:pPr>
              <a:r>
                <a:rPr lang="en-US" sz="2400" dirty="0">
                  <a:latin typeface="Arial" charset="0"/>
                  <a:ea typeface="Arial" charset="0"/>
                  <a:cs typeface="Arial" charset="0"/>
                </a:rPr>
                <a:t>Fan</a:t>
              </a:r>
              <a:endParaRPr sz="2400" dirty="0">
                <a:latin typeface="Arial" charset="0"/>
                <a:ea typeface="Arial" charset="0"/>
                <a:cs typeface="Arial" charset="0"/>
              </a:endParaRPr>
            </a:p>
          </p:txBody>
        </p:sp>
        <p:pic>
          <p:nvPicPr>
            <p:cNvPr id="30" name="Picture 1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81505" y="2517586"/>
              <a:ext cx="1084134" cy="13926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组 27"/>
          <p:cNvGrpSpPr/>
          <p:nvPr/>
        </p:nvGrpSpPr>
        <p:grpSpPr>
          <a:xfrm>
            <a:off x="3829178" y="1459626"/>
            <a:ext cx="1485643" cy="1778838"/>
            <a:chOff x="6777226" y="2916821"/>
            <a:chExt cx="1485643" cy="1778838"/>
          </a:xfrm>
        </p:grpSpPr>
        <p:sp>
          <p:nvSpPr>
            <p:cNvPr id="24" name="Shape 339"/>
            <p:cNvSpPr/>
            <p:nvPr/>
          </p:nvSpPr>
          <p:spPr>
            <a:xfrm>
              <a:off x="7024931" y="4124159"/>
              <a:ext cx="990232" cy="571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nSpc>
                  <a:spcPct val="70000"/>
                </a:lnSpc>
                <a:defRPr sz="2700" cap="all">
                  <a:solidFill>
                    <a:srgbClr val="727272"/>
                  </a:solidFill>
                  <a:latin typeface="+mj-lt"/>
                  <a:ea typeface="+mj-ea"/>
                  <a:cs typeface="+mj-cs"/>
                  <a:sym typeface="나눔손글씨 펜"/>
                </a:defRPr>
              </a:lvl1pPr>
            </a:lstStyle>
            <a:p>
              <a:pPr lvl="0">
                <a:defRPr sz="1800" cap="none">
                  <a:solidFill>
                    <a:srgbClr val="000000"/>
                  </a:solidFill>
                </a:defRPr>
              </a:pPr>
              <a:r>
                <a:rPr lang="en-US" altLang="zh-CN" sz="2400" dirty="0">
                  <a:latin typeface="Arial" charset="0"/>
                  <a:ea typeface="Arial" charset="0"/>
                  <a:cs typeface="Arial" charset="0"/>
                </a:rPr>
                <a:t>Motor</a:t>
              </a:r>
              <a:endParaRPr sz="2400" dirty="0">
                <a:latin typeface="Arial" charset="0"/>
                <a:ea typeface="Arial" charset="0"/>
                <a:cs typeface="Arial" charset="0"/>
              </a:endParaRPr>
            </a:p>
          </p:txBody>
        </p:sp>
        <p:pic>
          <p:nvPicPr>
            <p:cNvPr id="34" name="图片 33"/>
            <p:cNvPicPr>
              <a:picLocks noChangeAspect="1"/>
            </p:cNvPicPr>
            <p:nvPr/>
          </p:nvPicPr>
          <p:blipFill>
            <a:blip r:embed="rId4"/>
            <a:stretch>
              <a:fillRect/>
            </a:stretch>
          </p:blipFill>
          <p:spPr>
            <a:xfrm>
              <a:off x="6777226" y="2916821"/>
              <a:ext cx="1485643" cy="1274718"/>
            </a:xfrm>
            <a:prstGeom prst="rect">
              <a:avLst/>
            </a:prstGeom>
          </p:spPr>
        </p:pic>
      </p:grpSp>
      <p:grpSp>
        <p:nvGrpSpPr>
          <p:cNvPr id="2" name="组 1"/>
          <p:cNvGrpSpPr/>
          <p:nvPr/>
        </p:nvGrpSpPr>
        <p:grpSpPr>
          <a:xfrm>
            <a:off x="6116171" y="2421668"/>
            <a:ext cx="2140612" cy="2047536"/>
            <a:chOff x="3859941" y="1578827"/>
            <a:chExt cx="2140612" cy="2047536"/>
          </a:xfrm>
        </p:grpSpPr>
        <p:sp>
          <p:nvSpPr>
            <p:cNvPr id="25" name="Shape 340"/>
            <p:cNvSpPr/>
            <p:nvPr/>
          </p:nvSpPr>
          <p:spPr>
            <a:xfrm>
              <a:off x="3859941" y="3109298"/>
              <a:ext cx="2140612" cy="5170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Autofit/>
            </a:bodyPr>
            <a:lstStyle>
              <a:lvl1pPr>
                <a:lnSpc>
                  <a:spcPct val="70000"/>
                </a:lnSpc>
                <a:defRPr sz="3800" cap="all">
                  <a:solidFill>
                    <a:srgbClr val="4FC0E9"/>
                  </a:solidFill>
                  <a:latin typeface="+mj-lt"/>
                  <a:ea typeface="+mj-ea"/>
                  <a:cs typeface="+mj-cs"/>
                  <a:sym typeface="나눔손글씨 펜"/>
                </a:defRPr>
              </a:lvl1pPr>
            </a:lstStyle>
            <a:p>
              <a:pPr>
                <a:defRPr sz="1800" cap="none">
                  <a:solidFill>
                    <a:srgbClr val="000000"/>
                  </a:solidFill>
                </a:defRPr>
              </a:pPr>
              <a:r>
                <a:rPr lang="en-US" sz="2400" dirty="0">
                  <a:latin typeface="Arial" charset="0"/>
                  <a:ea typeface="Arial" charset="0"/>
                  <a:cs typeface="Arial" charset="0"/>
                </a:rPr>
                <a:t>Centrifugation &amp; testing</a:t>
              </a:r>
              <a:endParaRPr sz="2400" dirty="0">
                <a:latin typeface="Arial" charset="0"/>
                <a:ea typeface="Arial" charset="0"/>
                <a:cs typeface="Arial" charset="0"/>
              </a:endParaRPr>
            </a:p>
          </p:txBody>
        </p:sp>
        <p:pic>
          <p:nvPicPr>
            <p:cNvPr id="36" name="图片 35"/>
            <p:cNvPicPr>
              <a:picLocks noChangeAspect="1"/>
            </p:cNvPicPr>
            <p:nvPr/>
          </p:nvPicPr>
          <p:blipFill>
            <a:blip r:embed="rId5"/>
            <a:stretch>
              <a:fillRect/>
            </a:stretch>
          </p:blipFill>
          <p:spPr>
            <a:xfrm>
              <a:off x="4279224" y="1578827"/>
              <a:ext cx="1287840" cy="1414216"/>
            </a:xfrm>
            <a:prstGeom prst="rect">
              <a:avLst/>
            </a:prstGeom>
          </p:spPr>
        </p:pic>
      </p:grpSp>
      <p:grpSp>
        <p:nvGrpSpPr>
          <p:cNvPr id="3" name="组 2"/>
          <p:cNvGrpSpPr/>
          <p:nvPr/>
        </p:nvGrpSpPr>
        <p:grpSpPr>
          <a:xfrm>
            <a:off x="3557609" y="3638197"/>
            <a:ext cx="2028777" cy="1795112"/>
            <a:chOff x="3851717" y="4191538"/>
            <a:chExt cx="2028777" cy="1795112"/>
          </a:xfrm>
        </p:grpSpPr>
        <p:sp>
          <p:nvSpPr>
            <p:cNvPr id="23" name="Shape 338"/>
            <p:cNvSpPr/>
            <p:nvPr/>
          </p:nvSpPr>
          <p:spPr>
            <a:xfrm>
              <a:off x="3851717" y="5182978"/>
              <a:ext cx="2028777" cy="80367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nSpc>
                  <a:spcPct val="80000"/>
                </a:lnSpc>
                <a:defRPr sz="3800" cap="all">
                  <a:solidFill>
                    <a:srgbClr val="FFFFFF"/>
                  </a:solidFill>
                  <a:latin typeface="+mj-lt"/>
                  <a:ea typeface="+mj-ea"/>
                  <a:cs typeface="+mj-cs"/>
                  <a:sym typeface="나눔손글씨 펜"/>
                </a:defRPr>
              </a:lvl1pPr>
            </a:lstStyle>
            <a:p>
              <a:pPr lvl="0">
                <a:defRPr sz="1800" cap="none">
                  <a:solidFill>
                    <a:srgbClr val="000000"/>
                  </a:solidFill>
                </a:defRPr>
              </a:pPr>
              <a:r>
                <a:rPr lang="en-US" altLang="zh-CN" sz="2400" dirty="0">
                  <a:latin typeface="Arial" charset="0"/>
                  <a:ea typeface="Arial" charset="0"/>
                  <a:cs typeface="Arial" charset="0"/>
                </a:rPr>
                <a:t>Smart factory</a:t>
              </a:r>
              <a:endParaRPr sz="2400" dirty="0">
                <a:latin typeface="Arial" charset="0"/>
                <a:ea typeface="Arial" charset="0"/>
                <a:cs typeface="Arial" charset="0"/>
              </a:endParaRPr>
            </a:p>
          </p:txBody>
        </p:sp>
        <p:pic>
          <p:nvPicPr>
            <p:cNvPr id="42" name="Picture 1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93724" y="4191538"/>
              <a:ext cx="1531479" cy="1100605"/>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43" name="圆角矩形 42"/>
          <p:cNvSpPr/>
          <p:nvPr/>
        </p:nvSpPr>
        <p:spPr>
          <a:xfrm>
            <a:off x="1861942" y="5453755"/>
            <a:ext cx="5420109" cy="930751"/>
          </a:xfrm>
          <a:prstGeom prst="round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584200" rtl="0" hangingPunct="0"/>
            <a:r>
              <a:rPr lang="en-US" altLang="zh-CN" sz="2400" dirty="0">
                <a:solidFill>
                  <a:srgbClr val="C00000"/>
                </a:solidFill>
                <a:latin typeface="Arial" charset="0"/>
                <a:ea typeface="Arial" charset="0"/>
                <a:cs typeface="Arial" charset="0"/>
              </a:rPr>
              <a:t>Mechanical</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spinning</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is</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a</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common</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phenomenon</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in everyday</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life</a:t>
            </a:r>
          </a:p>
        </p:txBody>
      </p:sp>
      <p:sp>
        <p:nvSpPr>
          <p:cNvPr id="4" name="Slide Number Placeholder 3">
            <a:extLst>
              <a:ext uri="{FF2B5EF4-FFF2-40B4-BE49-F238E27FC236}">
                <a16:creationId xmlns:a16="http://schemas.microsoft.com/office/drawing/2014/main" id="{0726DD17-3107-4C8A-BC86-8522E6DD577E}"/>
              </a:ext>
            </a:extLst>
          </p:cNvPr>
          <p:cNvSpPr>
            <a:spLocks noGrp="1"/>
          </p:cNvSpPr>
          <p:nvPr>
            <p:ph type="sldNum" sz="quarter" idx="14"/>
          </p:nvPr>
        </p:nvSpPr>
        <p:spPr/>
        <p:txBody>
          <a:bodyPr/>
          <a:lstStyle/>
          <a:p>
            <a:fld id="{38D20CAA-975A-4355-A51B-30AFD740372B}" type="slidenum">
              <a:rPr lang="zh-CN" altLang="en-US" smtClean="0"/>
              <a:pPr/>
              <a:t>2</a:t>
            </a:fld>
            <a:endParaRPr lang="zh-CN" altLang="en-US"/>
          </a:p>
        </p:txBody>
      </p:sp>
    </p:spTree>
    <p:extLst>
      <p:ext uri="{BB962C8B-B14F-4D97-AF65-F5344CB8AC3E}">
        <p14:creationId xmlns:p14="http://schemas.microsoft.com/office/powerpoint/2010/main" val="58154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27" name="Shape 342"/>
          <p:cNvSpPr>
            <a:spLocks noGrp="1"/>
          </p:cNvSpPr>
          <p:nvPr>
            <p:ph type="title"/>
          </p:nvPr>
        </p:nvSpPr>
        <p:spPr>
          <a:xfrm>
            <a:off x="732235" y="250031"/>
            <a:ext cx="7679531" cy="750094"/>
          </a:xfrm>
          <a:prstGeom prst="rect">
            <a:avLst/>
          </a:prstGeom>
        </p:spPr>
        <p:txBody>
          <a:bodyPr>
            <a:noAutofit/>
          </a:bodyPr>
          <a:lstStyle/>
          <a:p>
            <a:pPr lvl="0"/>
            <a:r>
              <a:rPr lang="en-US" sz="3200" cap="none" dirty="0">
                <a:solidFill>
                  <a:schemeClr val="bg1"/>
                </a:solidFill>
                <a:latin typeface="Comic Sans MS" charset="0"/>
                <a:ea typeface="Comic Sans MS" charset="0"/>
                <a:cs typeface="Comic Sans MS" charset="0"/>
              </a:rPr>
              <a:t>Evaluation</a:t>
            </a:r>
            <a:endParaRPr sz="3200" cap="none" dirty="0">
              <a:solidFill>
                <a:schemeClr val="bg1"/>
              </a:solidFill>
              <a:latin typeface="Comic Sans MS" charset="0"/>
              <a:ea typeface="Comic Sans MS" charset="0"/>
              <a:cs typeface="Comic Sans MS" charset="0"/>
            </a:endParaRPr>
          </a:p>
        </p:txBody>
      </p:sp>
      <p:sp>
        <p:nvSpPr>
          <p:cNvPr id="40"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6" name="Shape 342">
            <a:extLst>
              <a:ext uri="{FF2B5EF4-FFF2-40B4-BE49-F238E27FC236}">
                <a16:creationId xmlns:a16="http://schemas.microsoft.com/office/drawing/2014/main" id="{7BF151D6-3AC0-4642-8384-4ED94BDD4EEE}"/>
              </a:ext>
            </a:extLst>
          </p:cNvPr>
          <p:cNvSpPr txBox="1">
            <a:spLocks/>
          </p:cNvSpPr>
          <p:nvPr/>
        </p:nvSpPr>
        <p:spPr>
          <a:xfrm>
            <a:off x="732234" y="1342298"/>
            <a:ext cx="7679531" cy="750094"/>
          </a:xfrm>
          <a:prstGeom prst="rect">
            <a:avLst/>
          </a:prstGeom>
        </p:spPr>
        <p:txBody>
          <a:bodyPr vert="horz" lIns="64294" tIns="32147" rIns="64294" bIns="32147" rtlCol="0" anchor="ctr">
            <a:noAutofit/>
          </a:bodyPr>
          <a:lstStyle>
            <a:lvl1pPr algn="ctr" defTabSz="584200" eaLnBrk="1" hangingPunct="1">
              <a:defRPr sz="8400" b="1" cap="all">
                <a:solidFill>
                  <a:srgbClr val="727272"/>
                </a:solidFill>
                <a:latin typeface="+mj-lt"/>
                <a:ea typeface="+mj-ea"/>
                <a:cs typeface="+mj-cs"/>
                <a:sym typeface="나눔손글씨 펜"/>
              </a:defRPr>
            </a:lvl1pPr>
            <a:lvl2pPr indent="228600" algn="ctr" defTabSz="584200" eaLnBrk="1" hangingPunct="1">
              <a:defRPr sz="8400" b="1" cap="all">
                <a:solidFill>
                  <a:srgbClr val="727272"/>
                </a:solidFill>
                <a:latin typeface="+mj-lt"/>
                <a:ea typeface="+mj-ea"/>
                <a:cs typeface="+mj-cs"/>
                <a:sym typeface="나눔손글씨 펜"/>
              </a:defRPr>
            </a:lvl2pPr>
            <a:lvl3pPr indent="457200" algn="ctr" defTabSz="584200" eaLnBrk="1" hangingPunct="1">
              <a:defRPr sz="8400" b="1" cap="all">
                <a:solidFill>
                  <a:srgbClr val="727272"/>
                </a:solidFill>
                <a:latin typeface="+mj-lt"/>
                <a:ea typeface="+mj-ea"/>
                <a:cs typeface="+mj-cs"/>
                <a:sym typeface="나눔손글씨 펜"/>
              </a:defRPr>
            </a:lvl3pPr>
            <a:lvl4pPr indent="685800" algn="ctr" defTabSz="584200" eaLnBrk="1" hangingPunct="1">
              <a:defRPr sz="8400" b="1" cap="all">
                <a:solidFill>
                  <a:srgbClr val="727272"/>
                </a:solidFill>
                <a:latin typeface="+mj-lt"/>
                <a:ea typeface="+mj-ea"/>
                <a:cs typeface="+mj-cs"/>
                <a:sym typeface="나눔손글씨 펜"/>
              </a:defRPr>
            </a:lvl4pPr>
            <a:lvl5pPr indent="914400" algn="ctr" defTabSz="584200" eaLnBrk="1" hangingPunct="1">
              <a:defRPr sz="8400" b="1" cap="all">
                <a:solidFill>
                  <a:srgbClr val="727272"/>
                </a:solidFill>
                <a:latin typeface="+mj-lt"/>
                <a:ea typeface="+mj-ea"/>
                <a:cs typeface="+mj-cs"/>
                <a:sym typeface="나눔손글씨 펜"/>
              </a:defRPr>
            </a:lvl5pPr>
            <a:lvl6pPr indent="1143000" algn="ctr" defTabSz="584200" eaLnBrk="1" hangingPunct="1">
              <a:defRPr sz="8400" b="1" cap="all">
                <a:solidFill>
                  <a:srgbClr val="727272"/>
                </a:solidFill>
                <a:latin typeface="+mj-lt"/>
                <a:ea typeface="+mj-ea"/>
                <a:cs typeface="+mj-cs"/>
                <a:sym typeface="나눔손글씨 펜"/>
              </a:defRPr>
            </a:lvl6pPr>
            <a:lvl7pPr indent="1371600" algn="ctr" defTabSz="584200" eaLnBrk="1" hangingPunct="1">
              <a:defRPr sz="8400" b="1" cap="all">
                <a:solidFill>
                  <a:srgbClr val="727272"/>
                </a:solidFill>
                <a:latin typeface="+mj-lt"/>
                <a:ea typeface="+mj-ea"/>
                <a:cs typeface="+mj-cs"/>
                <a:sym typeface="나눔손글씨 펜"/>
              </a:defRPr>
            </a:lvl7pPr>
            <a:lvl8pPr indent="1600200" algn="ctr" defTabSz="584200" eaLnBrk="1" hangingPunct="1">
              <a:defRPr sz="8400" b="1" cap="all">
                <a:solidFill>
                  <a:srgbClr val="727272"/>
                </a:solidFill>
                <a:latin typeface="+mj-lt"/>
                <a:ea typeface="+mj-ea"/>
                <a:cs typeface="+mj-cs"/>
                <a:sym typeface="나눔손글씨 펜"/>
              </a:defRPr>
            </a:lvl8pPr>
            <a:lvl9pPr indent="1828800" algn="ctr" defTabSz="584200" eaLnBrk="1" hangingPunct="1">
              <a:defRPr sz="8400" b="1" cap="all">
                <a:solidFill>
                  <a:srgbClr val="727272"/>
                </a:solidFill>
                <a:latin typeface="+mj-lt"/>
                <a:ea typeface="+mj-ea"/>
                <a:cs typeface="+mj-cs"/>
                <a:sym typeface="나눔손글씨 펜"/>
              </a:defRPr>
            </a:lvl9pPr>
          </a:lstStyle>
          <a:p>
            <a:r>
              <a:rPr lang="en-US" sz="2800" cap="none" dirty="0">
                <a:solidFill>
                  <a:schemeClr val="tx1">
                    <a:lumMod val="50000"/>
                    <a:lumOff val="50000"/>
                  </a:schemeClr>
                </a:solidFill>
                <a:latin typeface="Comic Sans MS" panose="030F0702030302020204" pitchFamily="66" charset="0"/>
              </a:rPr>
              <a:t>Overall anti-shake sensing accuracy</a:t>
            </a:r>
          </a:p>
        </p:txBody>
      </p:sp>
      <p:sp>
        <p:nvSpPr>
          <p:cNvPr id="7" name="圆角矩形 7">
            <a:extLst>
              <a:ext uri="{FF2B5EF4-FFF2-40B4-BE49-F238E27FC236}">
                <a16:creationId xmlns:a16="http://schemas.microsoft.com/office/drawing/2014/main" id="{81FAFDE9-FA8C-4634-80F3-5FCCD5E7036D}"/>
              </a:ext>
            </a:extLst>
          </p:cNvPr>
          <p:cNvSpPr/>
          <p:nvPr/>
        </p:nvSpPr>
        <p:spPr>
          <a:xfrm>
            <a:off x="1877829" y="5505033"/>
            <a:ext cx="5388333" cy="930751"/>
          </a:xfrm>
          <a:prstGeom prst="round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584200" rtl="0" hangingPunct="0"/>
            <a:r>
              <a:rPr lang="en-US" altLang="zh-CN" sz="2400" dirty="0">
                <a:solidFill>
                  <a:srgbClr val="C00000"/>
                </a:solidFill>
                <a:latin typeface="Arial" charset="0"/>
                <a:ea typeface="Arial" charset="0"/>
                <a:cs typeface="Arial" charset="0"/>
              </a:rPr>
              <a:t> Mean error of 0.27Hz in frequency, corresponding to 0.43ms in period</a:t>
            </a:r>
          </a:p>
        </p:txBody>
      </p:sp>
      <p:sp>
        <p:nvSpPr>
          <p:cNvPr id="3" name="Slide Number Placeholder 2">
            <a:extLst>
              <a:ext uri="{FF2B5EF4-FFF2-40B4-BE49-F238E27FC236}">
                <a16:creationId xmlns:a16="http://schemas.microsoft.com/office/drawing/2014/main" id="{BEE85083-15CD-46F0-93A4-64088F48C421}"/>
              </a:ext>
            </a:extLst>
          </p:cNvPr>
          <p:cNvSpPr>
            <a:spLocks noGrp="1"/>
          </p:cNvSpPr>
          <p:nvPr>
            <p:ph type="sldNum" sz="quarter" idx="14"/>
          </p:nvPr>
        </p:nvSpPr>
        <p:spPr/>
        <p:txBody>
          <a:bodyPr/>
          <a:lstStyle/>
          <a:p>
            <a:fld id="{38D20CAA-975A-4355-A51B-30AFD740372B}" type="slidenum">
              <a:rPr lang="zh-CN" altLang="en-US" smtClean="0"/>
              <a:pPr/>
              <a:t>20</a:t>
            </a:fld>
            <a:endParaRPr lang="zh-CN" altLang="en-US"/>
          </a:p>
        </p:txBody>
      </p:sp>
      <p:pic>
        <p:nvPicPr>
          <p:cNvPr id="4" name="图片 3"/>
          <p:cNvPicPr>
            <a:picLocks noChangeAspect="1"/>
          </p:cNvPicPr>
          <p:nvPr/>
        </p:nvPicPr>
        <p:blipFill>
          <a:blip r:embed="rId3"/>
          <a:stretch>
            <a:fillRect/>
          </a:stretch>
        </p:blipFill>
        <p:spPr>
          <a:xfrm>
            <a:off x="1961732" y="2027907"/>
            <a:ext cx="5220536" cy="3236176"/>
          </a:xfrm>
          <a:prstGeom prst="rect">
            <a:avLst/>
          </a:prstGeom>
        </p:spPr>
      </p:pic>
    </p:spTree>
    <p:extLst>
      <p:ext uri="{BB962C8B-B14F-4D97-AF65-F5344CB8AC3E}">
        <p14:creationId xmlns:p14="http://schemas.microsoft.com/office/powerpoint/2010/main" val="149151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27" name="Shape 342"/>
          <p:cNvSpPr>
            <a:spLocks noGrp="1"/>
          </p:cNvSpPr>
          <p:nvPr>
            <p:ph type="title"/>
          </p:nvPr>
        </p:nvSpPr>
        <p:spPr>
          <a:xfrm>
            <a:off x="732235" y="250031"/>
            <a:ext cx="7679531" cy="750094"/>
          </a:xfrm>
          <a:prstGeom prst="rect">
            <a:avLst/>
          </a:prstGeom>
        </p:spPr>
        <p:txBody>
          <a:bodyPr>
            <a:noAutofit/>
          </a:bodyPr>
          <a:lstStyle/>
          <a:p>
            <a:pPr lvl="0"/>
            <a:r>
              <a:rPr lang="en-US" sz="3200" cap="none" dirty="0">
                <a:solidFill>
                  <a:schemeClr val="bg1"/>
                </a:solidFill>
                <a:latin typeface="Comic Sans MS" charset="0"/>
                <a:ea typeface="Comic Sans MS" charset="0"/>
                <a:cs typeface="Comic Sans MS" charset="0"/>
              </a:rPr>
              <a:t>Evaluation</a:t>
            </a:r>
            <a:endParaRPr sz="3200" cap="none" dirty="0">
              <a:solidFill>
                <a:schemeClr val="bg1"/>
              </a:solidFill>
              <a:latin typeface="Comic Sans MS" charset="0"/>
              <a:ea typeface="Comic Sans MS" charset="0"/>
              <a:cs typeface="Comic Sans MS" charset="0"/>
            </a:endParaRPr>
          </a:p>
        </p:txBody>
      </p:sp>
      <p:sp>
        <p:nvSpPr>
          <p:cNvPr id="40"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pic>
        <p:nvPicPr>
          <p:cNvPr id="2" name="Picture 1">
            <a:extLst>
              <a:ext uri="{FF2B5EF4-FFF2-40B4-BE49-F238E27FC236}">
                <a16:creationId xmlns:a16="http://schemas.microsoft.com/office/drawing/2014/main" id="{2206A4D3-A9A0-4E3C-8830-2C1AAF524EC9}"/>
              </a:ext>
            </a:extLst>
          </p:cNvPr>
          <p:cNvPicPr>
            <a:picLocks noChangeAspect="1"/>
          </p:cNvPicPr>
          <p:nvPr/>
        </p:nvPicPr>
        <p:blipFill>
          <a:blip r:embed="rId3"/>
          <a:stretch>
            <a:fillRect/>
          </a:stretch>
        </p:blipFill>
        <p:spPr>
          <a:xfrm>
            <a:off x="2007055" y="2092392"/>
            <a:ext cx="5129883" cy="3188846"/>
          </a:xfrm>
          <a:prstGeom prst="rect">
            <a:avLst/>
          </a:prstGeom>
        </p:spPr>
      </p:pic>
      <p:sp>
        <p:nvSpPr>
          <p:cNvPr id="6" name="Shape 342">
            <a:extLst>
              <a:ext uri="{FF2B5EF4-FFF2-40B4-BE49-F238E27FC236}">
                <a16:creationId xmlns:a16="http://schemas.microsoft.com/office/drawing/2014/main" id="{7BF151D6-3AC0-4642-8384-4ED94BDD4EEE}"/>
              </a:ext>
            </a:extLst>
          </p:cNvPr>
          <p:cNvSpPr txBox="1">
            <a:spLocks/>
          </p:cNvSpPr>
          <p:nvPr/>
        </p:nvSpPr>
        <p:spPr>
          <a:xfrm>
            <a:off x="732234" y="1342298"/>
            <a:ext cx="7679531" cy="750094"/>
          </a:xfrm>
          <a:prstGeom prst="rect">
            <a:avLst/>
          </a:prstGeom>
        </p:spPr>
        <p:txBody>
          <a:bodyPr vert="horz" lIns="64294" tIns="32147" rIns="64294" bIns="32147" rtlCol="0" anchor="ctr">
            <a:noAutofit/>
          </a:bodyPr>
          <a:lstStyle>
            <a:lvl1pPr algn="ctr" defTabSz="584200" eaLnBrk="1" hangingPunct="1">
              <a:defRPr sz="8400" b="1" cap="all">
                <a:solidFill>
                  <a:srgbClr val="727272"/>
                </a:solidFill>
                <a:latin typeface="+mj-lt"/>
                <a:ea typeface="+mj-ea"/>
                <a:cs typeface="+mj-cs"/>
                <a:sym typeface="나눔손글씨 펜"/>
              </a:defRPr>
            </a:lvl1pPr>
            <a:lvl2pPr indent="228600" algn="ctr" defTabSz="584200" eaLnBrk="1" hangingPunct="1">
              <a:defRPr sz="8400" b="1" cap="all">
                <a:solidFill>
                  <a:srgbClr val="727272"/>
                </a:solidFill>
                <a:latin typeface="+mj-lt"/>
                <a:ea typeface="+mj-ea"/>
                <a:cs typeface="+mj-cs"/>
                <a:sym typeface="나눔손글씨 펜"/>
              </a:defRPr>
            </a:lvl2pPr>
            <a:lvl3pPr indent="457200" algn="ctr" defTabSz="584200" eaLnBrk="1" hangingPunct="1">
              <a:defRPr sz="8400" b="1" cap="all">
                <a:solidFill>
                  <a:srgbClr val="727272"/>
                </a:solidFill>
                <a:latin typeface="+mj-lt"/>
                <a:ea typeface="+mj-ea"/>
                <a:cs typeface="+mj-cs"/>
                <a:sym typeface="나눔손글씨 펜"/>
              </a:defRPr>
            </a:lvl3pPr>
            <a:lvl4pPr indent="685800" algn="ctr" defTabSz="584200" eaLnBrk="1" hangingPunct="1">
              <a:defRPr sz="8400" b="1" cap="all">
                <a:solidFill>
                  <a:srgbClr val="727272"/>
                </a:solidFill>
                <a:latin typeface="+mj-lt"/>
                <a:ea typeface="+mj-ea"/>
                <a:cs typeface="+mj-cs"/>
                <a:sym typeface="나눔손글씨 펜"/>
              </a:defRPr>
            </a:lvl4pPr>
            <a:lvl5pPr indent="914400" algn="ctr" defTabSz="584200" eaLnBrk="1" hangingPunct="1">
              <a:defRPr sz="8400" b="1" cap="all">
                <a:solidFill>
                  <a:srgbClr val="727272"/>
                </a:solidFill>
                <a:latin typeface="+mj-lt"/>
                <a:ea typeface="+mj-ea"/>
                <a:cs typeface="+mj-cs"/>
                <a:sym typeface="나눔손글씨 펜"/>
              </a:defRPr>
            </a:lvl5pPr>
            <a:lvl6pPr indent="1143000" algn="ctr" defTabSz="584200" eaLnBrk="1" hangingPunct="1">
              <a:defRPr sz="8400" b="1" cap="all">
                <a:solidFill>
                  <a:srgbClr val="727272"/>
                </a:solidFill>
                <a:latin typeface="+mj-lt"/>
                <a:ea typeface="+mj-ea"/>
                <a:cs typeface="+mj-cs"/>
                <a:sym typeface="나눔손글씨 펜"/>
              </a:defRPr>
            </a:lvl6pPr>
            <a:lvl7pPr indent="1371600" algn="ctr" defTabSz="584200" eaLnBrk="1" hangingPunct="1">
              <a:defRPr sz="8400" b="1" cap="all">
                <a:solidFill>
                  <a:srgbClr val="727272"/>
                </a:solidFill>
                <a:latin typeface="+mj-lt"/>
                <a:ea typeface="+mj-ea"/>
                <a:cs typeface="+mj-cs"/>
                <a:sym typeface="나눔손글씨 펜"/>
              </a:defRPr>
            </a:lvl7pPr>
            <a:lvl8pPr indent="1600200" algn="ctr" defTabSz="584200" eaLnBrk="1" hangingPunct="1">
              <a:defRPr sz="8400" b="1" cap="all">
                <a:solidFill>
                  <a:srgbClr val="727272"/>
                </a:solidFill>
                <a:latin typeface="+mj-lt"/>
                <a:ea typeface="+mj-ea"/>
                <a:cs typeface="+mj-cs"/>
                <a:sym typeface="나눔손글씨 펜"/>
              </a:defRPr>
            </a:lvl8pPr>
            <a:lvl9pPr indent="1828800" algn="ctr" defTabSz="584200" eaLnBrk="1" hangingPunct="1">
              <a:defRPr sz="8400" b="1" cap="all">
                <a:solidFill>
                  <a:srgbClr val="727272"/>
                </a:solidFill>
                <a:latin typeface="+mj-lt"/>
                <a:ea typeface="+mj-ea"/>
                <a:cs typeface="+mj-cs"/>
                <a:sym typeface="나눔손글씨 펜"/>
              </a:defRPr>
            </a:lvl9pPr>
          </a:lstStyle>
          <a:p>
            <a:r>
              <a:rPr lang="en-US" altLang="zh-CN" sz="2800" cap="none" dirty="0">
                <a:solidFill>
                  <a:schemeClr val="tx1">
                    <a:lumMod val="50000"/>
                    <a:lumOff val="50000"/>
                  </a:schemeClr>
                </a:solidFill>
                <a:latin typeface="Comic Sans MS" panose="030F0702030302020204" pitchFamily="66" charset="0"/>
              </a:rPr>
              <a:t>Accuracy vs. RPM</a:t>
            </a:r>
            <a:endParaRPr lang="en-US" sz="2800" cap="none" dirty="0">
              <a:solidFill>
                <a:schemeClr val="tx1">
                  <a:lumMod val="50000"/>
                  <a:lumOff val="50000"/>
                </a:schemeClr>
              </a:solidFill>
              <a:latin typeface="Comic Sans MS" panose="030F0702030302020204" pitchFamily="66" charset="0"/>
            </a:endParaRPr>
          </a:p>
        </p:txBody>
      </p:sp>
      <p:sp>
        <p:nvSpPr>
          <p:cNvPr id="7" name="圆角矩形 7">
            <a:extLst>
              <a:ext uri="{FF2B5EF4-FFF2-40B4-BE49-F238E27FC236}">
                <a16:creationId xmlns:a16="http://schemas.microsoft.com/office/drawing/2014/main" id="{81FAFDE9-FA8C-4634-80F3-5FCCD5E7036D}"/>
              </a:ext>
            </a:extLst>
          </p:cNvPr>
          <p:cNvSpPr/>
          <p:nvPr/>
        </p:nvSpPr>
        <p:spPr>
          <a:xfrm>
            <a:off x="1877829" y="5505033"/>
            <a:ext cx="5388333" cy="930751"/>
          </a:xfrm>
          <a:prstGeom prst="round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584200" rtl="0" hangingPunct="0"/>
            <a:r>
              <a:rPr lang="en-US" altLang="zh-CN" sz="2400" dirty="0">
                <a:solidFill>
                  <a:srgbClr val="C00000"/>
                </a:solidFill>
                <a:latin typeface="Arial" charset="0"/>
                <a:ea typeface="Arial" charset="0"/>
                <a:cs typeface="Arial" charset="0"/>
              </a:rPr>
              <a:t>Our system achieves high accuracy in high frequency scenario</a:t>
            </a:r>
          </a:p>
        </p:txBody>
      </p:sp>
      <p:sp>
        <p:nvSpPr>
          <p:cNvPr id="3" name="Slide Number Placeholder 2">
            <a:extLst>
              <a:ext uri="{FF2B5EF4-FFF2-40B4-BE49-F238E27FC236}">
                <a16:creationId xmlns:a16="http://schemas.microsoft.com/office/drawing/2014/main" id="{C030BD3D-1EC2-4185-84BB-4A817247E9CA}"/>
              </a:ext>
            </a:extLst>
          </p:cNvPr>
          <p:cNvSpPr>
            <a:spLocks noGrp="1"/>
          </p:cNvSpPr>
          <p:nvPr>
            <p:ph type="sldNum" sz="quarter" idx="14"/>
          </p:nvPr>
        </p:nvSpPr>
        <p:spPr/>
        <p:txBody>
          <a:bodyPr/>
          <a:lstStyle/>
          <a:p>
            <a:fld id="{38D20CAA-975A-4355-A51B-30AFD740372B}" type="slidenum">
              <a:rPr lang="zh-CN" altLang="en-US" smtClean="0"/>
              <a:pPr/>
              <a:t>21</a:t>
            </a:fld>
            <a:endParaRPr lang="zh-CN" altLang="en-US"/>
          </a:p>
        </p:txBody>
      </p:sp>
    </p:spTree>
    <p:extLst>
      <p:ext uri="{BB962C8B-B14F-4D97-AF65-F5344CB8AC3E}">
        <p14:creationId xmlns:p14="http://schemas.microsoft.com/office/powerpoint/2010/main" val="2254797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27" name="Shape 342"/>
          <p:cNvSpPr>
            <a:spLocks noGrp="1"/>
          </p:cNvSpPr>
          <p:nvPr>
            <p:ph type="title"/>
          </p:nvPr>
        </p:nvSpPr>
        <p:spPr>
          <a:xfrm>
            <a:off x="732235" y="250031"/>
            <a:ext cx="7679531" cy="750094"/>
          </a:xfrm>
          <a:prstGeom prst="rect">
            <a:avLst/>
          </a:prstGeom>
        </p:spPr>
        <p:txBody>
          <a:bodyPr>
            <a:noAutofit/>
          </a:bodyPr>
          <a:lstStyle/>
          <a:p>
            <a:pPr lvl="0"/>
            <a:r>
              <a:rPr lang="en-US" sz="3200" cap="none" dirty="0">
                <a:solidFill>
                  <a:schemeClr val="bg1"/>
                </a:solidFill>
                <a:latin typeface="Comic Sans MS" charset="0"/>
                <a:ea typeface="Comic Sans MS" charset="0"/>
                <a:cs typeface="Comic Sans MS" charset="0"/>
              </a:rPr>
              <a:t>Evaluation</a:t>
            </a:r>
            <a:endParaRPr sz="3200" cap="none" dirty="0">
              <a:solidFill>
                <a:schemeClr val="bg1"/>
              </a:solidFill>
              <a:latin typeface="Comic Sans MS" charset="0"/>
              <a:ea typeface="Comic Sans MS" charset="0"/>
              <a:cs typeface="Comic Sans MS" charset="0"/>
            </a:endParaRPr>
          </a:p>
        </p:txBody>
      </p:sp>
      <p:sp>
        <p:nvSpPr>
          <p:cNvPr id="40"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6" name="Shape 342">
            <a:extLst>
              <a:ext uri="{FF2B5EF4-FFF2-40B4-BE49-F238E27FC236}">
                <a16:creationId xmlns:a16="http://schemas.microsoft.com/office/drawing/2014/main" id="{7BF151D6-3AC0-4642-8384-4ED94BDD4EEE}"/>
              </a:ext>
            </a:extLst>
          </p:cNvPr>
          <p:cNvSpPr txBox="1">
            <a:spLocks/>
          </p:cNvSpPr>
          <p:nvPr/>
        </p:nvSpPr>
        <p:spPr>
          <a:xfrm>
            <a:off x="732234" y="1342298"/>
            <a:ext cx="7679531" cy="750094"/>
          </a:xfrm>
          <a:prstGeom prst="rect">
            <a:avLst/>
          </a:prstGeom>
        </p:spPr>
        <p:txBody>
          <a:bodyPr vert="horz" lIns="64294" tIns="32147" rIns="64294" bIns="32147" rtlCol="0" anchor="ctr">
            <a:noAutofit/>
          </a:bodyPr>
          <a:lstStyle>
            <a:lvl1pPr algn="ctr" defTabSz="584200" eaLnBrk="1" hangingPunct="1">
              <a:defRPr sz="8400" b="1" cap="all">
                <a:solidFill>
                  <a:srgbClr val="727272"/>
                </a:solidFill>
                <a:latin typeface="+mj-lt"/>
                <a:ea typeface="+mj-ea"/>
                <a:cs typeface="+mj-cs"/>
                <a:sym typeface="나눔손글씨 펜"/>
              </a:defRPr>
            </a:lvl1pPr>
            <a:lvl2pPr indent="228600" algn="ctr" defTabSz="584200" eaLnBrk="1" hangingPunct="1">
              <a:defRPr sz="8400" b="1" cap="all">
                <a:solidFill>
                  <a:srgbClr val="727272"/>
                </a:solidFill>
                <a:latin typeface="+mj-lt"/>
                <a:ea typeface="+mj-ea"/>
                <a:cs typeface="+mj-cs"/>
                <a:sym typeface="나눔손글씨 펜"/>
              </a:defRPr>
            </a:lvl2pPr>
            <a:lvl3pPr indent="457200" algn="ctr" defTabSz="584200" eaLnBrk="1" hangingPunct="1">
              <a:defRPr sz="8400" b="1" cap="all">
                <a:solidFill>
                  <a:srgbClr val="727272"/>
                </a:solidFill>
                <a:latin typeface="+mj-lt"/>
                <a:ea typeface="+mj-ea"/>
                <a:cs typeface="+mj-cs"/>
                <a:sym typeface="나눔손글씨 펜"/>
              </a:defRPr>
            </a:lvl3pPr>
            <a:lvl4pPr indent="685800" algn="ctr" defTabSz="584200" eaLnBrk="1" hangingPunct="1">
              <a:defRPr sz="8400" b="1" cap="all">
                <a:solidFill>
                  <a:srgbClr val="727272"/>
                </a:solidFill>
                <a:latin typeface="+mj-lt"/>
                <a:ea typeface="+mj-ea"/>
                <a:cs typeface="+mj-cs"/>
                <a:sym typeface="나눔손글씨 펜"/>
              </a:defRPr>
            </a:lvl4pPr>
            <a:lvl5pPr indent="914400" algn="ctr" defTabSz="584200" eaLnBrk="1" hangingPunct="1">
              <a:defRPr sz="8400" b="1" cap="all">
                <a:solidFill>
                  <a:srgbClr val="727272"/>
                </a:solidFill>
                <a:latin typeface="+mj-lt"/>
                <a:ea typeface="+mj-ea"/>
                <a:cs typeface="+mj-cs"/>
                <a:sym typeface="나눔손글씨 펜"/>
              </a:defRPr>
            </a:lvl5pPr>
            <a:lvl6pPr indent="1143000" algn="ctr" defTabSz="584200" eaLnBrk="1" hangingPunct="1">
              <a:defRPr sz="8400" b="1" cap="all">
                <a:solidFill>
                  <a:srgbClr val="727272"/>
                </a:solidFill>
                <a:latin typeface="+mj-lt"/>
                <a:ea typeface="+mj-ea"/>
                <a:cs typeface="+mj-cs"/>
                <a:sym typeface="나눔손글씨 펜"/>
              </a:defRPr>
            </a:lvl6pPr>
            <a:lvl7pPr indent="1371600" algn="ctr" defTabSz="584200" eaLnBrk="1" hangingPunct="1">
              <a:defRPr sz="8400" b="1" cap="all">
                <a:solidFill>
                  <a:srgbClr val="727272"/>
                </a:solidFill>
                <a:latin typeface="+mj-lt"/>
                <a:ea typeface="+mj-ea"/>
                <a:cs typeface="+mj-cs"/>
                <a:sym typeface="나눔손글씨 펜"/>
              </a:defRPr>
            </a:lvl7pPr>
            <a:lvl8pPr indent="1600200" algn="ctr" defTabSz="584200" eaLnBrk="1" hangingPunct="1">
              <a:defRPr sz="8400" b="1" cap="all">
                <a:solidFill>
                  <a:srgbClr val="727272"/>
                </a:solidFill>
                <a:latin typeface="+mj-lt"/>
                <a:ea typeface="+mj-ea"/>
                <a:cs typeface="+mj-cs"/>
                <a:sym typeface="나눔손글씨 펜"/>
              </a:defRPr>
            </a:lvl8pPr>
            <a:lvl9pPr indent="1828800" algn="ctr" defTabSz="584200" eaLnBrk="1" hangingPunct="1">
              <a:defRPr sz="8400" b="1" cap="all">
                <a:solidFill>
                  <a:srgbClr val="727272"/>
                </a:solidFill>
                <a:latin typeface="+mj-lt"/>
                <a:ea typeface="+mj-ea"/>
                <a:cs typeface="+mj-cs"/>
                <a:sym typeface="나눔손글씨 펜"/>
              </a:defRPr>
            </a:lvl9pPr>
          </a:lstStyle>
          <a:p>
            <a:r>
              <a:rPr lang="en-US" altLang="zh-CN" sz="2800" cap="none" dirty="0">
                <a:solidFill>
                  <a:schemeClr val="tx1">
                    <a:lumMod val="50000"/>
                    <a:lumOff val="50000"/>
                  </a:schemeClr>
                </a:solidFill>
                <a:latin typeface="Comic Sans MS" panose="030F0702030302020204" pitchFamily="66" charset="0"/>
              </a:rPr>
              <a:t>Impact of dual-tag distance</a:t>
            </a:r>
            <a:endParaRPr lang="en-US" sz="2800" cap="none" dirty="0">
              <a:solidFill>
                <a:schemeClr val="tx1">
                  <a:lumMod val="50000"/>
                  <a:lumOff val="50000"/>
                </a:schemeClr>
              </a:solidFill>
              <a:latin typeface="Comic Sans MS" panose="030F0702030302020204" pitchFamily="66" charset="0"/>
            </a:endParaRPr>
          </a:p>
        </p:txBody>
      </p:sp>
      <p:sp>
        <p:nvSpPr>
          <p:cNvPr id="7" name="圆角矩形 7">
            <a:extLst>
              <a:ext uri="{FF2B5EF4-FFF2-40B4-BE49-F238E27FC236}">
                <a16:creationId xmlns:a16="http://schemas.microsoft.com/office/drawing/2014/main" id="{81FAFDE9-FA8C-4634-80F3-5FCCD5E7036D}"/>
              </a:ext>
            </a:extLst>
          </p:cNvPr>
          <p:cNvSpPr/>
          <p:nvPr/>
        </p:nvSpPr>
        <p:spPr>
          <a:xfrm>
            <a:off x="1647169" y="5505032"/>
            <a:ext cx="5849651" cy="930751"/>
          </a:xfrm>
          <a:prstGeom prst="round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584200" rtl="0" hangingPunct="0"/>
            <a:r>
              <a:rPr lang="en-US" altLang="zh-CN" sz="2400" dirty="0">
                <a:solidFill>
                  <a:srgbClr val="C00000"/>
                </a:solidFill>
                <a:latin typeface="Arial" charset="0"/>
                <a:ea typeface="Arial" charset="0"/>
                <a:cs typeface="Arial" charset="0"/>
              </a:rPr>
              <a:t>No special requirement of the dual tags’ geometric relationship</a:t>
            </a:r>
          </a:p>
        </p:txBody>
      </p:sp>
      <p:pic>
        <p:nvPicPr>
          <p:cNvPr id="3" name="Picture 2">
            <a:extLst>
              <a:ext uri="{FF2B5EF4-FFF2-40B4-BE49-F238E27FC236}">
                <a16:creationId xmlns:a16="http://schemas.microsoft.com/office/drawing/2014/main" id="{8C36426A-26EB-40C7-A824-71A7EC065895}"/>
              </a:ext>
            </a:extLst>
          </p:cNvPr>
          <p:cNvPicPr>
            <a:picLocks noChangeAspect="1"/>
          </p:cNvPicPr>
          <p:nvPr/>
        </p:nvPicPr>
        <p:blipFill>
          <a:blip r:embed="rId3"/>
          <a:stretch>
            <a:fillRect/>
          </a:stretch>
        </p:blipFill>
        <p:spPr>
          <a:xfrm>
            <a:off x="1992554" y="2092392"/>
            <a:ext cx="5158882" cy="3217584"/>
          </a:xfrm>
          <a:prstGeom prst="rect">
            <a:avLst/>
          </a:prstGeom>
        </p:spPr>
      </p:pic>
      <p:sp>
        <p:nvSpPr>
          <p:cNvPr id="2" name="Slide Number Placeholder 1">
            <a:extLst>
              <a:ext uri="{FF2B5EF4-FFF2-40B4-BE49-F238E27FC236}">
                <a16:creationId xmlns:a16="http://schemas.microsoft.com/office/drawing/2014/main" id="{7E8754FB-86E2-4EAB-9A5E-6D9816BF93C9}"/>
              </a:ext>
            </a:extLst>
          </p:cNvPr>
          <p:cNvSpPr>
            <a:spLocks noGrp="1"/>
          </p:cNvSpPr>
          <p:nvPr>
            <p:ph type="sldNum" sz="quarter" idx="14"/>
          </p:nvPr>
        </p:nvSpPr>
        <p:spPr/>
        <p:txBody>
          <a:bodyPr/>
          <a:lstStyle/>
          <a:p>
            <a:fld id="{38D20CAA-975A-4355-A51B-30AFD740372B}" type="slidenum">
              <a:rPr lang="zh-CN" altLang="en-US" smtClean="0"/>
              <a:pPr/>
              <a:t>22</a:t>
            </a:fld>
            <a:endParaRPr lang="zh-CN" altLang="en-US"/>
          </a:p>
        </p:txBody>
      </p:sp>
    </p:spTree>
    <p:extLst>
      <p:ext uri="{BB962C8B-B14F-4D97-AF65-F5344CB8AC3E}">
        <p14:creationId xmlns:p14="http://schemas.microsoft.com/office/powerpoint/2010/main" val="1624375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225"/>
          <p:cNvSpPr txBox="1">
            <a:spLocks/>
          </p:cNvSpPr>
          <p:nvPr/>
        </p:nvSpPr>
        <p:spPr>
          <a:xfrm>
            <a:off x="732236" y="546809"/>
            <a:ext cx="7686605" cy="45331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nchorCtr="0">
            <a:noAutofit/>
          </a:bodyPr>
          <a:lstStyle>
            <a:lvl1pPr algn="l" defTabSz="584200" eaLnBrk="1" hangingPunct="1">
              <a:lnSpc>
                <a:spcPct val="90000"/>
              </a:lnSpc>
              <a:defRPr sz="4693" b="0" i="0" cap="all">
                <a:solidFill>
                  <a:schemeClr val="bg1"/>
                </a:solidFill>
                <a:latin typeface="Neris Thin" panose="00000300000000000000" pitchFamily="50" charset="0"/>
                <a:ea typeface="Gulim" pitchFamily="34" charset="-127"/>
                <a:cs typeface="+mj-cs"/>
                <a:sym typeface="나눔손글씨 펜"/>
              </a:defRPr>
            </a:lvl1pPr>
            <a:lvl2pPr indent="228600" algn="ctr" defTabSz="584200" eaLnBrk="1" hangingPunct="1">
              <a:defRPr sz="8400" b="1" cap="all">
                <a:solidFill>
                  <a:srgbClr val="727272"/>
                </a:solidFill>
                <a:latin typeface="+mj-lt"/>
                <a:ea typeface="+mj-ea"/>
                <a:cs typeface="+mj-cs"/>
                <a:sym typeface="나눔손글씨 펜"/>
              </a:defRPr>
            </a:lvl2pPr>
            <a:lvl3pPr indent="457200" algn="ctr" defTabSz="584200" eaLnBrk="1" hangingPunct="1">
              <a:defRPr sz="8400" b="1" cap="all">
                <a:solidFill>
                  <a:srgbClr val="727272"/>
                </a:solidFill>
                <a:latin typeface="+mj-lt"/>
                <a:ea typeface="+mj-ea"/>
                <a:cs typeface="+mj-cs"/>
                <a:sym typeface="나눔손글씨 펜"/>
              </a:defRPr>
            </a:lvl3pPr>
            <a:lvl4pPr indent="685800" algn="ctr" defTabSz="584200" eaLnBrk="1" hangingPunct="1">
              <a:defRPr sz="8400" b="1" cap="all">
                <a:solidFill>
                  <a:srgbClr val="727272"/>
                </a:solidFill>
                <a:latin typeface="+mj-lt"/>
                <a:ea typeface="+mj-ea"/>
                <a:cs typeface="+mj-cs"/>
                <a:sym typeface="나눔손글씨 펜"/>
              </a:defRPr>
            </a:lvl4pPr>
            <a:lvl5pPr indent="914400" algn="ctr" defTabSz="584200" eaLnBrk="1" hangingPunct="1">
              <a:defRPr sz="8400" b="1" cap="all">
                <a:solidFill>
                  <a:srgbClr val="727272"/>
                </a:solidFill>
                <a:latin typeface="+mj-lt"/>
                <a:ea typeface="+mj-ea"/>
                <a:cs typeface="+mj-cs"/>
                <a:sym typeface="나눔손글씨 펜"/>
              </a:defRPr>
            </a:lvl5pPr>
            <a:lvl6pPr indent="1143000" algn="ctr" defTabSz="584200" eaLnBrk="1" hangingPunct="1">
              <a:defRPr sz="8400" b="1" cap="all">
                <a:solidFill>
                  <a:srgbClr val="727272"/>
                </a:solidFill>
                <a:latin typeface="+mj-lt"/>
                <a:ea typeface="+mj-ea"/>
                <a:cs typeface="+mj-cs"/>
                <a:sym typeface="나눔손글씨 펜"/>
              </a:defRPr>
            </a:lvl6pPr>
            <a:lvl7pPr indent="1371600" algn="ctr" defTabSz="584200" eaLnBrk="1" hangingPunct="1">
              <a:defRPr sz="8400" b="1" cap="all">
                <a:solidFill>
                  <a:srgbClr val="727272"/>
                </a:solidFill>
                <a:latin typeface="+mj-lt"/>
                <a:ea typeface="+mj-ea"/>
                <a:cs typeface="+mj-cs"/>
                <a:sym typeface="나눔손글씨 펜"/>
              </a:defRPr>
            </a:lvl7pPr>
            <a:lvl8pPr indent="1600200" algn="ctr" defTabSz="584200" eaLnBrk="1" hangingPunct="1">
              <a:defRPr sz="8400" b="1" cap="all">
                <a:solidFill>
                  <a:srgbClr val="727272"/>
                </a:solidFill>
                <a:latin typeface="+mj-lt"/>
                <a:ea typeface="+mj-ea"/>
                <a:cs typeface="+mj-cs"/>
                <a:sym typeface="나눔손글씨 펜"/>
              </a:defRPr>
            </a:lvl8pPr>
            <a:lvl9pPr indent="1828800" algn="ctr" defTabSz="584200" eaLnBrk="1" hangingPunct="1">
              <a:defRPr sz="8400" b="1" cap="all">
                <a:solidFill>
                  <a:srgbClr val="727272"/>
                </a:solidFill>
                <a:latin typeface="+mj-lt"/>
                <a:ea typeface="+mj-ea"/>
                <a:cs typeface="+mj-cs"/>
                <a:sym typeface="나눔손글씨 펜"/>
              </a:defRPr>
            </a:lvl9pPr>
          </a:lstStyle>
          <a:p>
            <a:pPr algn="ctr"/>
            <a:r>
              <a:rPr lang="en-US" altLang="zh-CN" sz="3375" b="1" cap="none" dirty="0">
                <a:latin typeface="Comic Sans MS" panose="030F0702030302020204" pitchFamily="66" charset="0"/>
                <a:ea typeface="Cooper Black" charset="0"/>
                <a:cs typeface="Cooper Black" charset="0"/>
              </a:rPr>
              <a:t>Our</a:t>
            </a:r>
            <a:r>
              <a:rPr lang="zh-CN" altLang="en-US" sz="3375" b="1" cap="none" dirty="0">
                <a:latin typeface="Comic Sans MS" panose="030F0702030302020204" pitchFamily="66" charset="0"/>
                <a:ea typeface="Cooper Black" charset="0"/>
                <a:cs typeface="Cooper Black" charset="0"/>
              </a:rPr>
              <a:t> </a:t>
            </a:r>
            <a:r>
              <a:rPr lang="en-US" altLang="zh-CN" sz="3375" b="1" cap="none" dirty="0">
                <a:latin typeface="Comic Sans MS" panose="030F0702030302020204" pitchFamily="66" charset="0"/>
                <a:ea typeface="Cooper Black" charset="0"/>
                <a:cs typeface="Cooper Black" charset="0"/>
              </a:rPr>
              <a:t>Contributions</a:t>
            </a:r>
            <a:endParaRPr lang="en-US" sz="3375" b="1" cap="none" dirty="0">
              <a:latin typeface="Comic Sans MS" panose="030F0702030302020204" pitchFamily="66" charset="0"/>
              <a:ea typeface="Cooper Black" charset="0"/>
              <a:cs typeface="Cooper Black" charset="0"/>
            </a:endParaRPr>
          </a:p>
        </p:txBody>
      </p:sp>
      <p:sp>
        <p:nvSpPr>
          <p:cNvPr id="14"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15"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19" name="Shape 342"/>
          <p:cNvSpPr txBox="1">
            <a:spLocks/>
          </p:cNvSpPr>
          <p:nvPr/>
        </p:nvSpPr>
        <p:spPr>
          <a:xfrm>
            <a:off x="732235" y="250031"/>
            <a:ext cx="7679531" cy="750094"/>
          </a:xfrm>
          <a:prstGeom prst="rect">
            <a:avLst/>
          </a:prstGeom>
        </p:spPr>
        <p:txBody>
          <a:bodyPr vert="horz" lIns="91440" tIns="45720" rIns="91440" bIns="45720" rtlCol="0" anchor="ctr">
            <a:noAutofit/>
          </a:bodyPr>
          <a:lstStyle>
            <a:lvl1pPr lvl="0" eaLnBrk="1" hangingPunct="1">
              <a:defRPr sz="3200" b="1" cap="none">
                <a:solidFill>
                  <a:schemeClr val="bg1"/>
                </a:solidFill>
                <a:latin typeface="Comic Sans MS" panose="030F0702030302020204" pitchFamily="66" charset="0"/>
                <a:ea typeface="+mj-ea"/>
                <a:cs typeface="+mj-cs"/>
                <a:sym typeface="나눔손글씨 펜"/>
              </a:defRPr>
            </a:lvl1pPr>
            <a:lvl2pPr indent="160696" eaLnBrk="1" hangingPunct="1">
              <a:defRPr sz="5906" b="1" cap="all">
                <a:solidFill>
                  <a:srgbClr val="727272"/>
                </a:solidFill>
                <a:latin typeface="+mj-lt"/>
                <a:ea typeface="+mj-ea"/>
                <a:cs typeface="+mj-cs"/>
                <a:sym typeface="나눔손글씨 펜"/>
              </a:defRPr>
            </a:lvl2pPr>
            <a:lvl3pPr indent="321391" eaLnBrk="1" hangingPunct="1">
              <a:defRPr sz="5906" b="1" cap="all">
                <a:solidFill>
                  <a:srgbClr val="727272"/>
                </a:solidFill>
                <a:latin typeface="+mj-lt"/>
                <a:ea typeface="+mj-ea"/>
                <a:cs typeface="+mj-cs"/>
                <a:sym typeface="나눔손글씨 펜"/>
              </a:defRPr>
            </a:lvl3pPr>
            <a:lvl4pPr indent="482086" eaLnBrk="1" hangingPunct="1">
              <a:defRPr sz="5906" b="1" cap="all">
                <a:solidFill>
                  <a:srgbClr val="727272"/>
                </a:solidFill>
                <a:latin typeface="+mj-lt"/>
                <a:ea typeface="+mj-ea"/>
                <a:cs typeface="+mj-cs"/>
                <a:sym typeface="나눔손글씨 펜"/>
              </a:defRPr>
            </a:lvl4pPr>
            <a:lvl5pPr indent="642783" eaLnBrk="1" hangingPunct="1">
              <a:defRPr sz="5906" b="1" cap="all">
                <a:solidFill>
                  <a:srgbClr val="727272"/>
                </a:solidFill>
                <a:latin typeface="+mj-lt"/>
                <a:ea typeface="+mj-ea"/>
                <a:cs typeface="+mj-cs"/>
                <a:sym typeface="나눔손글씨 펜"/>
              </a:defRPr>
            </a:lvl5pPr>
            <a:lvl6pPr indent="803479" eaLnBrk="1" hangingPunct="1">
              <a:defRPr sz="5906" b="1" cap="all">
                <a:solidFill>
                  <a:srgbClr val="727272"/>
                </a:solidFill>
                <a:latin typeface="+mj-lt"/>
                <a:ea typeface="+mj-ea"/>
                <a:cs typeface="+mj-cs"/>
                <a:sym typeface="나눔손글씨 펜"/>
              </a:defRPr>
            </a:lvl6pPr>
            <a:lvl7pPr indent="964174" eaLnBrk="1" hangingPunct="1">
              <a:defRPr sz="5906" b="1" cap="all">
                <a:solidFill>
                  <a:srgbClr val="727272"/>
                </a:solidFill>
                <a:latin typeface="+mj-lt"/>
                <a:ea typeface="+mj-ea"/>
                <a:cs typeface="+mj-cs"/>
                <a:sym typeface="나눔손글씨 펜"/>
              </a:defRPr>
            </a:lvl7pPr>
            <a:lvl8pPr indent="1124872" eaLnBrk="1" hangingPunct="1">
              <a:defRPr sz="5906" b="1" cap="all">
                <a:solidFill>
                  <a:srgbClr val="727272"/>
                </a:solidFill>
                <a:latin typeface="+mj-lt"/>
                <a:ea typeface="+mj-ea"/>
                <a:cs typeface="+mj-cs"/>
                <a:sym typeface="나눔손글씨 펜"/>
              </a:defRPr>
            </a:lvl8pPr>
            <a:lvl9pPr indent="1285565" eaLnBrk="1" hangingPunct="1">
              <a:defRPr sz="5906" b="1" cap="all">
                <a:solidFill>
                  <a:srgbClr val="727272"/>
                </a:solidFill>
                <a:latin typeface="+mj-lt"/>
                <a:ea typeface="+mj-ea"/>
                <a:cs typeface="+mj-cs"/>
                <a:sym typeface="나눔손글씨 펜"/>
              </a:defRPr>
            </a:lvl9pPr>
          </a:lstStyle>
          <a:p>
            <a:r>
              <a:rPr lang="en-US" dirty="0"/>
              <a:t>Contributions</a:t>
            </a:r>
          </a:p>
        </p:txBody>
      </p:sp>
      <p:sp>
        <p:nvSpPr>
          <p:cNvPr id="3" name="灯片编号占位符 2"/>
          <p:cNvSpPr>
            <a:spLocks noGrp="1"/>
          </p:cNvSpPr>
          <p:nvPr>
            <p:ph type="sldNum" sz="quarter" idx="12"/>
          </p:nvPr>
        </p:nvSpPr>
        <p:spPr/>
        <p:txBody>
          <a:bodyPr/>
          <a:lstStyle/>
          <a:p>
            <a:fld id="{38D20CAA-975A-4355-A51B-30AFD740372B}" type="slidenum">
              <a:rPr lang="zh-CN" altLang="en-US" smtClean="0"/>
              <a:pPr/>
              <a:t>23</a:t>
            </a:fld>
            <a:endParaRPr lang="zh-CN" altLang="en-US"/>
          </a:p>
        </p:txBody>
      </p:sp>
      <p:sp>
        <p:nvSpPr>
          <p:cNvPr id="8" name="文本框 7"/>
          <p:cNvSpPr txBox="1"/>
          <p:nvPr/>
        </p:nvSpPr>
        <p:spPr>
          <a:xfrm>
            <a:off x="655251" y="1788154"/>
            <a:ext cx="7794518" cy="3046988"/>
          </a:xfrm>
          <a:prstGeom prst="rect">
            <a:avLst/>
          </a:prstGeom>
          <a:noFill/>
        </p:spPr>
        <p:txBody>
          <a:bodyPr wrap="square" rtlCol="0">
            <a:spAutoFit/>
          </a:bodyPr>
          <a:lstStyle/>
          <a:p>
            <a:pPr marL="342900" indent="-342900" algn="just">
              <a:buFont typeface="Wingdings" panose="05000000000000000000" pitchFamily="2" charset="2"/>
              <a:buChar char="ü"/>
            </a:pPr>
            <a:r>
              <a:rPr lang="en-US" altLang="zh-CN" sz="2400" dirty="0">
                <a:solidFill>
                  <a:schemeClr val="bg1"/>
                </a:solidFill>
                <a:latin typeface="Arial" charset="0"/>
                <a:ea typeface="Arial" charset="0"/>
                <a:cs typeface="Arial" charset="0"/>
              </a:rPr>
              <a:t>Addressing a</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practical problem of how to robustly</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and</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accurately sense mechanical</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spinning utilizing</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RFID.</a:t>
            </a:r>
            <a:endParaRPr lang="zh-CN" altLang="en-US" sz="2400" dirty="0">
              <a:solidFill>
                <a:schemeClr val="bg1"/>
              </a:solidFill>
              <a:latin typeface="Arial" charset="0"/>
              <a:ea typeface="Arial" charset="0"/>
              <a:cs typeface="Arial" charset="0"/>
            </a:endParaRPr>
          </a:p>
          <a:p>
            <a:pPr marL="342900" indent="-342900" algn="just">
              <a:buFont typeface="Wingdings" panose="05000000000000000000" pitchFamily="2" charset="2"/>
              <a:buChar char="ü"/>
            </a:pPr>
            <a:endParaRPr lang="zh-CN" altLang="en-US" sz="2400" dirty="0">
              <a:solidFill>
                <a:schemeClr val="bg1"/>
              </a:solidFill>
              <a:latin typeface="Arial" charset="0"/>
              <a:ea typeface="Arial" charset="0"/>
              <a:cs typeface="Arial" charset="0"/>
            </a:endParaRPr>
          </a:p>
          <a:p>
            <a:pPr marL="342900" indent="-342900" algn="just">
              <a:buFont typeface="Wingdings" panose="05000000000000000000" pitchFamily="2" charset="2"/>
              <a:buChar char="ü"/>
            </a:pPr>
            <a:r>
              <a:rPr lang="en-US" altLang="zh-CN" sz="2400" dirty="0">
                <a:solidFill>
                  <a:schemeClr val="bg1"/>
                </a:solidFill>
                <a:latin typeface="Arial" charset="0"/>
                <a:ea typeface="Arial" charset="0"/>
                <a:cs typeface="Arial" charset="0"/>
              </a:rPr>
              <a:t>Leveraging the relative signal of dual tags to maintain </a:t>
            </a:r>
            <a:r>
              <a:rPr lang="en-US" altLang="zh-CN" sz="2400" dirty="0">
                <a:solidFill>
                  <a:srgbClr val="00B0F0"/>
                </a:solidFill>
                <a:latin typeface="Arial" charset="0"/>
                <a:ea typeface="Arial" charset="0"/>
                <a:cs typeface="Arial" charset="0"/>
              </a:rPr>
              <a:t>robustness in noisy settings</a:t>
            </a:r>
            <a:r>
              <a:rPr lang="en-US" altLang="zh-CN" sz="2400" dirty="0">
                <a:solidFill>
                  <a:schemeClr val="bg1"/>
                </a:solidFill>
                <a:latin typeface="Arial" charset="0"/>
                <a:ea typeface="Arial" charset="0"/>
                <a:cs typeface="Arial" charset="0"/>
              </a:rPr>
              <a:t>.</a:t>
            </a:r>
            <a:endParaRPr lang="zh-CN" altLang="en-US" sz="2400" dirty="0">
              <a:solidFill>
                <a:schemeClr val="bg1"/>
              </a:solidFill>
              <a:latin typeface="Arial" charset="0"/>
              <a:ea typeface="Arial" charset="0"/>
              <a:cs typeface="Arial" charset="0"/>
            </a:endParaRPr>
          </a:p>
          <a:p>
            <a:pPr marL="342900" indent="-342900" algn="just">
              <a:buFont typeface="Wingdings" panose="05000000000000000000" pitchFamily="2" charset="2"/>
              <a:buChar char="ü"/>
            </a:pPr>
            <a:endParaRPr lang="en-US" altLang="zh-CN" sz="2400" dirty="0">
              <a:solidFill>
                <a:schemeClr val="bg1"/>
              </a:solidFill>
              <a:latin typeface="Arial" charset="0"/>
              <a:ea typeface="Arial" charset="0"/>
              <a:cs typeface="Arial" charset="0"/>
            </a:endParaRPr>
          </a:p>
          <a:p>
            <a:pPr marL="342900" indent="-342900" algn="just">
              <a:spcAft>
                <a:spcPts val="1200"/>
              </a:spcAft>
              <a:buFont typeface="Wingdings" panose="05000000000000000000" pitchFamily="2" charset="2"/>
              <a:buChar char="ü"/>
            </a:pPr>
            <a:r>
              <a:rPr lang="en-US" altLang="zh-CN" sz="2400" dirty="0">
                <a:solidFill>
                  <a:schemeClr val="bg1"/>
                </a:solidFill>
                <a:latin typeface="Arial" charset="0"/>
                <a:ea typeface="Arial" charset="0"/>
                <a:cs typeface="Arial" charset="0"/>
              </a:rPr>
              <a:t>Design the</a:t>
            </a:r>
            <a:r>
              <a:rPr lang="zh-CN" altLang="en-US" sz="2400" dirty="0">
                <a:solidFill>
                  <a:schemeClr val="bg1"/>
                </a:solidFill>
                <a:latin typeface="Arial" charset="0"/>
                <a:ea typeface="Arial" charset="0"/>
                <a:cs typeface="Arial" charset="0"/>
              </a:rPr>
              <a:t> </a:t>
            </a:r>
            <a:r>
              <a:rPr lang="en-US" altLang="zh-CN" sz="2400" dirty="0">
                <a:solidFill>
                  <a:srgbClr val="00B0F0"/>
                </a:solidFill>
                <a:latin typeface="Arial" charset="0"/>
                <a:ea typeface="Arial" charset="0"/>
                <a:cs typeface="Arial" charset="0"/>
              </a:rPr>
              <a:t>enhanced</a:t>
            </a:r>
            <a:r>
              <a:rPr lang="zh-CN" altLang="en-US" sz="2400" dirty="0">
                <a:solidFill>
                  <a:srgbClr val="00B0F0"/>
                </a:solidFill>
                <a:latin typeface="Arial" charset="0"/>
                <a:ea typeface="Arial" charset="0"/>
                <a:cs typeface="Arial" charset="0"/>
              </a:rPr>
              <a:t> </a:t>
            </a:r>
            <a:r>
              <a:rPr lang="en-US" altLang="zh-CN" sz="2400" dirty="0">
                <a:solidFill>
                  <a:srgbClr val="00B0F0"/>
                </a:solidFill>
                <a:latin typeface="Arial" charset="0"/>
                <a:ea typeface="Arial" charset="0"/>
                <a:cs typeface="Arial" charset="0"/>
              </a:rPr>
              <a:t>compressive</a:t>
            </a:r>
            <a:r>
              <a:rPr lang="zh-CN" altLang="en-US" sz="2400" dirty="0">
                <a:solidFill>
                  <a:srgbClr val="00B0F0"/>
                </a:solidFill>
                <a:latin typeface="Arial" charset="0"/>
                <a:ea typeface="Arial" charset="0"/>
                <a:cs typeface="Arial" charset="0"/>
              </a:rPr>
              <a:t> </a:t>
            </a:r>
            <a:r>
              <a:rPr lang="en-US" altLang="zh-CN" sz="2400" dirty="0">
                <a:solidFill>
                  <a:srgbClr val="00B0F0"/>
                </a:solidFill>
                <a:latin typeface="Arial" charset="0"/>
                <a:ea typeface="Arial" charset="0"/>
                <a:cs typeface="Arial" charset="0"/>
              </a:rPr>
              <a:t>reading</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technique</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to</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inspect</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high</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frequency</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spinning.</a:t>
            </a:r>
          </a:p>
        </p:txBody>
      </p:sp>
    </p:spTree>
    <p:extLst>
      <p:ext uri="{BB962C8B-B14F-4D97-AF65-F5344CB8AC3E}">
        <p14:creationId xmlns:p14="http://schemas.microsoft.com/office/powerpoint/2010/main" val="794123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组合 43"/>
          <p:cNvGrpSpPr/>
          <p:nvPr/>
        </p:nvGrpSpPr>
        <p:grpSpPr>
          <a:xfrm>
            <a:off x="2034114" y="2779918"/>
            <a:ext cx="5075773" cy="2215991"/>
            <a:chOff x="4391976" y="4967748"/>
            <a:chExt cx="5075773" cy="2215991"/>
          </a:xfrm>
        </p:grpSpPr>
        <p:sp>
          <p:nvSpPr>
            <p:cNvPr id="13" name="TextBox 18"/>
            <p:cNvSpPr txBox="1"/>
            <p:nvPr/>
          </p:nvSpPr>
          <p:spPr>
            <a:xfrm>
              <a:off x="4391976" y="5499276"/>
              <a:ext cx="4758041" cy="1015663"/>
            </a:xfrm>
            <a:prstGeom prst="rect">
              <a:avLst/>
            </a:prstGeom>
            <a:noFill/>
          </p:spPr>
          <p:txBody>
            <a:bodyPr wrap="square" rtlCol="0">
              <a:spAutoFit/>
            </a:bodyPr>
            <a:lstStyle/>
            <a:p>
              <a:pPr algn="r"/>
              <a:r>
                <a:rPr lang="en-US" altLang="zh-CN" sz="6000" dirty="0">
                  <a:solidFill>
                    <a:schemeClr val="tx1">
                      <a:lumMod val="85000"/>
                      <a:lumOff val="15000"/>
                    </a:schemeClr>
                  </a:solidFill>
                  <a:effectLst>
                    <a:outerShdw blurRad="50800" dist="38100" dir="2700000" algn="tl" rotWithShape="0">
                      <a:prstClr val="black">
                        <a:alpha val="40000"/>
                      </a:prstClr>
                    </a:outerShdw>
                  </a:effectLst>
                  <a:latin typeface="华文新魏" pitchFamily="2" charset="-122"/>
                  <a:ea typeface="华文新魏" pitchFamily="2" charset="-122"/>
                </a:rPr>
                <a:t>hank  you </a:t>
              </a:r>
              <a:endParaRPr lang="zh-CN" altLang="en-US" sz="6000" dirty="0">
                <a:solidFill>
                  <a:schemeClr val="tx1">
                    <a:lumMod val="85000"/>
                    <a:lumOff val="15000"/>
                  </a:schemeClr>
                </a:solidFill>
                <a:effectLst>
                  <a:outerShdw blurRad="50800" dist="38100" dir="2700000" algn="tl" rotWithShape="0">
                    <a:prstClr val="black">
                      <a:alpha val="40000"/>
                    </a:prstClr>
                  </a:outerShdw>
                </a:effectLst>
                <a:latin typeface="华文新魏" pitchFamily="2" charset="-122"/>
                <a:ea typeface="华文新魏" pitchFamily="2" charset="-122"/>
              </a:endParaRPr>
            </a:p>
          </p:txBody>
        </p:sp>
        <p:sp>
          <p:nvSpPr>
            <p:cNvPr id="14" name="矩形 13"/>
            <p:cNvSpPr/>
            <p:nvPr/>
          </p:nvSpPr>
          <p:spPr>
            <a:xfrm>
              <a:off x="4908025" y="4967748"/>
              <a:ext cx="1241045" cy="2215991"/>
            </a:xfrm>
            <a:prstGeom prst="rect">
              <a:avLst/>
            </a:prstGeom>
          </p:spPr>
          <p:txBody>
            <a:bodyPr wrap="none">
              <a:spAutoFit/>
            </a:bodyPr>
            <a:lstStyle/>
            <a:p>
              <a:r>
                <a:rPr lang="en-US" altLang="zh-CN" sz="13800" dirty="0">
                  <a:effectLst>
                    <a:outerShdw blurRad="50800" dist="38100" dir="2700000" algn="tl" rotWithShape="0">
                      <a:prstClr val="black">
                        <a:alpha val="40000"/>
                      </a:prstClr>
                    </a:outerShdw>
                  </a:effectLst>
                  <a:latin typeface="华文新魏" pitchFamily="2" charset="-122"/>
                  <a:ea typeface="华文新魏" pitchFamily="2" charset="-122"/>
                </a:rPr>
                <a:t>T</a:t>
              </a:r>
              <a:endParaRPr lang="zh-CN" altLang="en-US" sz="13800" dirty="0"/>
            </a:p>
          </p:txBody>
        </p:sp>
        <p:sp>
          <p:nvSpPr>
            <p:cNvPr id="15" name="TextBox 20"/>
            <p:cNvSpPr txBox="1"/>
            <p:nvPr/>
          </p:nvSpPr>
          <p:spPr>
            <a:xfrm>
              <a:off x="5699010" y="6308644"/>
              <a:ext cx="3768739" cy="369332"/>
            </a:xfrm>
            <a:prstGeom prst="rect">
              <a:avLst/>
            </a:prstGeom>
            <a:noFill/>
          </p:spPr>
          <p:txBody>
            <a:bodyPr wrap="square" rtlCol="0">
              <a:spAutoFit/>
            </a:bodyPr>
            <a:lstStyle/>
            <a:p>
              <a:endParaRPr lang="zh-CN" altLang="en-US" spc="300" dirty="0">
                <a:solidFill>
                  <a:schemeClr val="tx1">
                    <a:lumMod val="65000"/>
                    <a:lumOff val="35000"/>
                  </a:schemeClr>
                </a:solidFill>
                <a:latin typeface="黑体" pitchFamily="49" charset="-122"/>
                <a:ea typeface="黑体" pitchFamily="49" charset="-122"/>
              </a:endParaRPr>
            </a:p>
          </p:txBody>
        </p:sp>
      </p:grpSp>
      <p:sp>
        <p:nvSpPr>
          <p:cNvPr id="2" name="矩形 1"/>
          <p:cNvSpPr/>
          <p:nvPr/>
        </p:nvSpPr>
        <p:spPr>
          <a:xfrm>
            <a:off x="3503438" y="1579589"/>
            <a:ext cx="2137124" cy="1200329"/>
          </a:xfrm>
          <a:prstGeom prst="rect">
            <a:avLst/>
          </a:prstGeom>
        </p:spPr>
        <p:txBody>
          <a:bodyPr wrap="none">
            <a:spAutoFit/>
          </a:bodyPr>
          <a:lstStyle/>
          <a:p>
            <a:pPr algn="r"/>
            <a:r>
              <a:rPr lang="en-US" altLang="zh-CN" sz="7200" dirty="0">
                <a:solidFill>
                  <a:schemeClr val="accent1"/>
                </a:solidFill>
                <a:effectLst>
                  <a:outerShdw blurRad="50800" dist="38100" dir="2700000" algn="tl" rotWithShape="0">
                    <a:prstClr val="black">
                      <a:alpha val="40000"/>
                    </a:prstClr>
                  </a:outerShdw>
                </a:effectLst>
                <a:latin typeface="Chalkboard" charset="0"/>
                <a:ea typeface="Chalkboard" charset="0"/>
                <a:cs typeface="Chalkboard" charset="0"/>
              </a:rPr>
              <a:t>Q&amp;A</a:t>
            </a:r>
            <a:endParaRPr lang="zh-CN" altLang="en-US" sz="7200" dirty="0">
              <a:solidFill>
                <a:schemeClr val="accent1"/>
              </a:solidFill>
              <a:effectLst>
                <a:outerShdw blurRad="50800" dist="38100" dir="2700000" algn="tl" rotWithShape="0">
                  <a:prstClr val="black">
                    <a:alpha val="40000"/>
                  </a:prstClr>
                </a:outerShdw>
              </a:effectLst>
              <a:latin typeface="Chalkboard" charset="0"/>
              <a:ea typeface="Chalkboard" charset="0"/>
              <a:cs typeface="Chalkboard" charset="0"/>
            </a:endParaRPr>
          </a:p>
        </p:txBody>
      </p:sp>
      <p:sp>
        <p:nvSpPr>
          <p:cNvPr id="3" name="Slide Number Placeholder 2">
            <a:extLst>
              <a:ext uri="{FF2B5EF4-FFF2-40B4-BE49-F238E27FC236}">
                <a16:creationId xmlns:a16="http://schemas.microsoft.com/office/drawing/2014/main" id="{903DCC46-B792-4BAF-8E15-8ED5031F8C66}"/>
              </a:ext>
            </a:extLst>
          </p:cNvPr>
          <p:cNvSpPr>
            <a:spLocks noGrp="1"/>
          </p:cNvSpPr>
          <p:nvPr>
            <p:ph type="sldNum" sz="quarter" idx="14"/>
          </p:nvPr>
        </p:nvSpPr>
        <p:spPr/>
        <p:txBody>
          <a:bodyPr/>
          <a:lstStyle/>
          <a:p>
            <a:fld id="{38D20CAA-975A-4355-A51B-30AFD740372B}" type="slidenum">
              <a:rPr lang="zh-CN" altLang="en-US" smtClean="0"/>
              <a:pPr/>
              <a:t>24</a:t>
            </a:fld>
            <a:endParaRPr lang="zh-CN" altLang="en-US"/>
          </a:p>
        </p:txBody>
      </p:sp>
    </p:spTree>
    <p:extLst>
      <p:ext uri="{BB962C8B-B14F-4D97-AF65-F5344CB8AC3E}">
        <p14:creationId xmlns:p14="http://schemas.microsoft.com/office/powerpoint/2010/main" val="2021477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680443" y="250031"/>
            <a:ext cx="7783115" cy="750094"/>
          </a:xfrm>
          <a:prstGeom prst="rect">
            <a:avLst/>
          </a:prstGeom>
        </p:spPr>
        <p:txBody>
          <a:bodyPr>
            <a:noAutofit/>
          </a:bodyPr>
          <a:lstStyle/>
          <a:p>
            <a:pPr lvl="0"/>
            <a:r>
              <a:rPr lang="en-US" altLang="zh-CN" sz="3200" cap="none" dirty="0">
                <a:solidFill>
                  <a:schemeClr val="bg1"/>
                </a:solidFill>
                <a:latin typeface="Comic Sans MS" charset="0"/>
                <a:ea typeface="Comic Sans MS" charset="0"/>
                <a:cs typeface="Comic Sans MS" charset="0"/>
              </a:rPr>
              <a:t>Traditional</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Sensing</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Approach</a:t>
            </a:r>
            <a:endParaRPr sz="3200" cap="none" dirty="0">
              <a:solidFill>
                <a:schemeClr val="bg1"/>
              </a:solidFill>
              <a:latin typeface="Comic Sans MS" charset="0"/>
              <a:ea typeface="Comic Sans MS" charset="0"/>
              <a:cs typeface="Comic Sans MS" charset="0"/>
            </a:endParaRPr>
          </a:p>
        </p:txBody>
      </p:sp>
      <p:sp>
        <p:nvSpPr>
          <p:cNvPr id="3" name="灯片编号占位符 2"/>
          <p:cNvSpPr>
            <a:spLocks noGrp="1"/>
          </p:cNvSpPr>
          <p:nvPr>
            <p:ph type="sldNum" sz="quarter" idx="14"/>
          </p:nvPr>
        </p:nvSpPr>
        <p:spPr/>
        <p:txBody>
          <a:bodyPr/>
          <a:lstStyle/>
          <a:p>
            <a:fld id="{38D20CAA-975A-4355-A51B-30AFD740372B}" type="slidenum">
              <a:rPr lang="zh-CN" altLang="en-US" smtClean="0"/>
              <a:pPr/>
              <a:t>3</a:t>
            </a:fld>
            <a:endParaRPr lang="zh-CN" altLang="en-US" dirty="0"/>
          </a:p>
        </p:txBody>
      </p:sp>
      <p:grpSp>
        <p:nvGrpSpPr>
          <p:cNvPr id="17" name="组 16"/>
          <p:cNvGrpSpPr/>
          <p:nvPr/>
        </p:nvGrpSpPr>
        <p:grpSpPr>
          <a:xfrm>
            <a:off x="1443622" y="2426002"/>
            <a:ext cx="2500313" cy="3339703"/>
            <a:chOff x="582531" y="4060175"/>
            <a:chExt cx="3556000" cy="474980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531" y="4060175"/>
              <a:ext cx="3556000" cy="4749800"/>
            </a:xfrm>
            <a:prstGeom prst="rect">
              <a:avLst/>
            </a:prstGeom>
          </p:spPr>
        </p:pic>
        <p:cxnSp>
          <p:nvCxnSpPr>
            <p:cNvPr id="19" name="直线箭头连接符 18"/>
            <p:cNvCxnSpPr/>
            <p:nvPr/>
          </p:nvCxnSpPr>
          <p:spPr>
            <a:xfrm>
              <a:off x="892887" y="6896796"/>
              <a:ext cx="757237" cy="400050"/>
            </a:xfrm>
            <a:prstGeom prst="straightConnector1">
              <a:avLst/>
            </a:prstGeom>
            <a:ln w="57150">
              <a:solidFill>
                <a:srgbClr val="FFFF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82531" y="6711059"/>
              <a:ext cx="1377950" cy="117157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76"/>
            </a:p>
          </p:txBody>
        </p:sp>
      </p:grpSp>
      <p:sp>
        <p:nvSpPr>
          <p:cNvPr id="22" name="Shape 221"/>
          <p:cNvSpPr/>
          <p:nvPr/>
        </p:nvSpPr>
        <p:spPr>
          <a:xfrm>
            <a:off x="1659135" y="1691593"/>
            <a:ext cx="2069286" cy="7101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l">
              <a:lnSpc>
                <a:spcPct val="70000"/>
              </a:lnSpc>
              <a:defRPr sz="10000" cap="all">
                <a:solidFill>
                  <a:srgbClr val="727272"/>
                </a:solidFill>
                <a:latin typeface="+mj-lt"/>
                <a:ea typeface="+mj-ea"/>
                <a:cs typeface="+mj-cs"/>
                <a:sym typeface="나눔손글씨 펜"/>
              </a:defRPr>
            </a:lvl1pPr>
          </a:lstStyle>
          <a:p>
            <a:pPr lvl="0" algn="ctr">
              <a:defRPr sz="1800" cap="none">
                <a:solidFill>
                  <a:srgbClr val="000000"/>
                </a:solidFill>
              </a:defRPr>
            </a:pPr>
            <a:r>
              <a:rPr lang="en-US" sz="2400" cap="none" dirty="0">
                <a:solidFill>
                  <a:schemeClr val="tx1"/>
                </a:solidFill>
                <a:latin typeface="Arial" charset="0"/>
                <a:ea typeface="Arial" charset="0"/>
                <a:cs typeface="Arial" charset="0"/>
              </a:rPr>
              <a:t>Accelerator</a:t>
            </a:r>
            <a:endParaRPr sz="1800" cap="none" dirty="0">
              <a:solidFill>
                <a:schemeClr val="tx1"/>
              </a:solidFill>
              <a:latin typeface="Arial" charset="0"/>
              <a:ea typeface="Arial" charset="0"/>
              <a:cs typeface="Arial" charset="0"/>
            </a:endParaRPr>
          </a:p>
        </p:txBody>
      </p:sp>
      <p:sp>
        <p:nvSpPr>
          <p:cNvPr id="24" name="Shape 221"/>
          <p:cNvSpPr/>
          <p:nvPr/>
        </p:nvSpPr>
        <p:spPr>
          <a:xfrm>
            <a:off x="4957163" y="1750161"/>
            <a:ext cx="2913625" cy="59302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l">
              <a:lnSpc>
                <a:spcPct val="70000"/>
              </a:lnSpc>
              <a:defRPr sz="10000" cap="all">
                <a:solidFill>
                  <a:srgbClr val="727272"/>
                </a:solidFill>
                <a:latin typeface="+mj-lt"/>
                <a:ea typeface="+mj-ea"/>
                <a:cs typeface="+mj-cs"/>
                <a:sym typeface="나눔손글씨 펜"/>
              </a:defRPr>
            </a:lvl1pPr>
          </a:lstStyle>
          <a:p>
            <a:pPr lvl="0" algn="ctr">
              <a:defRPr sz="1800" cap="none">
                <a:solidFill>
                  <a:srgbClr val="000000"/>
                </a:solidFill>
              </a:defRPr>
            </a:pPr>
            <a:r>
              <a:rPr lang="en-US" altLang="zh-CN" sz="2400" cap="none" dirty="0">
                <a:solidFill>
                  <a:schemeClr val="tx1"/>
                </a:solidFill>
                <a:latin typeface="Arial" charset="0"/>
                <a:ea typeface="Arial" charset="0"/>
                <a:cs typeface="Arial" charset="0"/>
              </a:rPr>
              <a:t>Infrared</a:t>
            </a:r>
            <a:endParaRPr sz="2400" cap="none" dirty="0">
              <a:solidFill>
                <a:schemeClr val="tx1"/>
              </a:solidFill>
              <a:latin typeface="Arial" charset="0"/>
              <a:ea typeface="Arial" charset="0"/>
              <a:cs typeface="Arial" charset="0"/>
            </a:endParaRPr>
          </a:p>
        </p:txBody>
      </p:sp>
      <p:pic>
        <p:nvPicPr>
          <p:cNvPr id="25" name="图片 2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74050" y="2471217"/>
            <a:ext cx="3279853" cy="3313980"/>
          </a:xfrm>
          <a:prstGeom prst="rect">
            <a:avLst/>
          </a:prstGeom>
        </p:spPr>
      </p:pic>
      <p:cxnSp>
        <p:nvCxnSpPr>
          <p:cNvPr id="26" name="直线连接符 25"/>
          <p:cNvCxnSpPr/>
          <p:nvPr/>
        </p:nvCxnSpPr>
        <p:spPr>
          <a:xfrm flipV="1">
            <a:off x="5831217" y="3369724"/>
            <a:ext cx="481001" cy="865320"/>
          </a:xfrm>
          <a:prstGeom prst="line">
            <a:avLst/>
          </a:prstGeom>
          <a:ln w="38100">
            <a:solidFill>
              <a:srgbClr val="F031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209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680443" y="250031"/>
            <a:ext cx="7783115" cy="750094"/>
          </a:xfrm>
          <a:prstGeom prst="rect">
            <a:avLst/>
          </a:prstGeom>
        </p:spPr>
        <p:txBody>
          <a:bodyPr>
            <a:noAutofit/>
          </a:bodyPr>
          <a:lstStyle/>
          <a:p>
            <a:pPr lvl="0"/>
            <a:r>
              <a:rPr lang="en-US" altLang="zh-CN" sz="3200" cap="none" dirty="0">
                <a:solidFill>
                  <a:schemeClr val="bg1"/>
                </a:solidFill>
                <a:latin typeface="Comic Sans MS" charset="0"/>
                <a:ea typeface="Comic Sans MS" charset="0"/>
                <a:cs typeface="Comic Sans MS" charset="0"/>
              </a:rPr>
              <a:t>Sensing</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Spinning</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via</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RFID</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Signals</a:t>
            </a:r>
            <a:endParaRPr sz="3200" cap="none" dirty="0">
              <a:solidFill>
                <a:schemeClr val="bg1"/>
              </a:solidFill>
              <a:latin typeface="Comic Sans MS" charset="0"/>
              <a:ea typeface="Comic Sans MS" charset="0"/>
              <a:cs typeface="Comic Sans MS" charset="0"/>
            </a:endParaRPr>
          </a:p>
        </p:txBody>
      </p:sp>
      <p:sp>
        <p:nvSpPr>
          <p:cNvPr id="3" name="灯片编号占位符 2"/>
          <p:cNvSpPr>
            <a:spLocks noGrp="1"/>
          </p:cNvSpPr>
          <p:nvPr>
            <p:ph type="sldNum" sz="quarter" idx="14"/>
          </p:nvPr>
        </p:nvSpPr>
        <p:spPr/>
        <p:txBody>
          <a:bodyPr/>
          <a:lstStyle/>
          <a:p>
            <a:fld id="{38D20CAA-975A-4355-A51B-30AFD740372B}" type="slidenum">
              <a:rPr lang="zh-CN" altLang="en-US" smtClean="0"/>
              <a:pPr/>
              <a:t>4</a:t>
            </a:fld>
            <a:endParaRPr lang="zh-CN" altLang="en-US" dirty="0"/>
          </a:p>
        </p:txBody>
      </p:sp>
      <p:pic>
        <p:nvPicPr>
          <p:cNvPr id="7" name="图片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0233" y="2190362"/>
            <a:ext cx="4593291" cy="2875399"/>
          </a:xfrm>
          <a:prstGeom prst="rect">
            <a:avLst/>
          </a:prstGeom>
        </p:spPr>
      </p:pic>
      <p:sp>
        <p:nvSpPr>
          <p:cNvPr id="5" name="线形标注 1 4"/>
          <p:cNvSpPr/>
          <p:nvPr/>
        </p:nvSpPr>
        <p:spPr>
          <a:xfrm>
            <a:off x="4383779" y="1843310"/>
            <a:ext cx="4227823" cy="779701"/>
          </a:xfrm>
          <a:prstGeom prst="borderCallout1">
            <a:avLst>
              <a:gd name="adj1" fmla="val 52019"/>
              <a:gd name="adj2" fmla="val 273"/>
              <a:gd name="adj3" fmla="val 94142"/>
              <a:gd name="adj4" fmla="val -15591"/>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en-US" altLang="zh-CN" sz="2200" dirty="0">
                <a:solidFill>
                  <a:srgbClr val="0070C0"/>
                </a:solidFill>
                <a:latin typeface="Arial" charset="0"/>
                <a:ea typeface="Arial" charset="0"/>
                <a:cs typeface="Arial" charset="0"/>
              </a:rPr>
              <a:t>RF</a:t>
            </a:r>
            <a:r>
              <a:rPr lang="zh-CN" altLang="en-US" sz="2200" dirty="0">
                <a:solidFill>
                  <a:srgbClr val="0070C0"/>
                </a:solidFill>
                <a:latin typeface="Arial" charset="0"/>
                <a:ea typeface="Arial" charset="0"/>
                <a:cs typeface="Arial" charset="0"/>
              </a:rPr>
              <a:t> </a:t>
            </a:r>
            <a:r>
              <a:rPr lang="en-US" altLang="zh-CN" sz="2200" dirty="0">
                <a:solidFill>
                  <a:srgbClr val="0070C0"/>
                </a:solidFill>
                <a:latin typeface="Arial" charset="0"/>
                <a:ea typeface="Arial" charset="0"/>
                <a:cs typeface="Arial" charset="0"/>
              </a:rPr>
              <a:t>phase</a:t>
            </a:r>
            <a:r>
              <a:rPr lang="zh-CN" altLang="en-US" sz="2200" dirty="0">
                <a:solidFill>
                  <a:srgbClr val="0070C0"/>
                </a:solidFill>
                <a:latin typeface="Arial" charset="0"/>
                <a:ea typeface="Arial" charset="0"/>
                <a:cs typeface="Arial" charset="0"/>
              </a:rPr>
              <a:t> </a:t>
            </a:r>
            <a:r>
              <a:rPr lang="en-US" altLang="zh-CN" sz="2200" dirty="0">
                <a:solidFill>
                  <a:srgbClr val="0070C0"/>
                </a:solidFill>
                <a:latin typeface="Arial" charset="0"/>
                <a:ea typeface="Arial" charset="0"/>
                <a:cs typeface="Arial" charset="0"/>
              </a:rPr>
              <a:t>has</a:t>
            </a:r>
            <a:r>
              <a:rPr lang="zh-CN" altLang="en-US" sz="2200" dirty="0">
                <a:solidFill>
                  <a:srgbClr val="0070C0"/>
                </a:solidFill>
                <a:latin typeface="Arial" charset="0"/>
                <a:ea typeface="Arial" charset="0"/>
                <a:cs typeface="Arial" charset="0"/>
              </a:rPr>
              <a:t> </a:t>
            </a:r>
            <a:r>
              <a:rPr lang="en-US" altLang="zh-CN" sz="2200" dirty="0">
                <a:solidFill>
                  <a:srgbClr val="0070C0"/>
                </a:solidFill>
                <a:latin typeface="Arial" charset="0"/>
                <a:ea typeface="Arial" charset="0"/>
                <a:cs typeface="Arial" charset="0"/>
              </a:rPr>
              <a:t>high</a:t>
            </a:r>
            <a:r>
              <a:rPr lang="zh-CN" altLang="en-US" sz="2200" dirty="0">
                <a:solidFill>
                  <a:srgbClr val="0070C0"/>
                </a:solidFill>
                <a:latin typeface="Arial" charset="0"/>
                <a:ea typeface="Arial" charset="0"/>
                <a:cs typeface="Arial" charset="0"/>
              </a:rPr>
              <a:t> </a:t>
            </a:r>
            <a:r>
              <a:rPr lang="en-US" altLang="zh-CN" sz="2200" dirty="0">
                <a:solidFill>
                  <a:srgbClr val="0070C0"/>
                </a:solidFill>
                <a:latin typeface="Arial" charset="0"/>
                <a:ea typeface="Arial" charset="0"/>
                <a:cs typeface="Arial" charset="0"/>
              </a:rPr>
              <a:t>resolution</a:t>
            </a:r>
            <a:r>
              <a:rPr lang="zh-CN" altLang="en-US" sz="2200" dirty="0">
                <a:solidFill>
                  <a:srgbClr val="0070C0"/>
                </a:solidFill>
                <a:latin typeface="Arial" charset="0"/>
                <a:ea typeface="Arial" charset="0"/>
                <a:cs typeface="Arial" charset="0"/>
              </a:rPr>
              <a:t> </a:t>
            </a:r>
            <a:r>
              <a:rPr lang="en-US" altLang="zh-CN" sz="2200" dirty="0">
                <a:solidFill>
                  <a:srgbClr val="0070C0"/>
                </a:solidFill>
                <a:latin typeface="Arial" charset="0"/>
                <a:ea typeface="Arial" charset="0"/>
                <a:cs typeface="Arial" charset="0"/>
              </a:rPr>
              <a:t>and</a:t>
            </a:r>
            <a:r>
              <a:rPr lang="zh-CN" altLang="en-US" sz="2200" dirty="0">
                <a:solidFill>
                  <a:srgbClr val="0070C0"/>
                </a:solidFill>
                <a:latin typeface="Arial" charset="0"/>
                <a:ea typeface="Arial" charset="0"/>
                <a:cs typeface="Arial" charset="0"/>
              </a:rPr>
              <a:t> </a:t>
            </a:r>
            <a:r>
              <a:rPr lang="en-US" altLang="zh-CN" sz="2200" dirty="0">
                <a:solidFill>
                  <a:srgbClr val="0070C0"/>
                </a:solidFill>
                <a:latin typeface="Arial" charset="0"/>
                <a:ea typeface="Arial" charset="0"/>
                <a:cs typeface="Arial" charset="0"/>
              </a:rPr>
              <a:t>is</a:t>
            </a:r>
            <a:r>
              <a:rPr lang="zh-CN" altLang="en-US" sz="2200" dirty="0">
                <a:solidFill>
                  <a:srgbClr val="0070C0"/>
                </a:solidFill>
                <a:latin typeface="Arial" charset="0"/>
                <a:ea typeface="Arial" charset="0"/>
                <a:cs typeface="Arial" charset="0"/>
              </a:rPr>
              <a:t> </a:t>
            </a:r>
            <a:r>
              <a:rPr lang="en-US" altLang="zh-CN" sz="2200" dirty="0">
                <a:solidFill>
                  <a:srgbClr val="0070C0"/>
                </a:solidFill>
                <a:latin typeface="Arial" charset="0"/>
                <a:ea typeface="Arial" charset="0"/>
                <a:cs typeface="Arial" charset="0"/>
              </a:rPr>
              <a:t>sensitive to displacement</a:t>
            </a:r>
            <a:endParaRPr kumimoji="0" lang="zh-CN" altLang="en-US" sz="2200" b="0" i="0" u="none" strike="noStrike" cap="none" spc="0" normalizeH="0" baseline="0" dirty="0">
              <a:ln>
                <a:noFill/>
              </a:ln>
              <a:solidFill>
                <a:srgbClr val="0070C0"/>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1" name="线形标注 1 10"/>
          <p:cNvSpPr/>
          <p:nvPr/>
        </p:nvSpPr>
        <p:spPr>
          <a:xfrm>
            <a:off x="4205546" y="3658838"/>
            <a:ext cx="4040096" cy="779701"/>
          </a:xfrm>
          <a:prstGeom prst="borderCallout1">
            <a:avLst>
              <a:gd name="adj1" fmla="val 52019"/>
              <a:gd name="adj2" fmla="val 273"/>
              <a:gd name="adj3" fmla="val 8576"/>
              <a:gd name="adj4" fmla="val -11978"/>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en-US" altLang="zh-CN" sz="2200" dirty="0">
                <a:solidFill>
                  <a:srgbClr val="0070C0"/>
                </a:solidFill>
                <a:latin typeface="Arial" charset="0"/>
                <a:ea typeface="Arial" charset="0"/>
                <a:cs typeface="Arial" charset="0"/>
              </a:rPr>
              <a:t>Cost-effective,</a:t>
            </a:r>
            <a:r>
              <a:rPr lang="zh-CN" altLang="en-US" sz="2200" dirty="0">
                <a:solidFill>
                  <a:srgbClr val="0070C0"/>
                </a:solidFill>
                <a:latin typeface="Arial" charset="0"/>
                <a:ea typeface="Arial" charset="0"/>
                <a:cs typeface="Arial" charset="0"/>
              </a:rPr>
              <a:t> </a:t>
            </a:r>
            <a:r>
              <a:rPr lang="en-US" altLang="zh-CN" sz="2200" dirty="0">
                <a:solidFill>
                  <a:srgbClr val="0070C0"/>
                </a:solidFill>
                <a:latin typeface="Arial" charset="0"/>
                <a:ea typeface="Arial" charset="0"/>
                <a:cs typeface="Arial" charset="0"/>
              </a:rPr>
              <a:t>applicable to occluded or</a:t>
            </a:r>
            <a:r>
              <a:rPr lang="zh-CN" altLang="en-US" sz="2200" dirty="0">
                <a:solidFill>
                  <a:srgbClr val="0070C0"/>
                </a:solidFill>
                <a:latin typeface="Arial" charset="0"/>
                <a:ea typeface="Arial" charset="0"/>
                <a:cs typeface="Arial" charset="0"/>
              </a:rPr>
              <a:t> </a:t>
            </a:r>
            <a:r>
              <a:rPr lang="en-US" altLang="zh-CN" sz="2200" dirty="0">
                <a:solidFill>
                  <a:srgbClr val="0070C0"/>
                </a:solidFill>
                <a:latin typeface="Arial" charset="0"/>
                <a:ea typeface="Arial" charset="0"/>
                <a:cs typeface="Arial" charset="0"/>
              </a:rPr>
              <a:t>NLOS objects</a:t>
            </a:r>
          </a:p>
        </p:txBody>
      </p:sp>
      <p:sp>
        <p:nvSpPr>
          <p:cNvPr id="14" name="线形标注 1 13"/>
          <p:cNvSpPr/>
          <p:nvPr/>
        </p:nvSpPr>
        <p:spPr>
          <a:xfrm>
            <a:off x="2678430" y="4795513"/>
            <a:ext cx="4909486" cy="779701"/>
          </a:xfrm>
          <a:prstGeom prst="borderCallout1">
            <a:avLst>
              <a:gd name="adj1" fmla="val 50177"/>
              <a:gd name="adj2" fmla="val -27"/>
              <a:gd name="adj3" fmla="val -82061"/>
              <a:gd name="adj4" fmla="val -7146"/>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en-US" altLang="zh-CN" sz="2200" dirty="0">
                <a:solidFill>
                  <a:srgbClr val="0070C0"/>
                </a:solidFill>
                <a:latin typeface="Arial" charset="0"/>
                <a:ea typeface="Arial" charset="0"/>
                <a:cs typeface="Arial" charset="0"/>
              </a:rPr>
              <a:t>Tag’s</a:t>
            </a:r>
            <a:r>
              <a:rPr lang="zh-CN" altLang="en-US" sz="2200" dirty="0">
                <a:solidFill>
                  <a:srgbClr val="0070C0"/>
                </a:solidFill>
                <a:latin typeface="Arial" charset="0"/>
                <a:ea typeface="Arial" charset="0"/>
                <a:cs typeface="Arial" charset="0"/>
              </a:rPr>
              <a:t> </a:t>
            </a:r>
            <a:r>
              <a:rPr lang="en-US" altLang="zh-CN" sz="2200" dirty="0">
                <a:solidFill>
                  <a:srgbClr val="0070C0"/>
                </a:solidFill>
                <a:latin typeface="Arial" charset="0"/>
                <a:ea typeface="Arial" charset="0"/>
                <a:cs typeface="Arial" charset="0"/>
              </a:rPr>
              <a:t>ID</a:t>
            </a:r>
            <a:r>
              <a:rPr lang="zh-CN" altLang="en-US" sz="2200" dirty="0">
                <a:solidFill>
                  <a:srgbClr val="0070C0"/>
                </a:solidFill>
                <a:latin typeface="Arial" charset="0"/>
                <a:ea typeface="Arial" charset="0"/>
                <a:cs typeface="Arial" charset="0"/>
              </a:rPr>
              <a:t> </a:t>
            </a:r>
            <a:r>
              <a:rPr lang="en-US" altLang="zh-CN" sz="2200" dirty="0">
                <a:solidFill>
                  <a:srgbClr val="0070C0"/>
                </a:solidFill>
                <a:latin typeface="Arial" charset="0"/>
                <a:ea typeface="Arial" charset="0"/>
                <a:cs typeface="Arial" charset="0"/>
              </a:rPr>
              <a:t>can</a:t>
            </a:r>
            <a:r>
              <a:rPr lang="zh-CN" altLang="en-US" sz="2200" dirty="0">
                <a:solidFill>
                  <a:srgbClr val="0070C0"/>
                </a:solidFill>
                <a:latin typeface="Arial" charset="0"/>
                <a:ea typeface="Arial" charset="0"/>
                <a:cs typeface="Arial" charset="0"/>
              </a:rPr>
              <a:t> </a:t>
            </a:r>
            <a:r>
              <a:rPr lang="en-US" altLang="zh-CN" sz="2200" dirty="0">
                <a:solidFill>
                  <a:srgbClr val="0070C0"/>
                </a:solidFill>
                <a:latin typeface="Arial" charset="0"/>
                <a:ea typeface="Arial" charset="0"/>
                <a:cs typeface="Arial" charset="0"/>
              </a:rPr>
              <a:t>automatically</a:t>
            </a:r>
            <a:r>
              <a:rPr lang="zh-CN" altLang="en-US" sz="2200" dirty="0">
                <a:solidFill>
                  <a:srgbClr val="0070C0"/>
                </a:solidFill>
                <a:latin typeface="Arial" charset="0"/>
                <a:ea typeface="Arial" charset="0"/>
                <a:cs typeface="Arial" charset="0"/>
              </a:rPr>
              <a:t> </a:t>
            </a:r>
            <a:r>
              <a:rPr lang="en-US" altLang="zh-CN" sz="2200" dirty="0">
                <a:solidFill>
                  <a:srgbClr val="0070C0"/>
                </a:solidFill>
                <a:latin typeface="Arial" charset="0"/>
                <a:ea typeface="Arial" charset="0"/>
                <a:cs typeface="Arial" charset="0"/>
              </a:rPr>
              <a:t>associate</a:t>
            </a:r>
            <a:r>
              <a:rPr lang="zh-CN" altLang="en-US" sz="2200" dirty="0">
                <a:solidFill>
                  <a:srgbClr val="0070C0"/>
                </a:solidFill>
                <a:latin typeface="Arial" charset="0"/>
                <a:ea typeface="Arial" charset="0"/>
                <a:cs typeface="Arial" charset="0"/>
              </a:rPr>
              <a:t> </a:t>
            </a:r>
            <a:r>
              <a:rPr lang="en-US" altLang="zh-CN" sz="2200" dirty="0">
                <a:solidFill>
                  <a:srgbClr val="0070C0"/>
                </a:solidFill>
                <a:latin typeface="Arial" charset="0"/>
                <a:ea typeface="Arial" charset="0"/>
                <a:cs typeface="Arial" charset="0"/>
              </a:rPr>
              <a:t>the</a:t>
            </a:r>
            <a:r>
              <a:rPr lang="zh-CN" altLang="en-US" sz="2200" dirty="0">
                <a:solidFill>
                  <a:srgbClr val="0070C0"/>
                </a:solidFill>
                <a:latin typeface="Arial" charset="0"/>
                <a:ea typeface="Arial" charset="0"/>
                <a:cs typeface="Arial" charset="0"/>
              </a:rPr>
              <a:t> </a:t>
            </a:r>
            <a:r>
              <a:rPr lang="en-US" altLang="zh-CN" sz="2200" dirty="0">
                <a:solidFill>
                  <a:srgbClr val="0070C0"/>
                </a:solidFill>
                <a:latin typeface="Arial" charset="0"/>
                <a:ea typeface="Arial" charset="0"/>
                <a:cs typeface="Arial" charset="0"/>
              </a:rPr>
              <a:t>rotation</a:t>
            </a:r>
            <a:r>
              <a:rPr lang="zh-CN" altLang="en-US" sz="2200" dirty="0">
                <a:solidFill>
                  <a:srgbClr val="0070C0"/>
                </a:solidFill>
                <a:latin typeface="Arial" charset="0"/>
                <a:ea typeface="Arial" charset="0"/>
                <a:cs typeface="Arial" charset="0"/>
              </a:rPr>
              <a:t> </a:t>
            </a:r>
            <a:r>
              <a:rPr lang="en-US" altLang="zh-CN" sz="2200" dirty="0">
                <a:solidFill>
                  <a:srgbClr val="0070C0"/>
                </a:solidFill>
                <a:latin typeface="Arial" charset="0"/>
                <a:ea typeface="Arial" charset="0"/>
                <a:cs typeface="Arial" charset="0"/>
              </a:rPr>
              <a:t>with</a:t>
            </a:r>
            <a:r>
              <a:rPr lang="zh-CN" altLang="en-US" sz="2200" dirty="0">
                <a:solidFill>
                  <a:srgbClr val="0070C0"/>
                </a:solidFill>
                <a:latin typeface="Arial" charset="0"/>
                <a:ea typeface="Arial" charset="0"/>
                <a:cs typeface="Arial" charset="0"/>
              </a:rPr>
              <a:t> </a:t>
            </a:r>
            <a:r>
              <a:rPr lang="en-US" altLang="zh-CN" sz="2200" dirty="0">
                <a:solidFill>
                  <a:srgbClr val="0070C0"/>
                </a:solidFill>
                <a:latin typeface="Arial" charset="0"/>
                <a:ea typeface="Arial" charset="0"/>
                <a:cs typeface="Arial" charset="0"/>
              </a:rPr>
              <a:t>specific</a:t>
            </a:r>
            <a:r>
              <a:rPr lang="zh-CN" altLang="en-US" sz="2200" dirty="0">
                <a:solidFill>
                  <a:srgbClr val="0070C0"/>
                </a:solidFill>
                <a:latin typeface="Arial" charset="0"/>
                <a:ea typeface="Arial" charset="0"/>
                <a:cs typeface="Arial" charset="0"/>
              </a:rPr>
              <a:t> </a:t>
            </a:r>
            <a:r>
              <a:rPr lang="en-US" altLang="zh-CN" sz="2200" dirty="0">
                <a:solidFill>
                  <a:srgbClr val="0070C0"/>
                </a:solidFill>
                <a:latin typeface="Arial" charset="0"/>
                <a:ea typeface="Arial" charset="0"/>
                <a:cs typeface="Arial" charset="0"/>
              </a:rPr>
              <a:t>object</a:t>
            </a:r>
          </a:p>
        </p:txBody>
      </p:sp>
    </p:spTree>
    <p:extLst>
      <p:ext uri="{BB962C8B-B14F-4D97-AF65-F5344CB8AC3E}">
        <p14:creationId xmlns:p14="http://schemas.microsoft.com/office/powerpoint/2010/main" val="1480832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27" name="Shape 342"/>
          <p:cNvSpPr>
            <a:spLocks noGrp="1"/>
          </p:cNvSpPr>
          <p:nvPr>
            <p:ph type="title"/>
          </p:nvPr>
        </p:nvSpPr>
        <p:spPr>
          <a:xfrm>
            <a:off x="732235" y="250031"/>
            <a:ext cx="7679531" cy="750094"/>
          </a:xfrm>
          <a:prstGeom prst="rect">
            <a:avLst/>
          </a:prstGeom>
        </p:spPr>
        <p:txBody>
          <a:bodyPr>
            <a:noAutofit/>
          </a:bodyPr>
          <a:lstStyle/>
          <a:p>
            <a:pPr lvl="0"/>
            <a:r>
              <a:rPr lang="en-US" altLang="zh-CN" sz="3200" cap="none" dirty="0">
                <a:solidFill>
                  <a:schemeClr val="bg1"/>
                </a:solidFill>
                <a:latin typeface="Comic Sans MS" charset="0"/>
                <a:ea typeface="Comic Sans MS" charset="0"/>
                <a:cs typeface="Comic Sans MS" charset="0"/>
              </a:rPr>
              <a:t>Spinning</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Signal</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in</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Quiet</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Setting</a:t>
            </a:r>
            <a:endParaRPr sz="3200" cap="none" dirty="0">
              <a:solidFill>
                <a:schemeClr val="bg1"/>
              </a:solidFill>
              <a:latin typeface="Comic Sans MS" charset="0"/>
              <a:ea typeface="Comic Sans MS" charset="0"/>
              <a:cs typeface="Comic Sans MS" charset="0"/>
            </a:endParaRPr>
          </a:p>
        </p:txBody>
      </p:sp>
      <p:sp>
        <p:nvSpPr>
          <p:cNvPr id="40"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pic>
        <p:nvPicPr>
          <p:cNvPr id="8" name="图片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068" y="2391981"/>
            <a:ext cx="2867356" cy="2780320"/>
          </a:xfrm>
          <a:prstGeom prst="rect">
            <a:avLst/>
          </a:prstGeom>
        </p:spPr>
      </p:pic>
      <p:grpSp>
        <p:nvGrpSpPr>
          <p:cNvPr id="9" name="组 8"/>
          <p:cNvGrpSpPr/>
          <p:nvPr/>
        </p:nvGrpSpPr>
        <p:grpSpPr>
          <a:xfrm>
            <a:off x="1818822" y="3231660"/>
            <a:ext cx="1106361" cy="1069968"/>
            <a:chOff x="2037095" y="5780213"/>
            <a:chExt cx="1573491" cy="1521732"/>
          </a:xfrm>
        </p:grpSpPr>
        <p:sp>
          <p:nvSpPr>
            <p:cNvPr id="10" name="弧 9"/>
            <p:cNvSpPr/>
            <p:nvPr/>
          </p:nvSpPr>
          <p:spPr>
            <a:xfrm>
              <a:off x="2088854" y="5780213"/>
              <a:ext cx="1521732" cy="1521732"/>
            </a:xfrm>
            <a:prstGeom prst="arc">
              <a:avLst>
                <a:gd name="adj1" fmla="val 16200000"/>
                <a:gd name="adj2" fmla="val 10864965"/>
              </a:avLst>
            </a:prstGeom>
            <a:noFill/>
            <a:ln w="50800" cap="flat">
              <a:solidFill>
                <a:srgbClr val="4EC1E9"/>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4293" tIns="32146" rIns="64293" bIns="32146" numCol="1" spcCol="38100" rtlCol="0" anchor="t">
              <a:noAutofit/>
            </a:bodyPr>
            <a:lstStyle/>
            <a:p>
              <a:pPr algn="l" defTabSz="642915" rtl="0" latinLnBrk="1" hangingPunct="0"/>
              <a:endParaRPr lang="zh-CN" altLang="en-US" sz="1266">
                <a:solidFill>
                  <a:srgbClr val="000000"/>
                </a:solidFill>
              </a:endParaRPr>
            </a:p>
          </p:txBody>
        </p:sp>
        <p:cxnSp>
          <p:nvCxnSpPr>
            <p:cNvPr id="11" name="直线箭头连接符 10"/>
            <p:cNvCxnSpPr/>
            <p:nvPr/>
          </p:nvCxnSpPr>
          <p:spPr>
            <a:xfrm flipH="1" flipV="1">
              <a:off x="2037095" y="6447414"/>
              <a:ext cx="72283" cy="242313"/>
            </a:xfrm>
            <a:prstGeom prst="straightConnector1">
              <a:avLst/>
            </a:prstGeom>
            <a:noFill/>
            <a:ln w="127000" cap="flat">
              <a:solidFill>
                <a:srgbClr val="4EC1E9"/>
              </a:solidFill>
              <a:prstDash val="solid"/>
              <a:miter lim="400000"/>
              <a:headEnd type="none"/>
              <a:tailEnd type="stealth"/>
            </a:ln>
            <a:effectLst/>
          </p:spPr>
          <p:style>
            <a:lnRef idx="0">
              <a:scrgbClr r="0" g="0" b="0"/>
            </a:lnRef>
            <a:fillRef idx="0">
              <a:scrgbClr r="0" g="0" b="0"/>
            </a:fillRef>
            <a:effectRef idx="0">
              <a:scrgbClr r="0" g="0" b="0"/>
            </a:effectRef>
            <a:fontRef idx="none"/>
          </p:style>
        </p:cxnSp>
      </p:grpSp>
      <p:cxnSp>
        <p:nvCxnSpPr>
          <p:cNvPr id="5" name="直线箭头连接符 4"/>
          <p:cNvCxnSpPr/>
          <p:nvPr/>
        </p:nvCxnSpPr>
        <p:spPr>
          <a:xfrm flipH="1">
            <a:off x="2250717" y="2330670"/>
            <a:ext cx="412272" cy="795466"/>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250716" y="1949301"/>
            <a:ext cx="1333699"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B0F0"/>
                </a:solidFill>
                <a:effectLst/>
                <a:uFillTx/>
                <a:latin typeface="Arial" charset="0"/>
                <a:ea typeface="Arial" charset="0"/>
                <a:cs typeface="Arial" charset="0"/>
                <a:sym typeface="Gill Sans"/>
              </a:rPr>
              <a:t>RFID</a:t>
            </a:r>
            <a:r>
              <a:rPr kumimoji="0" lang="zh-CN" altLang="en-US" sz="2400" b="0" i="0" u="none" strike="noStrike" cap="none" spc="0" normalizeH="0" baseline="0" dirty="0">
                <a:ln>
                  <a:noFill/>
                </a:ln>
                <a:solidFill>
                  <a:srgbClr val="00B0F0"/>
                </a:solidFill>
                <a:effectLst/>
                <a:uFillTx/>
                <a:latin typeface="Arial" charset="0"/>
                <a:ea typeface="Arial" charset="0"/>
                <a:cs typeface="Arial" charset="0"/>
                <a:sym typeface="Gill Sans"/>
              </a:rPr>
              <a:t> </a:t>
            </a:r>
            <a:r>
              <a:rPr lang="en-US" altLang="zh-CN" sz="2400" dirty="0">
                <a:solidFill>
                  <a:srgbClr val="00B0F0"/>
                </a:solidFill>
                <a:latin typeface="Arial" charset="0"/>
                <a:ea typeface="Arial" charset="0"/>
                <a:cs typeface="Arial" charset="0"/>
              </a:rPr>
              <a:t>t</a:t>
            </a:r>
            <a:r>
              <a:rPr kumimoji="0" lang="en-US" altLang="zh-CN" sz="2400" b="0" i="0" u="none" strike="noStrike" cap="none" spc="0" normalizeH="0" baseline="0" dirty="0">
                <a:ln>
                  <a:noFill/>
                </a:ln>
                <a:solidFill>
                  <a:srgbClr val="00B0F0"/>
                </a:solidFill>
                <a:effectLst/>
                <a:uFillTx/>
                <a:latin typeface="Arial" charset="0"/>
                <a:ea typeface="Arial" charset="0"/>
                <a:cs typeface="Arial" charset="0"/>
                <a:sym typeface="Gill Sans"/>
              </a:rPr>
              <a:t>ag</a:t>
            </a:r>
            <a:endParaRPr kumimoji="0" lang="zh-CN" altLang="en-US" sz="2400" b="0" i="0" u="none" strike="noStrike" cap="none" spc="0" normalizeH="0" baseline="0" dirty="0">
              <a:ln>
                <a:noFill/>
              </a:ln>
              <a:solidFill>
                <a:srgbClr val="00B0F0"/>
              </a:solidFill>
              <a:effectLst/>
              <a:uFillTx/>
              <a:latin typeface="Arial" charset="0"/>
              <a:ea typeface="Arial" charset="0"/>
              <a:cs typeface="Arial" charset="0"/>
              <a:sym typeface="Gill Sans"/>
            </a:endParaRPr>
          </a:p>
        </p:txBody>
      </p:sp>
      <p:pic>
        <p:nvPicPr>
          <p:cNvPr id="17" name="图片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76732" y="2478840"/>
            <a:ext cx="4346850" cy="2606603"/>
          </a:xfrm>
          <a:prstGeom prst="rect">
            <a:avLst/>
          </a:prstGeom>
        </p:spPr>
      </p:pic>
      <p:sp>
        <p:nvSpPr>
          <p:cNvPr id="13" name="文本框 12"/>
          <p:cNvSpPr txBox="1"/>
          <p:nvPr/>
        </p:nvSpPr>
        <p:spPr>
          <a:xfrm>
            <a:off x="5264798" y="5084613"/>
            <a:ext cx="2194512"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Arial" charset="0"/>
                <a:ea typeface="Arial" charset="0"/>
                <a:cs typeface="Arial" charset="0"/>
                <a:sym typeface="Gill Sans"/>
              </a:rPr>
              <a:t>Spinning</a:t>
            </a:r>
            <a:r>
              <a:rPr kumimoji="0" lang="zh-CN" altLang="en-US" sz="2400" b="0" i="0" u="none" strike="noStrike" cap="none" spc="0" normalizeH="0" baseline="0" dirty="0">
                <a:ln>
                  <a:noFill/>
                </a:ln>
                <a:solidFill>
                  <a:srgbClr val="000000"/>
                </a:solidFill>
                <a:effectLst/>
                <a:uFillTx/>
                <a:latin typeface="Arial" charset="0"/>
                <a:ea typeface="Arial" charset="0"/>
                <a:cs typeface="Arial" charset="0"/>
                <a:sym typeface="Gill Sans"/>
              </a:rPr>
              <a:t> </a:t>
            </a:r>
            <a:r>
              <a:rPr kumimoji="0" lang="en-US" altLang="zh-CN" sz="2400" b="0" i="0" u="none" strike="noStrike" cap="none" spc="0" normalizeH="0" baseline="0" dirty="0">
                <a:ln>
                  <a:noFill/>
                </a:ln>
                <a:solidFill>
                  <a:srgbClr val="000000"/>
                </a:solidFill>
                <a:effectLst/>
                <a:uFillTx/>
                <a:latin typeface="Arial" charset="0"/>
                <a:ea typeface="Arial" charset="0"/>
                <a:cs typeface="Arial" charset="0"/>
                <a:sym typeface="Gill Sans"/>
              </a:rPr>
              <a:t>signal</a:t>
            </a:r>
            <a:endParaRPr kumimoji="0" lang="zh-CN" altLang="en-US" sz="2400" b="0" i="0" u="none" strike="noStrike" cap="none" spc="0" normalizeH="0" baseline="0" dirty="0">
              <a:ln>
                <a:noFill/>
              </a:ln>
              <a:solidFill>
                <a:srgbClr val="000000"/>
              </a:solidFill>
              <a:effectLst/>
              <a:uFillTx/>
              <a:latin typeface="Arial" charset="0"/>
              <a:ea typeface="Arial" charset="0"/>
              <a:cs typeface="Arial" charset="0"/>
              <a:sym typeface="Gill Sans"/>
            </a:endParaRPr>
          </a:p>
        </p:txBody>
      </p:sp>
      <p:sp>
        <p:nvSpPr>
          <p:cNvPr id="20" name="文本框 19"/>
          <p:cNvSpPr txBox="1"/>
          <p:nvPr/>
        </p:nvSpPr>
        <p:spPr>
          <a:xfrm>
            <a:off x="1622632" y="5185486"/>
            <a:ext cx="1404231"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Arial" charset="0"/>
                <a:ea typeface="Arial" charset="0"/>
                <a:cs typeface="Arial" charset="0"/>
                <a:sym typeface="Gill Sans"/>
              </a:rPr>
              <a:t>Turntable</a:t>
            </a:r>
            <a:endParaRPr kumimoji="0" lang="zh-CN" altLang="en-US" sz="2400" b="0" i="0" u="none" strike="noStrike" cap="none" spc="0" normalizeH="0" baseline="0" dirty="0">
              <a:ln>
                <a:noFill/>
              </a:ln>
              <a:solidFill>
                <a:srgbClr val="000000"/>
              </a:solidFill>
              <a:effectLst/>
              <a:uFillTx/>
              <a:latin typeface="Arial" charset="0"/>
              <a:ea typeface="Arial" charset="0"/>
              <a:cs typeface="Arial" charset="0"/>
              <a:sym typeface="Gill Sans"/>
            </a:endParaRPr>
          </a:p>
        </p:txBody>
      </p:sp>
      <p:sp>
        <p:nvSpPr>
          <p:cNvPr id="22" name="线形标注 1 21"/>
          <p:cNvSpPr/>
          <p:nvPr/>
        </p:nvSpPr>
        <p:spPr>
          <a:xfrm>
            <a:off x="5437523" y="2038882"/>
            <a:ext cx="3257570" cy="471924"/>
          </a:xfrm>
          <a:prstGeom prst="borderCallout1">
            <a:avLst>
              <a:gd name="adj1" fmla="val 101280"/>
              <a:gd name="adj2" fmla="val 41215"/>
              <a:gd name="adj3" fmla="val 268867"/>
              <a:gd name="adj4" fmla="val 32550"/>
            </a:avLst>
          </a:prstGeom>
          <a:ln>
            <a:solidFill>
              <a:srgbClr val="00B0F0"/>
            </a:solidFill>
            <a:tailEnd type="arrow"/>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en-US" altLang="zh-CN" sz="2400" dirty="0">
                <a:solidFill>
                  <a:srgbClr val="00B0F0"/>
                </a:solidFill>
                <a:latin typeface="Arial" charset="0"/>
                <a:ea typeface="Arial" charset="0"/>
                <a:cs typeface="Arial" charset="0"/>
              </a:rPr>
              <a:t>One reading/sampling</a:t>
            </a:r>
          </a:p>
        </p:txBody>
      </p:sp>
      <p:sp>
        <p:nvSpPr>
          <p:cNvPr id="24" name="圆角矩形 23"/>
          <p:cNvSpPr/>
          <p:nvPr/>
        </p:nvSpPr>
        <p:spPr>
          <a:xfrm>
            <a:off x="1612875" y="5700640"/>
            <a:ext cx="5918250" cy="930751"/>
          </a:xfrm>
          <a:prstGeom prst="round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584200" rtl="0" hangingPunct="0"/>
            <a:r>
              <a:rPr lang="en-US" altLang="zh-CN" sz="2400" dirty="0">
                <a:solidFill>
                  <a:srgbClr val="C00000"/>
                </a:solidFill>
                <a:latin typeface="Arial" charset="0"/>
                <a:ea typeface="Arial" charset="0"/>
                <a:cs typeface="Arial" charset="0"/>
              </a:rPr>
              <a:t>Spinning</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induced</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signal</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is</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discrete</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and</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periodic</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in</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quiet</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setting</a:t>
            </a:r>
          </a:p>
        </p:txBody>
      </p:sp>
      <p:sp>
        <p:nvSpPr>
          <p:cNvPr id="2" name="Slide Number Placeholder 1">
            <a:extLst>
              <a:ext uri="{FF2B5EF4-FFF2-40B4-BE49-F238E27FC236}">
                <a16:creationId xmlns:a16="http://schemas.microsoft.com/office/drawing/2014/main" id="{31BC5883-2023-40C7-973B-F480286546F6}"/>
              </a:ext>
            </a:extLst>
          </p:cNvPr>
          <p:cNvSpPr>
            <a:spLocks noGrp="1"/>
          </p:cNvSpPr>
          <p:nvPr>
            <p:ph type="sldNum" sz="quarter" idx="14"/>
          </p:nvPr>
        </p:nvSpPr>
        <p:spPr/>
        <p:txBody>
          <a:bodyPr/>
          <a:lstStyle/>
          <a:p>
            <a:fld id="{38D20CAA-975A-4355-A51B-30AFD740372B}" type="slidenum">
              <a:rPr lang="zh-CN" altLang="en-US" smtClean="0"/>
              <a:pPr/>
              <a:t>5</a:t>
            </a:fld>
            <a:endParaRPr lang="zh-CN" altLang="en-US"/>
          </a:p>
        </p:txBody>
      </p:sp>
      <p:sp>
        <p:nvSpPr>
          <p:cNvPr id="19" name="圆角矩形 18"/>
          <p:cNvSpPr/>
          <p:nvPr/>
        </p:nvSpPr>
        <p:spPr>
          <a:xfrm>
            <a:off x="2960412" y="1349003"/>
            <a:ext cx="3223177" cy="471924"/>
          </a:xfrm>
          <a:prstGeom prst="roundRect">
            <a:avLst>
              <a:gd name="adj" fmla="val 0"/>
            </a:avLst>
          </a:prstGeom>
          <a:solidFill>
            <a:srgbClr val="C00000"/>
          </a:solid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584200" rtl="0" hangingPunct="0"/>
            <a:r>
              <a:rPr lang="en-US" altLang="zh-CN" sz="2400" dirty="0" err="1">
                <a:solidFill>
                  <a:schemeClr val="bg1"/>
                </a:solidFill>
                <a:latin typeface="Arial" charset="0"/>
                <a:ea typeface="Arial" charset="0"/>
                <a:cs typeface="Arial" charset="0"/>
              </a:rPr>
              <a:t>Tagbeat</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[Mobicom’16]</a:t>
            </a:r>
          </a:p>
        </p:txBody>
      </p:sp>
    </p:spTree>
    <p:extLst>
      <p:ext uri="{BB962C8B-B14F-4D97-AF65-F5344CB8AC3E}">
        <p14:creationId xmlns:p14="http://schemas.microsoft.com/office/powerpoint/2010/main" val="1630634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27" name="Shape 342"/>
          <p:cNvSpPr>
            <a:spLocks noGrp="1"/>
          </p:cNvSpPr>
          <p:nvPr>
            <p:ph type="title"/>
          </p:nvPr>
        </p:nvSpPr>
        <p:spPr>
          <a:xfrm>
            <a:off x="732235" y="250031"/>
            <a:ext cx="7679531" cy="750094"/>
          </a:xfrm>
          <a:prstGeom prst="rect">
            <a:avLst/>
          </a:prstGeom>
        </p:spPr>
        <p:txBody>
          <a:bodyPr>
            <a:noAutofit/>
          </a:bodyPr>
          <a:lstStyle/>
          <a:p>
            <a:pPr lvl="0"/>
            <a:r>
              <a:rPr lang="en-US" altLang="zh-CN" sz="3200" cap="none" dirty="0">
                <a:solidFill>
                  <a:schemeClr val="bg1"/>
                </a:solidFill>
                <a:latin typeface="Comic Sans MS" charset="0"/>
                <a:ea typeface="Comic Sans MS" charset="0"/>
                <a:cs typeface="Comic Sans MS" charset="0"/>
              </a:rPr>
              <a:t>Challenge:</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Noisy</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Setting</a:t>
            </a:r>
            <a:endParaRPr sz="3200" cap="none" dirty="0">
              <a:solidFill>
                <a:schemeClr val="bg1"/>
              </a:solidFill>
              <a:latin typeface="Comic Sans MS" charset="0"/>
              <a:ea typeface="Comic Sans MS" charset="0"/>
              <a:cs typeface="Comic Sans MS" charset="0"/>
            </a:endParaRPr>
          </a:p>
        </p:txBody>
      </p:sp>
      <p:sp>
        <p:nvSpPr>
          <p:cNvPr id="40"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3067" y="1888521"/>
            <a:ext cx="2312632" cy="2347539"/>
          </a:xfrm>
          <a:prstGeom prst="rect">
            <a:avLst/>
          </a:prstGeom>
        </p:spPr>
      </p:pic>
      <p:pic>
        <p:nvPicPr>
          <p:cNvPr id="4" name="图片 3"/>
          <p:cNvPicPr>
            <a:picLocks noChangeAspect="1"/>
          </p:cNvPicPr>
          <p:nvPr/>
        </p:nvPicPr>
        <p:blipFill>
          <a:blip r:embed="rId4"/>
          <a:stretch>
            <a:fillRect/>
          </a:stretch>
        </p:blipFill>
        <p:spPr>
          <a:xfrm>
            <a:off x="5498718" y="1943973"/>
            <a:ext cx="2128419" cy="2215548"/>
          </a:xfrm>
          <a:prstGeom prst="rect">
            <a:avLst/>
          </a:prstGeom>
        </p:spPr>
      </p:pic>
      <p:sp>
        <p:nvSpPr>
          <p:cNvPr id="8" name="文本框 7"/>
          <p:cNvSpPr txBox="1"/>
          <p:nvPr/>
        </p:nvSpPr>
        <p:spPr>
          <a:xfrm>
            <a:off x="5639413" y="1411167"/>
            <a:ext cx="1987724"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Arial" charset="0"/>
                <a:ea typeface="Arial" charset="0"/>
                <a:cs typeface="Arial" charset="0"/>
                <a:sym typeface="Gill Sans"/>
              </a:rPr>
              <a:t>Hand</a:t>
            </a:r>
            <a:r>
              <a:rPr kumimoji="0" lang="zh-CN" altLang="en-US" sz="2400" b="0" i="0" u="none" strike="noStrike" cap="none" spc="0" normalizeH="0" baseline="0" dirty="0">
                <a:ln>
                  <a:noFill/>
                </a:ln>
                <a:solidFill>
                  <a:srgbClr val="000000"/>
                </a:solidFill>
                <a:effectLst/>
                <a:uFillTx/>
                <a:latin typeface="Arial" charset="0"/>
                <a:ea typeface="Arial" charset="0"/>
                <a:cs typeface="Arial" charset="0"/>
                <a:sym typeface="Gill Sans"/>
              </a:rPr>
              <a:t> </a:t>
            </a:r>
            <a:r>
              <a:rPr kumimoji="0" lang="en-US" altLang="zh-CN" sz="2400" b="0" i="0" u="none" strike="noStrike" cap="none" spc="0" normalizeH="0" baseline="0" dirty="0">
                <a:ln>
                  <a:noFill/>
                </a:ln>
                <a:solidFill>
                  <a:srgbClr val="000000"/>
                </a:solidFill>
                <a:effectLst/>
                <a:uFillTx/>
                <a:latin typeface="Arial" charset="0"/>
                <a:ea typeface="Arial" charset="0"/>
                <a:cs typeface="Arial" charset="0"/>
                <a:sym typeface="Gill Sans"/>
              </a:rPr>
              <a:t>shaking</a:t>
            </a:r>
            <a:endParaRPr kumimoji="0" lang="zh-CN" altLang="en-US" sz="2400" b="0" i="0" u="none" strike="noStrike" cap="none" spc="0" normalizeH="0" baseline="0" dirty="0">
              <a:ln>
                <a:noFill/>
              </a:ln>
              <a:solidFill>
                <a:srgbClr val="000000"/>
              </a:solidFill>
              <a:effectLst/>
              <a:uFillTx/>
              <a:latin typeface="Arial" charset="0"/>
              <a:ea typeface="Arial" charset="0"/>
              <a:cs typeface="Arial" charset="0"/>
              <a:sym typeface="Gill Sans"/>
            </a:endParaRPr>
          </a:p>
        </p:txBody>
      </p:sp>
      <p:sp>
        <p:nvSpPr>
          <p:cNvPr id="9" name="文本框 8"/>
          <p:cNvSpPr txBox="1"/>
          <p:nvPr/>
        </p:nvSpPr>
        <p:spPr>
          <a:xfrm>
            <a:off x="893584" y="1411167"/>
            <a:ext cx="3512180"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Arial" charset="0"/>
                <a:ea typeface="Arial" charset="0"/>
                <a:cs typeface="Arial" charset="0"/>
                <a:sym typeface="Gill Sans"/>
              </a:rPr>
              <a:t>Unpredictable</a:t>
            </a:r>
            <a:r>
              <a:rPr kumimoji="0" lang="zh-CN" altLang="en-US" sz="2400" b="0" i="0" u="none" strike="noStrike" cap="none" spc="0" normalizeH="0" dirty="0">
                <a:ln>
                  <a:noFill/>
                </a:ln>
                <a:solidFill>
                  <a:srgbClr val="000000"/>
                </a:solidFill>
                <a:effectLst/>
                <a:uFillTx/>
                <a:latin typeface="Arial" charset="0"/>
                <a:ea typeface="Arial" charset="0"/>
                <a:cs typeface="Arial" charset="0"/>
                <a:sym typeface="Gill Sans"/>
              </a:rPr>
              <a:t> </a:t>
            </a:r>
            <a:r>
              <a:rPr kumimoji="0" lang="en-US" altLang="zh-CN" sz="2400" b="0" i="0" u="none" strike="noStrike" cap="none" spc="0" normalizeH="0" dirty="0">
                <a:ln>
                  <a:noFill/>
                </a:ln>
                <a:solidFill>
                  <a:srgbClr val="000000"/>
                </a:solidFill>
                <a:effectLst/>
                <a:uFillTx/>
                <a:latin typeface="Arial" charset="0"/>
                <a:ea typeface="Arial" charset="0"/>
                <a:cs typeface="Arial" charset="0"/>
                <a:sym typeface="Gill Sans"/>
              </a:rPr>
              <a:t>translation</a:t>
            </a:r>
            <a:endParaRPr kumimoji="0" lang="zh-CN" altLang="en-US" sz="2400" b="0" i="0" u="none" strike="noStrike" cap="none" spc="0" normalizeH="0" baseline="0" dirty="0">
              <a:ln>
                <a:noFill/>
              </a:ln>
              <a:solidFill>
                <a:srgbClr val="000000"/>
              </a:solidFill>
              <a:effectLst/>
              <a:uFillTx/>
              <a:latin typeface="Arial" charset="0"/>
              <a:ea typeface="Arial" charset="0"/>
              <a:cs typeface="Arial" charset="0"/>
              <a:sym typeface="Gill Sans"/>
            </a:endParaRPr>
          </a:p>
        </p:txBody>
      </p:sp>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85619" y="3760612"/>
            <a:ext cx="3772761" cy="2355582"/>
          </a:xfrm>
          <a:prstGeom prst="rect">
            <a:avLst/>
          </a:prstGeom>
        </p:spPr>
      </p:pic>
      <p:sp>
        <p:nvSpPr>
          <p:cNvPr id="12" name="TextBox 18"/>
          <p:cNvSpPr txBox="1"/>
          <p:nvPr/>
        </p:nvSpPr>
        <p:spPr>
          <a:xfrm>
            <a:off x="2800520" y="6131147"/>
            <a:ext cx="3542958" cy="461665"/>
          </a:xfrm>
          <a:prstGeom prst="rect">
            <a:avLst/>
          </a:prstGeom>
          <a:solidFill>
            <a:schemeClr val="accent4"/>
          </a:solidFill>
        </p:spPr>
        <p:txBody>
          <a:bodyPr wrap="none" rtlCol="0" anchor="ctr">
            <a:spAutoFit/>
          </a:bodyPr>
          <a:lstStyle/>
          <a:p>
            <a:r>
              <a:rPr lang="en-US" altLang="zh-CN" sz="2400" dirty="0">
                <a:solidFill>
                  <a:schemeClr val="bg1"/>
                </a:solidFill>
                <a:latin typeface="Arial" charset="0"/>
                <a:ea typeface="Arial" charset="0"/>
                <a:cs typeface="Arial" charset="0"/>
              </a:rPr>
              <a:t>Distorted</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spinning</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signal</a:t>
            </a:r>
            <a:endParaRPr lang="id-ID" sz="1800" dirty="0">
              <a:solidFill>
                <a:schemeClr val="bg1"/>
              </a:solidFill>
              <a:latin typeface="Arial" charset="0"/>
              <a:ea typeface="Arial" charset="0"/>
              <a:cs typeface="Arial" charset="0"/>
            </a:endParaRPr>
          </a:p>
        </p:txBody>
      </p:sp>
      <p:sp>
        <p:nvSpPr>
          <p:cNvPr id="10" name="圆角矩形 9"/>
          <p:cNvSpPr/>
          <p:nvPr/>
        </p:nvSpPr>
        <p:spPr>
          <a:xfrm>
            <a:off x="1138817" y="5102494"/>
            <a:ext cx="6866366" cy="522129"/>
          </a:xfrm>
          <a:prstGeom prst="round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584200" rtl="0" hangingPunct="0"/>
            <a:r>
              <a:rPr lang="en-US" altLang="zh-CN" sz="2400" dirty="0">
                <a:solidFill>
                  <a:srgbClr val="C00000"/>
                </a:solidFill>
                <a:latin typeface="Arial" charset="0"/>
                <a:ea typeface="Arial" charset="0"/>
                <a:cs typeface="Arial" charset="0"/>
              </a:rPr>
              <a:t>Practical</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noisy</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settings</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break</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the</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periodic</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signal</a:t>
            </a:r>
          </a:p>
        </p:txBody>
      </p:sp>
      <p:sp>
        <p:nvSpPr>
          <p:cNvPr id="3" name="Slide Number Placeholder 2">
            <a:extLst>
              <a:ext uri="{FF2B5EF4-FFF2-40B4-BE49-F238E27FC236}">
                <a16:creationId xmlns:a16="http://schemas.microsoft.com/office/drawing/2014/main" id="{26ADC23C-5F66-417D-B791-2D33FC150537}"/>
              </a:ext>
            </a:extLst>
          </p:cNvPr>
          <p:cNvSpPr>
            <a:spLocks noGrp="1"/>
          </p:cNvSpPr>
          <p:nvPr>
            <p:ph type="sldNum" sz="quarter" idx="14"/>
          </p:nvPr>
        </p:nvSpPr>
        <p:spPr/>
        <p:txBody>
          <a:bodyPr/>
          <a:lstStyle/>
          <a:p>
            <a:fld id="{38D20CAA-975A-4355-A51B-30AFD740372B}" type="slidenum">
              <a:rPr lang="zh-CN" altLang="en-US" smtClean="0"/>
              <a:pPr/>
              <a:t>6</a:t>
            </a:fld>
            <a:endParaRPr lang="zh-CN" altLang="en-US"/>
          </a:p>
        </p:txBody>
      </p:sp>
    </p:spTree>
    <p:extLst>
      <p:ext uri="{BB962C8B-B14F-4D97-AF65-F5344CB8AC3E}">
        <p14:creationId xmlns:p14="http://schemas.microsoft.com/office/powerpoint/2010/main" val="1095966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225"/>
          <p:cNvSpPr txBox="1">
            <a:spLocks/>
          </p:cNvSpPr>
          <p:nvPr/>
        </p:nvSpPr>
        <p:spPr>
          <a:xfrm>
            <a:off x="732236" y="546809"/>
            <a:ext cx="7686605" cy="45331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nchorCtr="0">
            <a:noAutofit/>
          </a:bodyPr>
          <a:lstStyle>
            <a:lvl1pPr algn="l" defTabSz="584200" eaLnBrk="1" hangingPunct="1">
              <a:lnSpc>
                <a:spcPct val="90000"/>
              </a:lnSpc>
              <a:defRPr sz="4693" b="0" i="0" cap="all">
                <a:solidFill>
                  <a:schemeClr val="bg1"/>
                </a:solidFill>
                <a:latin typeface="Neris Thin" panose="00000300000000000000" pitchFamily="50" charset="0"/>
                <a:ea typeface="Gulim" pitchFamily="34" charset="-127"/>
                <a:cs typeface="+mj-cs"/>
                <a:sym typeface="나눔손글씨 펜"/>
              </a:defRPr>
            </a:lvl1pPr>
            <a:lvl2pPr indent="228600" algn="ctr" defTabSz="584200" eaLnBrk="1" hangingPunct="1">
              <a:defRPr sz="8400" b="1" cap="all">
                <a:solidFill>
                  <a:srgbClr val="727272"/>
                </a:solidFill>
                <a:latin typeface="+mj-lt"/>
                <a:ea typeface="+mj-ea"/>
                <a:cs typeface="+mj-cs"/>
                <a:sym typeface="나눔손글씨 펜"/>
              </a:defRPr>
            </a:lvl2pPr>
            <a:lvl3pPr indent="457200" algn="ctr" defTabSz="584200" eaLnBrk="1" hangingPunct="1">
              <a:defRPr sz="8400" b="1" cap="all">
                <a:solidFill>
                  <a:srgbClr val="727272"/>
                </a:solidFill>
                <a:latin typeface="+mj-lt"/>
                <a:ea typeface="+mj-ea"/>
                <a:cs typeface="+mj-cs"/>
                <a:sym typeface="나눔손글씨 펜"/>
              </a:defRPr>
            </a:lvl3pPr>
            <a:lvl4pPr indent="685800" algn="ctr" defTabSz="584200" eaLnBrk="1" hangingPunct="1">
              <a:defRPr sz="8400" b="1" cap="all">
                <a:solidFill>
                  <a:srgbClr val="727272"/>
                </a:solidFill>
                <a:latin typeface="+mj-lt"/>
                <a:ea typeface="+mj-ea"/>
                <a:cs typeface="+mj-cs"/>
                <a:sym typeface="나눔손글씨 펜"/>
              </a:defRPr>
            </a:lvl4pPr>
            <a:lvl5pPr indent="914400" algn="ctr" defTabSz="584200" eaLnBrk="1" hangingPunct="1">
              <a:defRPr sz="8400" b="1" cap="all">
                <a:solidFill>
                  <a:srgbClr val="727272"/>
                </a:solidFill>
                <a:latin typeface="+mj-lt"/>
                <a:ea typeface="+mj-ea"/>
                <a:cs typeface="+mj-cs"/>
                <a:sym typeface="나눔손글씨 펜"/>
              </a:defRPr>
            </a:lvl5pPr>
            <a:lvl6pPr indent="1143000" algn="ctr" defTabSz="584200" eaLnBrk="1" hangingPunct="1">
              <a:defRPr sz="8400" b="1" cap="all">
                <a:solidFill>
                  <a:srgbClr val="727272"/>
                </a:solidFill>
                <a:latin typeface="+mj-lt"/>
                <a:ea typeface="+mj-ea"/>
                <a:cs typeface="+mj-cs"/>
                <a:sym typeface="나눔손글씨 펜"/>
              </a:defRPr>
            </a:lvl6pPr>
            <a:lvl7pPr indent="1371600" algn="ctr" defTabSz="584200" eaLnBrk="1" hangingPunct="1">
              <a:defRPr sz="8400" b="1" cap="all">
                <a:solidFill>
                  <a:srgbClr val="727272"/>
                </a:solidFill>
                <a:latin typeface="+mj-lt"/>
                <a:ea typeface="+mj-ea"/>
                <a:cs typeface="+mj-cs"/>
                <a:sym typeface="나눔손글씨 펜"/>
              </a:defRPr>
            </a:lvl7pPr>
            <a:lvl8pPr indent="1600200" algn="ctr" defTabSz="584200" eaLnBrk="1" hangingPunct="1">
              <a:defRPr sz="8400" b="1" cap="all">
                <a:solidFill>
                  <a:srgbClr val="727272"/>
                </a:solidFill>
                <a:latin typeface="+mj-lt"/>
                <a:ea typeface="+mj-ea"/>
                <a:cs typeface="+mj-cs"/>
                <a:sym typeface="나눔손글씨 펜"/>
              </a:defRPr>
            </a:lvl8pPr>
            <a:lvl9pPr indent="1828800" algn="ctr" defTabSz="584200" eaLnBrk="1" hangingPunct="1">
              <a:defRPr sz="8400" b="1" cap="all">
                <a:solidFill>
                  <a:srgbClr val="727272"/>
                </a:solidFill>
                <a:latin typeface="+mj-lt"/>
                <a:ea typeface="+mj-ea"/>
                <a:cs typeface="+mj-cs"/>
                <a:sym typeface="나눔손글씨 펜"/>
              </a:defRPr>
            </a:lvl9pPr>
          </a:lstStyle>
          <a:p>
            <a:pPr algn="ctr"/>
            <a:r>
              <a:rPr lang="en-US" altLang="zh-CN" sz="3375" b="1" cap="none" dirty="0">
                <a:latin typeface="Comic Sans MS" panose="030F0702030302020204" pitchFamily="66" charset="0"/>
                <a:ea typeface="Cooper Black" charset="0"/>
                <a:cs typeface="Cooper Black" charset="0"/>
              </a:rPr>
              <a:t>Our</a:t>
            </a:r>
            <a:r>
              <a:rPr lang="zh-CN" altLang="en-US" sz="3375" b="1" cap="none" dirty="0">
                <a:latin typeface="Comic Sans MS" panose="030F0702030302020204" pitchFamily="66" charset="0"/>
                <a:ea typeface="Cooper Black" charset="0"/>
                <a:cs typeface="Cooper Black" charset="0"/>
              </a:rPr>
              <a:t> </a:t>
            </a:r>
            <a:r>
              <a:rPr lang="en-US" altLang="zh-CN" sz="3375" b="1" cap="none" dirty="0">
                <a:latin typeface="Comic Sans MS" panose="030F0702030302020204" pitchFamily="66" charset="0"/>
                <a:ea typeface="Cooper Black" charset="0"/>
                <a:cs typeface="Cooper Black" charset="0"/>
              </a:rPr>
              <a:t>Contributions</a:t>
            </a:r>
            <a:endParaRPr lang="en-US" sz="3375" b="1" cap="none" dirty="0">
              <a:latin typeface="Comic Sans MS" panose="030F0702030302020204" pitchFamily="66" charset="0"/>
              <a:ea typeface="Cooper Black" charset="0"/>
              <a:cs typeface="Cooper Black" charset="0"/>
            </a:endParaRPr>
          </a:p>
        </p:txBody>
      </p:sp>
      <p:sp>
        <p:nvSpPr>
          <p:cNvPr id="30" name="Shape 197"/>
          <p:cNvSpPr/>
          <p:nvPr/>
        </p:nvSpPr>
        <p:spPr>
          <a:xfrm>
            <a:off x="732235" y="1831048"/>
            <a:ext cx="7679531" cy="369331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a:defRPr sz="2200">
                <a:solidFill>
                  <a:srgbClr val="727272"/>
                </a:solidFill>
                <a:latin typeface="+mn-lt"/>
                <a:ea typeface="+mn-ea"/>
                <a:cs typeface="+mn-cs"/>
                <a:sym typeface="Avenir Book"/>
              </a:defRPr>
            </a:lvl1pPr>
          </a:lstStyle>
          <a:p>
            <a:pPr marL="342900" indent="-342900" algn="just">
              <a:buFont typeface="Wingdings" charset="2"/>
              <a:buChar char="ü"/>
            </a:pPr>
            <a:r>
              <a:rPr lang="en-US" altLang="zh-CN" sz="2400" dirty="0">
                <a:solidFill>
                  <a:schemeClr val="bg1"/>
                </a:solidFill>
                <a:latin typeface="Arial" charset="0"/>
                <a:ea typeface="Arial" charset="0"/>
                <a:cs typeface="Arial" charset="0"/>
              </a:rPr>
              <a:t>This</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work</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presents </a:t>
            </a:r>
            <a:r>
              <a:rPr lang="en-US" altLang="zh-CN" sz="2400" dirty="0" err="1">
                <a:solidFill>
                  <a:schemeClr val="bg1"/>
                </a:solidFill>
                <a:latin typeface="Arial" charset="0"/>
                <a:ea typeface="Arial" charset="0"/>
                <a:cs typeface="Arial" charset="0"/>
              </a:rPr>
              <a:t>Tagtwins</a:t>
            </a:r>
            <a:r>
              <a:rPr lang="en-US" altLang="zh-CN" sz="2400" dirty="0">
                <a:solidFill>
                  <a:schemeClr val="bg1"/>
                </a:solidFill>
                <a:latin typeface="Arial" charset="0"/>
                <a:ea typeface="Arial" charset="0"/>
                <a:cs typeface="Arial" charset="0"/>
              </a:rPr>
              <a:t>, a </a:t>
            </a:r>
            <a:r>
              <a:rPr lang="en-US" altLang="zh-CN" sz="2400" dirty="0">
                <a:solidFill>
                  <a:srgbClr val="00B0F0"/>
                </a:solidFill>
                <a:latin typeface="Arial" charset="0"/>
                <a:ea typeface="Arial" charset="0"/>
                <a:cs typeface="Arial" charset="0"/>
              </a:rPr>
              <a:t>robust</a:t>
            </a:r>
            <a:r>
              <a:rPr lang="en-US" altLang="zh-CN" sz="2400" dirty="0">
                <a:solidFill>
                  <a:schemeClr val="bg1"/>
                </a:solidFill>
                <a:latin typeface="Arial" charset="0"/>
                <a:ea typeface="Arial" charset="0"/>
                <a:cs typeface="Arial" charset="0"/>
              </a:rPr>
              <a:t> spinning sensing</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system that can work in noisy settings.</a:t>
            </a:r>
            <a:endParaRPr lang="zh-CN" altLang="en-US" sz="2400" dirty="0">
              <a:solidFill>
                <a:schemeClr val="bg1"/>
              </a:solidFill>
              <a:latin typeface="Arial" charset="0"/>
              <a:ea typeface="Arial" charset="0"/>
              <a:cs typeface="Arial" charset="0"/>
            </a:endParaRPr>
          </a:p>
          <a:p>
            <a:pPr marL="342900" indent="-342900" algn="just">
              <a:buFont typeface="Wingdings" charset="2"/>
              <a:buChar char="ü"/>
            </a:pPr>
            <a:endParaRPr lang="zh-CN" altLang="en-US" sz="2400" dirty="0">
              <a:solidFill>
                <a:schemeClr val="bg1"/>
              </a:solidFill>
              <a:latin typeface="Arial" charset="0"/>
              <a:ea typeface="Arial" charset="0"/>
              <a:cs typeface="Arial" charset="0"/>
            </a:endParaRPr>
          </a:p>
          <a:p>
            <a:pPr marL="342900" indent="-342900" algn="just">
              <a:buFont typeface="Wingdings" charset="2"/>
              <a:buChar char="ü"/>
            </a:pPr>
            <a:r>
              <a:rPr lang="en-US" altLang="zh-CN" sz="2400" dirty="0">
                <a:solidFill>
                  <a:schemeClr val="bg1"/>
                </a:solidFill>
                <a:latin typeface="Arial" charset="0"/>
                <a:ea typeface="Arial" charset="0"/>
                <a:cs typeface="Arial" charset="0"/>
              </a:rPr>
              <a:t>We develop two key techniques, to</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depict the </a:t>
            </a:r>
            <a:r>
              <a:rPr lang="en-US" altLang="zh-CN" sz="2400" dirty="0">
                <a:solidFill>
                  <a:srgbClr val="00B0F0"/>
                </a:solidFill>
                <a:latin typeface="Arial" charset="0"/>
                <a:ea typeface="Arial" charset="0"/>
                <a:cs typeface="Arial" charset="0"/>
              </a:rPr>
              <a:t>shake-resilient sensing</a:t>
            </a:r>
            <a:r>
              <a:rPr lang="en-US" altLang="zh-CN" sz="2400" dirty="0">
                <a:solidFill>
                  <a:schemeClr val="bg1"/>
                </a:solidFill>
                <a:latin typeface="Arial" charset="0"/>
                <a:ea typeface="Arial" charset="0"/>
                <a:cs typeface="Arial" charset="0"/>
              </a:rPr>
              <a:t>, and inspect</a:t>
            </a:r>
            <a:r>
              <a:rPr lang="zh-CN" altLang="en-US" sz="2400" dirty="0">
                <a:solidFill>
                  <a:schemeClr val="bg1"/>
                </a:solidFill>
                <a:latin typeface="Arial" charset="0"/>
                <a:ea typeface="Arial" charset="0"/>
                <a:cs typeface="Arial" charset="0"/>
              </a:rPr>
              <a:t> </a:t>
            </a:r>
            <a:r>
              <a:rPr lang="en-US" altLang="zh-CN" sz="2400" dirty="0">
                <a:solidFill>
                  <a:srgbClr val="00B0F0"/>
                </a:solidFill>
                <a:latin typeface="Arial" charset="0"/>
                <a:ea typeface="Arial" charset="0"/>
                <a:cs typeface="Arial" charset="0"/>
              </a:rPr>
              <a:t>high-frequency</a:t>
            </a:r>
            <a:r>
              <a:rPr lang="en-US" altLang="zh-CN" sz="2400" dirty="0">
                <a:solidFill>
                  <a:schemeClr val="bg1"/>
                </a:solidFill>
                <a:latin typeface="Arial" charset="0"/>
                <a:ea typeface="Arial" charset="0"/>
                <a:cs typeface="Arial" charset="0"/>
              </a:rPr>
              <a:t> spinning</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respectively.</a:t>
            </a:r>
            <a:endParaRPr lang="zh-CN" altLang="en-US" sz="2400" dirty="0">
              <a:solidFill>
                <a:schemeClr val="bg1"/>
              </a:solidFill>
              <a:latin typeface="Arial" charset="0"/>
              <a:ea typeface="Arial" charset="0"/>
              <a:cs typeface="Arial" charset="0"/>
            </a:endParaRPr>
          </a:p>
          <a:p>
            <a:pPr marL="342900" indent="-342900" algn="just">
              <a:buFont typeface="Wingdings" charset="2"/>
              <a:buChar char="ü"/>
            </a:pPr>
            <a:endParaRPr lang="zh-CN" altLang="en-US" sz="2400" dirty="0">
              <a:solidFill>
                <a:schemeClr val="bg1"/>
              </a:solidFill>
              <a:latin typeface="Arial" charset="0"/>
              <a:ea typeface="Arial" charset="0"/>
              <a:cs typeface="Arial" charset="0"/>
            </a:endParaRPr>
          </a:p>
          <a:p>
            <a:pPr marL="342900" indent="-342900" algn="just">
              <a:buFont typeface="Wingdings" charset="2"/>
              <a:buChar char="ü"/>
            </a:pPr>
            <a:r>
              <a:rPr lang="en-US" sz="2400" dirty="0">
                <a:solidFill>
                  <a:schemeClr val="bg1"/>
                </a:solidFill>
                <a:latin typeface="Arial" charset="0"/>
                <a:ea typeface="Arial" charset="0"/>
                <a:cs typeface="Arial" charset="0"/>
              </a:rPr>
              <a:t>We implement the system purely with </a:t>
            </a:r>
            <a:r>
              <a:rPr lang="en-US" sz="2400" dirty="0">
                <a:solidFill>
                  <a:srgbClr val="00B0F0"/>
                </a:solidFill>
                <a:latin typeface="Arial" charset="0"/>
                <a:ea typeface="Arial" charset="0"/>
                <a:cs typeface="Arial" charset="0"/>
              </a:rPr>
              <a:t>COTS</a:t>
            </a:r>
            <a:r>
              <a:rPr lang="en-US" sz="2400" dirty="0">
                <a:solidFill>
                  <a:schemeClr val="bg1"/>
                </a:solidFill>
                <a:latin typeface="Arial" charset="0"/>
                <a:ea typeface="Arial" charset="0"/>
                <a:cs typeface="Arial" charset="0"/>
              </a:rPr>
              <a:t> RFID products.</a:t>
            </a:r>
          </a:p>
          <a:p>
            <a:pPr marL="342900" indent="-342900" algn="just">
              <a:buFont typeface="Wingdings" charset="2"/>
              <a:buChar char="ü"/>
            </a:pPr>
            <a:endParaRPr lang="en-US" sz="2400" dirty="0">
              <a:solidFill>
                <a:schemeClr val="bg1"/>
              </a:solidFill>
              <a:latin typeface="Arial" charset="0"/>
              <a:ea typeface="Arial" charset="0"/>
              <a:cs typeface="Arial" charset="0"/>
            </a:endParaRPr>
          </a:p>
        </p:txBody>
      </p:sp>
      <p:sp>
        <p:nvSpPr>
          <p:cNvPr id="14"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15"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19" name="Shape 342"/>
          <p:cNvSpPr txBox="1">
            <a:spLocks/>
          </p:cNvSpPr>
          <p:nvPr/>
        </p:nvSpPr>
        <p:spPr>
          <a:xfrm>
            <a:off x="732235" y="250031"/>
            <a:ext cx="7679531" cy="750094"/>
          </a:xfrm>
          <a:prstGeom prst="rect">
            <a:avLst/>
          </a:prstGeom>
        </p:spPr>
        <p:txBody>
          <a:bodyPr vert="horz" lIns="91440" tIns="45720" rIns="91440" bIns="45720" rtlCol="0" anchor="ctr">
            <a:noAutofit/>
          </a:bodyPr>
          <a:lstStyle>
            <a:lvl1pPr lvl="0" eaLnBrk="1" hangingPunct="1">
              <a:defRPr sz="3200" b="1" cap="none">
                <a:solidFill>
                  <a:schemeClr val="bg1"/>
                </a:solidFill>
                <a:latin typeface="Comic Sans MS" panose="030F0702030302020204" pitchFamily="66" charset="0"/>
                <a:ea typeface="+mj-ea"/>
                <a:cs typeface="+mj-cs"/>
                <a:sym typeface="나눔손글씨 펜"/>
              </a:defRPr>
            </a:lvl1pPr>
            <a:lvl2pPr indent="160696" eaLnBrk="1" hangingPunct="1">
              <a:defRPr sz="5906" b="1" cap="all">
                <a:solidFill>
                  <a:srgbClr val="727272"/>
                </a:solidFill>
                <a:latin typeface="+mj-lt"/>
                <a:ea typeface="+mj-ea"/>
                <a:cs typeface="+mj-cs"/>
                <a:sym typeface="나눔손글씨 펜"/>
              </a:defRPr>
            </a:lvl2pPr>
            <a:lvl3pPr indent="321391" eaLnBrk="1" hangingPunct="1">
              <a:defRPr sz="5906" b="1" cap="all">
                <a:solidFill>
                  <a:srgbClr val="727272"/>
                </a:solidFill>
                <a:latin typeface="+mj-lt"/>
                <a:ea typeface="+mj-ea"/>
                <a:cs typeface="+mj-cs"/>
                <a:sym typeface="나눔손글씨 펜"/>
              </a:defRPr>
            </a:lvl3pPr>
            <a:lvl4pPr indent="482086" eaLnBrk="1" hangingPunct="1">
              <a:defRPr sz="5906" b="1" cap="all">
                <a:solidFill>
                  <a:srgbClr val="727272"/>
                </a:solidFill>
                <a:latin typeface="+mj-lt"/>
                <a:ea typeface="+mj-ea"/>
                <a:cs typeface="+mj-cs"/>
                <a:sym typeface="나눔손글씨 펜"/>
              </a:defRPr>
            </a:lvl4pPr>
            <a:lvl5pPr indent="642783" eaLnBrk="1" hangingPunct="1">
              <a:defRPr sz="5906" b="1" cap="all">
                <a:solidFill>
                  <a:srgbClr val="727272"/>
                </a:solidFill>
                <a:latin typeface="+mj-lt"/>
                <a:ea typeface="+mj-ea"/>
                <a:cs typeface="+mj-cs"/>
                <a:sym typeface="나눔손글씨 펜"/>
              </a:defRPr>
            </a:lvl5pPr>
            <a:lvl6pPr indent="803479" eaLnBrk="1" hangingPunct="1">
              <a:defRPr sz="5906" b="1" cap="all">
                <a:solidFill>
                  <a:srgbClr val="727272"/>
                </a:solidFill>
                <a:latin typeface="+mj-lt"/>
                <a:ea typeface="+mj-ea"/>
                <a:cs typeface="+mj-cs"/>
                <a:sym typeface="나눔손글씨 펜"/>
              </a:defRPr>
            </a:lvl6pPr>
            <a:lvl7pPr indent="964174" eaLnBrk="1" hangingPunct="1">
              <a:defRPr sz="5906" b="1" cap="all">
                <a:solidFill>
                  <a:srgbClr val="727272"/>
                </a:solidFill>
                <a:latin typeface="+mj-lt"/>
                <a:ea typeface="+mj-ea"/>
                <a:cs typeface="+mj-cs"/>
                <a:sym typeface="나눔손글씨 펜"/>
              </a:defRPr>
            </a:lvl7pPr>
            <a:lvl8pPr indent="1124872" eaLnBrk="1" hangingPunct="1">
              <a:defRPr sz="5906" b="1" cap="all">
                <a:solidFill>
                  <a:srgbClr val="727272"/>
                </a:solidFill>
                <a:latin typeface="+mj-lt"/>
                <a:ea typeface="+mj-ea"/>
                <a:cs typeface="+mj-cs"/>
                <a:sym typeface="나눔손글씨 펜"/>
              </a:defRPr>
            </a:lvl8pPr>
            <a:lvl9pPr indent="1285565" eaLnBrk="1" hangingPunct="1">
              <a:defRPr sz="5906" b="1" cap="all">
                <a:solidFill>
                  <a:srgbClr val="727272"/>
                </a:solidFill>
                <a:latin typeface="+mj-lt"/>
                <a:ea typeface="+mj-ea"/>
                <a:cs typeface="+mj-cs"/>
                <a:sym typeface="나눔손글씨 펜"/>
              </a:defRPr>
            </a:lvl9pPr>
          </a:lstStyle>
          <a:p>
            <a:r>
              <a:rPr lang="en-US" dirty="0"/>
              <a:t>Contributions</a:t>
            </a:r>
          </a:p>
        </p:txBody>
      </p:sp>
      <p:sp>
        <p:nvSpPr>
          <p:cNvPr id="3" name="灯片编号占位符 2"/>
          <p:cNvSpPr>
            <a:spLocks noGrp="1"/>
          </p:cNvSpPr>
          <p:nvPr>
            <p:ph type="sldNum" sz="quarter" idx="12"/>
          </p:nvPr>
        </p:nvSpPr>
        <p:spPr/>
        <p:txBody>
          <a:bodyPr/>
          <a:lstStyle/>
          <a:p>
            <a:fld id="{38D20CAA-975A-4355-A51B-30AFD740372B}" type="slidenum">
              <a:rPr lang="zh-CN" altLang="en-US" smtClean="0"/>
              <a:pPr/>
              <a:t>7</a:t>
            </a:fld>
            <a:endParaRPr lang="zh-CN" altLang="en-US"/>
          </a:p>
        </p:txBody>
      </p:sp>
    </p:spTree>
    <p:extLst>
      <p:ext uri="{BB962C8B-B14F-4D97-AF65-F5344CB8AC3E}">
        <p14:creationId xmlns:p14="http://schemas.microsoft.com/office/powerpoint/2010/main" val="103031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27" name="Shape 342"/>
          <p:cNvSpPr>
            <a:spLocks noGrp="1"/>
          </p:cNvSpPr>
          <p:nvPr>
            <p:ph type="title"/>
          </p:nvPr>
        </p:nvSpPr>
        <p:spPr>
          <a:xfrm>
            <a:off x="732235" y="250031"/>
            <a:ext cx="7679531" cy="750094"/>
          </a:xfrm>
          <a:prstGeom prst="rect">
            <a:avLst/>
          </a:prstGeom>
        </p:spPr>
        <p:txBody>
          <a:bodyPr>
            <a:noAutofit/>
          </a:bodyPr>
          <a:lstStyle/>
          <a:p>
            <a:pPr lvl="0"/>
            <a:r>
              <a:rPr lang="en-US" altLang="zh-CN" sz="3200" cap="none" dirty="0">
                <a:solidFill>
                  <a:schemeClr val="bg1"/>
                </a:solidFill>
                <a:latin typeface="Comic Sans MS" charset="0"/>
                <a:ea typeface="Comic Sans MS" charset="0"/>
                <a:cs typeface="Comic Sans MS" charset="0"/>
              </a:rPr>
              <a:t>Anti-Shake</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Sensing</a:t>
            </a:r>
            <a:endParaRPr sz="3200" cap="none" dirty="0">
              <a:solidFill>
                <a:schemeClr val="bg1"/>
              </a:solidFill>
              <a:latin typeface="Comic Sans MS" charset="0"/>
              <a:ea typeface="Comic Sans MS" charset="0"/>
              <a:cs typeface="Comic Sans MS" charset="0"/>
            </a:endParaRPr>
          </a:p>
        </p:txBody>
      </p:sp>
      <p:sp>
        <p:nvSpPr>
          <p:cNvPr id="40"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pic>
        <p:nvPicPr>
          <p:cNvPr id="3" name="图片 2"/>
          <p:cNvPicPr>
            <a:picLocks noChangeAspect="1"/>
          </p:cNvPicPr>
          <p:nvPr/>
        </p:nvPicPr>
        <p:blipFill>
          <a:blip r:embed="rId3"/>
          <a:stretch>
            <a:fillRect/>
          </a:stretch>
        </p:blipFill>
        <p:spPr>
          <a:xfrm>
            <a:off x="1816099" y="1785456"/>
            <a:ext cx="5511800" cy="2489200"/>
          </a:xfrm>
          <a:prstGeom prst="rect">
            <a:avLst/>
          </a:prstGeom>
        </p:spPr>
      </p:pic>
      <p:sp>
        <p:nvSpPr>
          <p:cNvPr id="7" name="圆角矩形 6"/>
          <p:cNvSpPr/>
          <p:nvPr/>
        </p:nvSpPr>
        <p:spPr>
          <a:xfrm>
            <a:off x="1206852" y="4557417"/>
            <a:ext cx="6730293" cy="522129"/>
          </a:xfrm>
          <a:prstGeom prst="round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584200" rtl="0" hangingPunct="0"/>
            <a:r>
              <a:rPr lang="en-US" altLang="zh-CN" sz="2400" dirty="0">
                <a:solidFill>
                  <a:srgbClr val="C00000"/>
                </a:solidFill>
                <a:latin typeface="Arial" charset="0"/>
                <a:ea typeface="Arial" charset="0"/>
                <a:cs typeface="Arial" charset="0"/>
              </a:rPr>
              <a:t>Attach</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dual</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RFID</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tags</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onto</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the</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spinning</a:t>
            </a:r>
            <a:r>
              <a:rPr lang="zh-CN" altLang="en-US" sz="2400" dirty="0">
                <a:solidFill>
                  <a:srgbClr val="C00000"/>
                </a:solidFill>
                <a:latin typeface="Arial" charset="0"/>
                <a:ea typeface="Arial" charset="0"/>
                <a:cs typeface="Arial" charset="0"/>
              </a:rPr>
              <a:t> </a:t>
            </a:r>
            <a:r>
              <a:rPr lang="en-US" altLang="zh-CN" sz="2400" dirty="0">
                <a:solidFill>
                  <a:srgbClr val="C00000"/>
                </a:solidFill>
                <a:latin typeface="Arial" charset="0"/>
                <a:ea typeface="Arial" charset="0"/>
                <a:cs typeface="Arial" charset="0"/>
              </a:rPr>
              <a:t>surface</a:t>
            </a:r>
          </a:p>
        </p:txBody>
      </p:sp>
      <p:sp>
        <p:nvSpPr>
          <p:cNvPr id="10" name="TextBox 18"/>
          <p:cNvSpPr txBox="1"/>
          <p:nvPr/>
        </p:nvSpPr>
        <p:spPr>
          <a:xfrm>
            <a:off x="1646357" y="5561381"/>
            <a:ext cx="5851282" cy="461665"/>
          </a:xfrm>
          <a:prstGeom prst="rect">
            <a:avLst/>
          </a:prstGeom>
          <a:solidFill>
            <a:schemeClr val="accent4"/>
          </a:solidFill>
        </p:spPr>
        <p:txBody>
          <a:bodyPr wrap="none" rtlCol="0" anchor="ctr">
            <a:spAutoFit/>
          </a:bodyPr>
          <a:lstStyle/>
          <a:p>
            <a:r>
              <a:rPr lang="en-US" altLang="zh-CN" sz="2400" dirty="0">
                <a:solidFill>
                  <a:schemeClr val="bg1"/>
                </a:solidFill>
                <a:latin typeface="Arial" charset="0"/>
                <a:ea typeface="Arial" charset="0"/>
                <a:cs typeface="Arial" charset="0"/>
              </a:rPr>
              <a:t>No</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restriction</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on</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their</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geometric</a:t>
            </a:r>
            <a:r>
              <a:rPr lang="zh-CN" altLang="en-US" sz="2400" dirty="0">
                <a:solidFill>
                  <a:schemeClr val="bg1"/>
                </a:solidFill>
                <a:latin typeface="Arial" charset="0"/>
                <a:ea typeface="Arial" charset="0"/>
                <a:cs typeface="Arial" charset="0"/>
              </a:rPr>
              <a:t> </a:t>
            </a:r>
            <a:r>
              <a:rPr lang="en-US" altLang="zh-CN" sz="2400" dirty="0">
                <a:solidFill>
                  <a:schemeClr val="bg1"/>
                </a:solidFill>
                <a:latin typeface="Arial" charset="0"/>
                <a:ea typeface="Arial" charset="0"/>
                <a:cs typeface="Arial" charset="0"/>
              </a:rPr>
              <a:t>positions</a:t>
            </a:r>
            <a:endParaRPr lang="id-ID" sz="1800" dirty="0">
              <a:solidFill>
                <a:schemeClr val="bg1"/>
              </a:solidFill>
              <a:latin typeface="Arial" charset="0"/>
              <a:ea typeface="Arial" charset="0"/>
              <a:cs typeface="Arial" charset="0"/>
            </a:endParaRPr>
          </a:p>
        </p:txBody>
      </p:sp>
      <p:sp>
        <p:nvSpPr>
          <p:cNvPr id="2" name="Slide Number Placeholder 1">
            <a:extLst>
              <a:ext uri="{FF2B5EF4-FFF2-40B4-BE49-F238E27FC236}">
                <a16:creationId xmlns:a16="http://schemas.microsoft.com/office/drawing/2014/main" id="{7CACCE6C-EF73-430A-BDDD-C10328E0E16F}"/>
              </a:ext>
            </a:extLst>
          </p:cNvPr>
          <p:cNvSpPr>
            <a:spLocks noGrp="1"/>
          </p:cNvSpPr>
          <p:nvPr>
            <p:ph type="sldNum" sz="quarter" idx="14"/>
          </p:nvPr>
        </p:nvSpPr>
        <p:spPr/>
        <p:txBody>
          <a:bodyPr/>
          <a:lstStyle/>
          <a:p>
            <a:fld id="{38D20CAA-975A-4355-A51B-30AFD740372B}" type="slidenum">
              <a:rPr lang="zh-CN" altLang="en-US" smtClean="0"/>
              <a:pPr/>
              <a:t>8</a:t>
            </a:fld>
            <a:endParaRPr lang="zh-CN" altLang="en-US"/>
          </a:p>
        </p:txBody>
      </p:sp>
    </p:spTree>
    <p:extLst>
      <p:ext uri="{BB962C8B-B14F-4D97-AF65-F5344CB8AC3E}">
        <p14:creationId xmlns:p14="http://schemas.microsoft.com/office/powerpoint/2010/main" val="951426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27" name="Shape 342"/>
          <p:cNvSpPr>
            <a:spLocks noGrp="1"/>
          </p:cNvSpPr>
          <p:nvPr>
            <p:ph type="title"/>
          </p:nvPr>
        </p:nvSpPr>
        <p:spPr>
          <a:xfrm>
            <a:off x="732235" y="250031"/>
            <a:ext cx="7679531" cy="750094"/>
          </a:xfrm>
          <a:prstGeom prst="rect">
            <a:avLst/>
          </a:prstGeom>
        </p:spPr>
        <p:txBody>
          <a:bodyPr>
            <a:noAutofit/>
          </a:bodyPr>
          <a:lstStyle/>
          <a:p>
            <a:pPr lvl="0"/>
            <a:r>
              <a:rPr lang="en-US" altLang="zh-CN" sz="3200" cap="none" dirty="0">
                <a:solidFill>
                  <a:schemeClr val="bg1"/>
                </a:solidFill>
                <a:latin typeface="Comic Sans MS" charset="0"/>
                <a:ea typeface="Comic Sans MS" charset="0"/>
                <a:cs typeface="Comic Sans MS" charset="0"/>
              </a:rPr>
              <a:t>Anti-Shake</a:t>
            </a:r>
            <a:r>
              <a:rPr lang="zh-CN" altLang="en-US" sz="3200" cap="none" dirty="0">
                <a:solidFill>
                  <a:schemeClr val="bg1"/>
                </a:solidFill>
                <a:latin typeface="Comic Sans MS" charset="0"/>
                <a:ea typeface="Comic Sans MS" charset="0"/>
                <a:cs typeface="Comic Sans MS" charset="0"/>
              </a:rPr>
              <a:t> </a:t>
            </a:r>
            <a:r>
              <a:rPr lang="en-US" altLang="zh-CN" sz="3200" cap="none" dirty="0">
                <a:solidFill>
                  <a:schemeClr val="bg1"/>
                </a:solidFill>
                <a:latin typeface="Comic Sans MS" charset="0"/>
                <a:ea typeface="Comic Sans MS" charset="0"/>
                <a:cs typeface="Comic Sans MS" charset="0"/>
              </a:rPr>
              <a:t>Sensing</a:t>
            </a:r>
            <a:endParaRPr sz="3200" cap="none" dirty="0">
              <a:solidFill>
                <a:schemeClr val="bg1"/>
              </a:solidFill>
              <a:latin typeface="Comic Sans MS" charset="0"/>
              <a:ea typeface="Comic Sans MS" charset="0"/>
              <a:cs typeface="Comic Sans MS" charset="0"/>
            </a:endParaRPr>
          </a:p>
        </p:txBody>
      </p:sp>
      <p:sp>
        <p:nvSpPr>
          <p:cNvPr id="40"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pic>
        <p:nvPicPr>
          <p:cNvPr id="2" name="图片 1"/>
          <p:cNvPicPr>
            <a:picLocks noChangeAspect="1"/>
          </p:cNvPicPr>
          <p:nvPr/>
        </p:nvPicPr>
        <p:blipFill>
          <a:blip r:embed="rId3"/>
          <a:stretch>
            <a:fillRect/>
          </a:stretch>
        </p:blipFill>
        <p:spPr>
          <a:xfrm>
            <a:off x="1416050" y="1764747"/>
            <a:ext cx="6311900" cy="1181100"/>
          </a:xfrm>
          <a:prstGeom prst="rect">
            <a:avLst/>
          </a:prstGeom>
        </p:spPr>
      </p:pic>
      <p:grpSp>
        <p:nvGrpSpPr>
          <p:cNvPr id="8" name="组 7"/>
          <p:cNvGrpSpPr/>
          <p:nvPr/>
        </p:nvGrpSpPr>
        <p:grpSpPr>
          <a:xfrm>
            <a:off x="1035050" y="3636803"/>
            <a:ext cx="7073900" cy="3086100"/>
            <a:chOff x="1035050" y="4820849"/>
            <a:chExt cx="7073900" cy="3086100"/>
          </a:xfrm>
        </p:grpSpPr>
        <p:pic>
          <p:nvPicPr>
            <p:cNvPr id="5" name="图片 4"/>
            <p:cNvPicPr>
              <a:picLocks noChangeAspect="1"/>
            </p:cNvPicPr>
            <p:nvPr/>
          </p:nvPicPr>
          <p:blipFill>
            <a:blip r:embed="rId4"/>
            <a:stretch>
              <a:fillRect/>
            </a:stretch>
          </p:blipFill>
          <p:spPr>
            <a:xfrm>
              <a:off x="1035050" y="4820849"/>
              <a:ext cx="7073900" cy="977900"/>
            </a:xfrm>
            <a:prstGeom prst="rect">
              <a:avLst/>
            </a:prstGeom>
          </p:spPr>
        </p:pic>
        <p:pic>
          <p:nvPicPr>
            <p:cNvPr id="6" name="图片 5"/>
            <p:cNvPicPr>
              <a:picLocks noChangeAspect="1"/>
            </p:cNvPicPr>
            <p:nvPr/>
          </p:nvPicPr>
          <p:blipFill>
            <a:blip r:embed="rId5"/>
            <a:stretch>
              <a:fillRect/>
            </a:stretch>
          </p:blipFill>
          <p:spPr>
            <a:xfrm>
              <a:off x="1111250" y="5798749"/>
              <a:ext cx="6997700" cy="2108200"/>
            </a:xfrm>
            <a:prstGeom prst="rect">
              <a:avLst/>
            </a:prstGeom>
          </p:spPr>
        </p:pic>
      </p:grpSp>
      <p:sp>
        <p:nvSpPr>
          <p:cNvPr id="15" name="线形标注 1 14"/>
          <p:cNvSpPr/>
          <p:nvPr/>
        </p:nvSpPr>
        <p:spPr>
          <a:xfrm>
            <a:off x="346668" y="1361727"/>
            <a:ext cx="3936574" cy="441146"/>
          </a:xfrm>
          <a:prstGeom prst="borderCallout1">
            <a:avLst>
              <a:gd name="adj1" fmla="val 97766"/>
              <a:gd name="adj2" fmla="val 18664"/>
              <a:gd name="adj3" fmla="val 211021"/>
              <a:gd name="adj4" fmla="val 27360"/>
            </a:avLst>
          </a:prstGeom>
          <a:ln>
            <a:solidFill>
              <a:srgbClr val="C00000"/>
            </a:solidFill>
            <a:tailEnd type="arrow"/>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en-US" altLang="zh-CN" sz="2200" dirty="0">
                <a:solidFill>
                  <a:srgbClr val="C00000"/>
                </a:solidFill>
                <a:latin typeface="Arial" charset="0"/>
                <a:ea typeface="Arial" charset="0"/>
                <a:cs typeface="Arial" charset="0"/>
              </a:rPr>
              <a:t>Respective</a:t>
            </a:r>
            <a:r>
              <a:rPr lang="zh-CN" altLang="en-US" sz="2200" dirty="0">
                <a:solidFill>
                  <a:srgbClr val="C00000"/>
                </a:solidFill>
                <a:latin typeface="Arial" charset="0"/>
                <a:ea typeface="Arial" charset="0"/>
                <a:cs typeface="Arial" charset="0"/>
              </a:rPr>
              <a:t> </a:t>
            </a:r>
            <a:r>
              <a:rPr lang="en-US" altLang="zh-CN" sz="2200" dirty="0">
                <a:solidFill>
                  <a:srgbClr val="C00000"/>
                </a:solidFill>
                <a:latin typeface="Arial" charset="0"/>
                <a:ea typeface="Arial" charset="0"/>
                <a:cs typeface="Arial" charset="0"/>
              </a:rPr>
              <a:t>phases</a:t>
            </a:r>
            <a:r>
              <a:rPr lang="zh-CN" altLang="en-US" sz="2200" dirty="0">
                <a:solidFill>
                  <a:srgbClr val="C00000"/>
                </a:solidFill>
                <a:latin typeface="Arial" charset="0"/>
                <a:ea typeface="Arial" charset="0"/>
                <a:cs typeface="Arial" charset="0"/>
              </a:rPr>
              <a:t> </a:t>
            </a:r>
            <a:r>
              <a:rPr lang="en-US" altLang="zh-CN" sz="2200" dirty="0">
                <a:solidFill>
                  <a:srgbClr val="C00000"/>
                </a:solidFill>
                <a:latin typeface="Arial" charset="0"/>
                <a:ea typeface="Arial" charset="0"/>
                <a:cs typeface="Arial" charset="0"/>
              </a:rPr>
              <a:t>of</a:t>
            </a:r>
            <a:r>
              <a:rPr lang="zh-CN" altLang="en-US" sz="2200" dirty="0">
                <a:solidFill>
                  <a:srgbClr val="C00000"/>
                </a:solidFill>
                <a:latin typeface="Arial" charset="0"/>
                <a:ea typeface="Arial" charset="0"/>
                <a:cs typeface="Arial" charset="0"/>
              </a:rPr>
              <a:t> </a:t>
            </a:r>
            <a:r>
              <a:rPr lang="en-US" altLang="zh-CN" sz="2200" dirty="0">
                <a:solidFill>
                  <a:srgbClr val="C00000"/>
                </a:solidFill>
                <a:latin typeface="Arial" charset="0"/>
                <a:ea typeface="Arial" charset="0"/>
                <a:cs typeface="Arial" charset="0"/>
              </a:rPr>
              <a:t>two</a:t>
            </a:r>
            <a:r>
              <a:rPr lang="zh-CN" altLang="en-US" sz="2200" dirty="0">
                <a:solidFill>
                  <a:srgbClr val="C00000"/>
                </a:solidFill>
                <a:latin typeface="Arial" charset="0"/>
                <a:ea typeface="Arial" charset="0"/>
                <a:cs typeface="Arial" charset="0"/>
              </a:rPr>
              <a:t> </a:t>
            </a:r>
            <a:r>
              <a:rPr lang="en-US" altLang="zh-CN" sz="2200" dirty="0">
                <a:solidFill>
                  <a:srgbClr val="C00000"/>
                </a:solidFill>
                <a:latin typeface="Arial" charset="0"/>
                <a:ea typeface="Arial" charset="0"/>
                <a:cs typeface="Arial" charset="0"/>
              </a:rPr>
              <a:t>tags</a:t>
            </a:r>
          </a:p>
        </p:txBody>
      </p:sp>
      <p:sp>
        <p:nvSpPr>
          <p:cNvPr id="17" name="圆角矩形标注 16"/>
          <p:cNvSpPr/>
          <p:nvPr/>
        </p:nvSpPr>
        <p:spPr>
          <a:xfrm>
            <a:off x="685742" y="2962873"/>
            <a:ext cx="3132280" cy="454380"/>
          </a:xfrm>
          <a:prstGeom prst="wedgeRoundRectCallout">
            <a:avLst>
              <a:gd name="adj1" fmla="val -28263"/>
              <a:gd name="adj2" fmla="val 92678"/>
              <a:gd name="adj3" fmla="val 16667"/>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200" dirty="0">
                <a:solidFill>
                  <a:srgbClr val="C00000"/>
                </a:solidFill>
                <a:latin typeface="Arial" charset="0"/>
                <a:ea typeface="Arial" charset="0"/>
                <a:cs typeface="Arial" charset="0"/>
              </a:rPr>
              <a:t>Defined</a:t>
            </a:r>
            <a:r>
              <a:rPr lang="zh-CN" altLang="en-US" sz="2200" dirty="0">
                <a:solidFill>
                  <a:srgbClr val="C00000"/>
                </a:solidFill>
                <a:latin typeface="Arial" charset="0"/>
                <a:ea typeface="Arial" charset="0"/>
                <a:cs typeface="Arial" charset="0"/>
              </a:rPr>
              <a:t> </a:t>
            </a:r>
            <a:r>
              <a:rPr lang="en-US" altLang="zh-CN" sz="2200" b="1" i="1" dirty="0">
                <a:solidFill>
                  <a:srgbClr val="C00000"/>
                </a:solidFill>
                <a:latin typeface="Arial" charset="0"/>
                <a:ea typeface="Arial" charset="0"/>
                <a:cs typeface="Arial" charset="0"/>
              </a:rPr>
              <a:t>relative</a:t>
            </a:r>
            <a:r>
              <a:rPr lang="zh-CN" altLang="en-US" sz="2200" b="1" i="1" dirty="0">
                <a:solidFill>
                  <a:srgbClr val="C00000"/>
                </a:solidFill>
                <a:latin typeface="Arial" charset="0"/>
                <a:ea typeface="Arial" charset="0"/>
                <a:cs typeface="Arial" charset="0"/>
              </a:rPr>
              <a:t> </a:t>
            </a:r>
            <a:r>
              <a:rPr lang="en-US" altLang="zh-CN" sz="2200" b="1" i="1" dirty="0">
                <a:solidFill>
                  <a:srgbClr val="C00000"/>
                </a:solidFill>
                <a:latin typeface="Arial" charset="0"/>
                <a:ea typeface="Arial" charset="0"/>
                <a:cs typeface="Arial" charset="0"/>
              </a:rPr>
              <a:t>signal</a:t>
            </a:r>
            <a:endParaRPr lang="zh-CN" altLang="en-US" sz="2200" b="1" i="1" dirty="0">
              <a:solidFill>
                <a:srgbClr val="C00000"/>
              </a:solidFill>
              <a:latin typeface="Arial" charset="0"/>
              <a:ea typeface="Arial" charset="0"/>
              <a:cs typeface="Arial" charset="0"/>
            </a:endParaRPr>
          </a:p>
        </p:txBody>
      </p:sp>
      <mc:AlternateContent xmlns:mc="http://schemas.openxmlformats.org/markup-compatibility/2006" xmlns:a14="http://schemas.microsoft.com/office/drawing/2010/main">
        <mc:Choice Requires="a14">
          <p:sp>
            <p:nvSpPr>
              <p:cNvPr id="18" name="TextBox 18"/>
              <p:cNvSpPr txBox="1"/>
              <p:nvPr/>
            </p:nvSpPr>
            <p:spPr>
              <a:xfrm>
                <a:off x="1297545" y="5305659"/>
                <a:ext cx="6548909" cy="461665"/>
              </a:xfrm>
              <a:prstGeom prst="rect">
                <a:avLst/>
              </a:prstGeom>
              <a:solidFill>
                <a:schemeClr val="accent4"/>
              </a:solidFill>
            </p:spPr>
            <p:txBody>
              <a:bodyPr wrap="none" rtlCol="0" anchor="ctr">
                <a:spAutoFit/>
              </a:bodyPr>
              <a:lstStyle/>
              <a:p>
                <a14:m>
                  <m:oMath xmlns:m="http://schemas.openxmlformats.org/officeDocument/2006/math">
                    <m:r>
                      <a:rPr lang="en-US" altLang="zh-CN" sz="2400" b="0" i="1" smtClean="0">
                        <a:solidFill>
                          <a:schemeClr val="bg1"/>
                        </a:solidFill>
                        <a:latin typeface="Cambria Math" charset="0"/>
                        <a:ea typeface="Arial" charset="0"/>
                        <a:cs typeface="Arial" charset="0"/>
                      </a:rPr>
                      <m:t>𝑟</m:t>
                    </m:r>
                  </m:oMath>
                </a14:m>
                <a:r>
                  <a:rPr lang="en-US" altLang="zh-CN" sz="2400" dirty="0">
                    <a:solidFill>
                      <a:schemeClr val="bg1"/>
                    </a:solidFill>
                    <a:latin typeface="Arial" charset="0"/>
                    <a:ea typeface="Arial" charset="0"/>
                    <a:cs typeface="Arial" charset="0"/>
                  </a:rPr>
                  <a:t> is actually the separated distance of two tags</a:t>
                </a:r>
                <a:endParaRPr lang="id-ID" sz="1800" dirty="0">
                  <a:solidFill>
                    <a:schemeClr val="bg1"/>
                  </a:solidFill>
                  <a:latin typeface="Arial" charset="0"/>
                  <a:ea typeface="Arial" charset="0"/>
                  <a:cs typeface="Arial" charset="0"/>
                </a:endParaRPr>
              </a:p>
            </p:txBody>
          </p:sp>
        </mc:Choice>
        <mc:Fallback xmlns="">
          <p:sp>
            <p:nvSpPr>
              <p:cNvPr id="18" name="TextBox 18"/>
              <p:cNvSpPr txBox="1">
                <a:spLocks noRot="1" noChangeAspect="1" noMove="1" noResize="1" noEditPoints="1" noAdjustHandles="1" noChangeArrowheads="1" noChangeShapeType="1" noTextEdit="1"/>
              </p:cNvSpPr>
              <p:nvPr/>
            </p:nvSpPr>
            <p:spPr>
              <a:xfrm>
                <a:off x="1297545" y="5305659"/>
                <a:ext cx="6548909" cy="461665"/>
              </a:xfrm>
              <a:prstGeom prst="rect">
                <a:avLst/>
              </a:prstGeom>
              <a:blipFill rotWithShape="0">
                <a:blip r:embed="rId6"/>
                <a:stretch>
                  <a:fillRect t="-7895" r="-931" b="-31579"/>
                </a:stretch>
              </a:blipFill>
            </p:spPr>
            <p:txBody>
              <a:bodyPr/>
              <a:lstStyle/>
              <a:p>
                <a:r>
                  <a:rPr lang="zh-CN" altLang="en-US">
                    <a:noFill/>
                  </a:rPr>
                  <a:t> </a:t>
                </a:r>
              </a:p>
            </p:txBody>
          </p:sp>
        </mc:Fallback>
      </mc:AlternateContent>
      <p:sp>
        <p:nvSpPr>
          <p:cNvPr id="3" name="Slide Number Placeholder 2">
            <a:extLst>
              <a:ext uri="{FF2B5EF4-FFF2-40B4-BE49-F238E27FC236}">
                <a16:creationId xmlns:a16="http://schemas.microsoft.com/office/drawing/2014/main" id="{ADD5B5C3-5B6F-44F8-8E4E-237B45F01564}"/>
              </a:ext>
            </a:extLst>
          </p:cNvPr>
          <p:cNvSpPr>
            <a:spLocks noGrp="1"/>
          </p:cNvSpPr>
          <p:nvPr>
            <p:ph type="sldNum" sz="quarter" idx="14"/>
          </p:nvPr>
        </p:nvSpPr>
        <p:spPr/>
        <p:txBody>
          <a:bodyPr/>
          <a:lstStyle/>
          <a:p>
            <a:fld id="{38D20CAA-975A-4355-A51B-30AFD740372B}" type="slidenum">
              <a:rPr lang="zh-CN" altLang="en-US" smtClean="0"/>
              <a:pPr/>
              <a:t>9</a:t>
            </a:fld>
            <a:endParaRPr lang="zh-CN" altLang="en-US"/>
          </a:p>
        </p:txBody>
      </p:sp>
      <p:sp>
        <p:nvSpPr>
          <p:cNvPr id="13" name="线形标注 1 12"/>
          <p:cNvSpPr/>
          <p:nvPr/>
        </p:nvSpPr>
        <p:spPr>
          <a:xfrm>
            <a:off x="5515022" y="3174725"/>
            <a:ext cx="2593928" cy="441146"/>
          </a:xfrm>
          <a:prstGeom prst="borderCallout1">
            <a:avLst>
              <a:gd name="adj1" fmla="val -893"/>
              <a:gd name="adj2" fmla="val 19901"/>
              <a:gd name="adj3" fmla="val -86620"/>
              <a:gd name="adj4" fmla="val -4403"/>
            </a:avLst>
          </a:prstGeom>
          <a:ln>
            <a:solidFill>
              <a:schemeClr val="accent1"/>
            </a:solidFill>
            <a:tailEnd type="arrow"/>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en-US" altLang="zh-CN" sz="2200" dirty="0">
                <a:solidFill>
                  <a:schemeClr val="accent1"/>
                </a:solidFill>
                <a:latin typeface="Arial" charset="0"/>
                <a:ea typeface="Arial" charset="0"/>
                <a:cs typeface="Arial" charset="0"/>
              </a:rPr>
              <a:t>Spinning</a:t>
            </a:r>
            <a:r>
              <a:rPr lang="zh-CN" altLang="en-US" sz="2200" dirty="0">
                <a:solidFill>
                  <a:schemeClr val="accent1"/>
                </a:solidFill>
                <a:latin typeface="Arial" charset="0"/>
                <a:ea typeface="Arial" charset="0"/>
                <a:cs typeface="Arial" charset="0"/>
              </a:rPr>
              <a:t> </a:t>
            </a:r>
            <a:r>
              <a:rPr lang="en-US" altLang="zh-CN" sz="2200" dirty="0">
                <a:solidFill>
                  <a:schemeClr val="accent1"/>
                </a:solidFill>
                <a:latin typeface="Arial" charset="0"/>
                <a:ea typeface="Arial" charset="0"/>
                <a:cs typeface="Arial" charset="0"/>
              </a:rPr>
              <a:t>frequency</a:t>
            </a:r>
          </a:p>
        </p:txBody>
      </p:sp>
      <p:sp>
        <p:nvSpPr>
          <p:cNvPr id="14" name="椭圆 13"/>
          <p:cNvSpPr/>
          <p:nvPr/>
        </p:nvSpPr>
        <p:spPr>
          <a:xfrm>
            <a:off x="5138447" y="2407241"/>
            <a:ext cx="302983" cy="490222"/>
          </a:xfrm>
          <a:prstGeom prst="ellipse">
            <a:avLst/>
          </a:prstGeom>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zh-CN" alt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6" name="椭圆 15"/>
          <p:cNvSpPr/>
          <p:nvPr/>
        </p:nvSpPr>
        <p:spPr>
          <a:xfrm>
            <a:off x="3237876" y="2409715"/>
            <a:ext cx="704538" cy="490222"/>
          </a:xfrm>
          <a:prstGeom prst="ellipse">
            <a:avLst/>
          </a:prstGeom>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zh-CN" alt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20" name="线形标注 1 19"/>
          <p:cNvSpPr/>
          <p:nvPr/>
        </p:nvSpPr>
        <p:spPr>
          <a:xfrm>
            <a:off x="4621990" y="1363043"/>
            <a:ext cx="3224464" cy="441146"/>
          </a:xfrm>
          <a:prstGeom prst="borderCallout1">
            <a:avLst>
              <a:gd name="adj1" fmla="val 101563"/>
              <a:gd name="adj2" fmla="val 12479"/>
              <a:gd name="adj3" fmla="val 252429"/>
              <a:gd name="adj4" fmla="val -24867"/>
            </a:avLst>
          </a:prstGeom>
          <a:ln>
            <a:solidFill>
              <a:schemeClr val="accent1"/>
            </a:solidFill>
            <a:tailEnd type="arrow"/>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en-US" altLang="zh-CN" sz="2200" dirty="0">
                <a:solidFill>
                  <a:schemeClr val="accent1"/>
                </a:solidFill>
                <a:latin typeface="Arial" charset="0"/>
                <a:ea typeface="Arial" charset="0"/>
                <a:cs typeface="Arial" charset="0"/>
              </a:rPr>
              <a:t>Unpredictable</a:t>
            </a:r>
            <a:r>
              <a:rPr lang="zh-CN" altLang="en-US" sz="2200" dirty="0">
                <a:solidFill>
                  <a:schemeClr val="accent1"/>
                </a:solidFill>
                <a:latin typeface="Arial" charset="0"/>
                <a:ea typeface="Arial" charset="0"/>
                <a:cs typeface="Arial" charset="0"/>
              </a:rPr>
              <a:t> </a:t>
            </a:r>
            <a:r>
              <a:rPr lang="en-US" altLang="zh-CN" sz="2200" dirty="0">
                <a:solidFill>
                  <a:schemeClr val="accent1"/>
                </a:solidFill>
                <a:latin typeface="Arial" charset="0"/>
                <a:ea typeface="Arial" charset="0"/>
                <a:cs typeface="Arial" charset="0"/>
              </a:rPr>
              <a:t>translation</a:t>
            </a:r>
          </a:p>
        </p:txBody>
      </p:sp>
    </p:spTree>
    <p:extLst>
      <p:ext uri="{BB962C8B-B14F-4D97-AF65-F5344CB8AC3E}">
        <p14:creationId xmlns:p14="http://schemas.microsoft.com/office/powerpoint/2010/main" val="2067247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Idea Sheet">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나눔손글씨 펜"/>
        <a:ea typeface="나눔손글씨 펜"/>
        <a:cs typeface="나눔손글씨 펜"/>
      </a:majorFont>
      <a:minorFont>
        <a:latin typeface="Avenir Book"/>
        <a:ea typeface="Avenir Book"/>
        <a:cs typeface="Avenir Book"/>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나눔손글씨 펜"/>
        <a:ea typeface="나눔손글씨 펜"/>
        <a:cs typeface="나눔손글씨 펜"/>
      </a:majorFont>
      <a:minorFont>
        <a:latin typeface="Avenir Book"/>
        <a:ea typeface="Avenir Book"/>
        <a:cs typeface="Avenir Book"/>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Idea Sheet.potx</Template>
  <TotalTime>18875</TotalTime>
  <Words>2466</Words>
  <Application>Microsoft Office PowerPoint</Application>
  <PresentationFormat>全屏显示(4:3)</PresentationFormat>
  <Paragraphs>172</Paragraphs>
  <Slides>24</Slides>
  <Notes>24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Avenir Book</vt:lpstr>
      <vt:lpstr>Chalkboard</vt:lpstr>
      <vt:lpstr>Gill Sans</vt:lpstr>
      <vt:lpstr>Lucida Grande</vt:lpstr>
      <vt:lpstr>Neris Thin</vt:lpstr>
      <vt:lpstr>나눔손글씨 펜</vt:lpstr>
      <vt:lpstr>黑体</vt:lpstr>
      <vt:lpstr>华文新魏</vt:lpstr>
      <vt:lpstr>Arial</vt:lpstr>
      <vt:lpstr>Calibri</vt:lpstr>
      <vt:lpstr>Cambria Math</vt:lpstr>
      <vt:lpstr>Comic Sans MS</vt:lpstr>
      <vt:lpstr>Wingdings</vt:lpstr>
      <vt:lpstr>Idea Sheet</vt:lpstr>
      <vt:lpstr>Robust Spinning Sensing with Dual-RFID-Tags in Noisy Settings</vt:lpstr>
      <vt:lpstr>Mechanical Spinning</vt:lpstr>
      <vt:lpstr>Traditional Sensing Approach</vt:lpstr>
      <vt:lpstr>Sensing Spinning via RFID Signals</vt:lpstr>
      <vt:lpstr>Spinning Signal in Quiet Setting</vt:lpstr>
      <vt:lpstr>Challenge: Noisy Setting</vt:lpstr>
      <vt:lpstr>PowerPoint 演示文稿</vt:lpstr>
      <vt:lpstr>Anti-Shake Sensing</vt:lpstr>
      <vt:lpstr>Anti-Shake Sensing</vt:lpstr>
      <vt:lpstr>Anti-Shake Sensing</vt:lpstr>
      <vt:lpstr>Relative Spinning Signal</vt:lpstr>
      <vt:lpstr>High Frequency Sensing</vt:lpstr>
      <vt:lpstr>Compressive Sampling</vt:lpstr>
      <vt:lpstr>Compressive Sampling</vt:lpstr>
      <vt:lpstr>Compressive Reading</vt:lpstr>
      <vt:lpstr>Compressive Reading</vt:lpstr>
      <vt:lpstr>Enhanced Compressive Reading</vt:lpstr>
      <vt:lpstr>Enhanced Compressive Reading</vt:lpstr>
      <vt:lpstr>Experimentation</vt:lpstr>
      <vt:lpstr>Evaluation</vt:lpstr>
      <vt:lpstr>Evaluation</vt:lpstr>
      <vt:lpstr>Evaluation</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方剑冰</dc:creator>
  <cp:lastModifiedBy>段 春晖</cp:lastModifiedBy>
  <cp:revision>1225</cp:revision>
  <cp:lastPrinted>2016-10-03T03:39:30Z</cp:lastPrinted>
  <dcterms:modified xsi:type="dcterms:W3CDTF">2020-04-06T14:28:24Z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jifang@microsoft.com</vt:lpwstr>
  </property>
  <property fmtid="{D5CDD505-2E9C-101B-9397-08002B2CF9AE}" pid="5" name="MSIP_Label_f42aa342-8706-4288-bd11-ebb85995028c_SetDate">
    <vt:lpwstr>2017-11-25T02:52:42.0777855Z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